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</p:sldIdLst>
  <p:sldSz cx="9144000" cy="6858000" type="screen4x3"/>
  <p:notesSz cx="6858000" cy="9144000"/>
  <p:custDataLst>
    <p:tags r:id="rId4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41409E-3ABF-424E-B9AF-D774EEB678A3}" type="doc">
      <dgm:prSet loTypeId="urn:microsoft.com/office/officeart/2005/8/layout/process2" loCatId="process" qsTypeId="urn:microsoft.com/office/officeart/2005/8/quickstyle/simple1#1" qsCatId="simple" csTypeId="urn:microsoft.com/office/officeart/2005/8/colors/accent1_2#1" csCatId="accent1" phldr="1"/>
      <dgm:spPr/>
    </dgm:pt>
    <dgm:pt modelId="{0122ED1F-8C7D-423D-AC65-53803F139379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Информированный</a:t>
          </a:r>
          <a:endParaRPr lang="ru-RU" dirty="0">
            <a:solidFill>
              <a:schemeClr val="tx1"/>
            </a:solidFill>
          </a:endParaRPr>
        </a:p>
      </dgm:t>
    </dgm:pt>
    <dgm:pt modelId="{A02DE501-76B0-4B9D-A440-E068B3F29721}" type="parTrans" cxnId="{E9BE94D2-EE85-4A04-B4B6-425CF3166AB6}">
      <dgm:prSet/>
      <dgm:spPr/>
      <dgm:t>
        <a:bodyPr/>
        <a:lstStyle/>
        <a:p>
          <a:endParaRPr lang="ru-RU"/>
        </a:p>
      </dgm:t>
    </dgm:pt>
    <dgm:pt modelId="{B9206EEF-B4A7-4C12-B7F9-B19F1AAC6BA6}" type="sibTrans" cxnId="{E9BE94D2-EE85-4A04-B4B6-425CF3166AB6}">
      <dgm:prSet/>
      <dgm:spPr/>
      <dgm:t>
        <a:bodyPr/>
        <a:lstStyle/>
        <a:p>
          <a:endParaRPr lang="ru-RU"/>
        </a:p>
      </dgm:t>
    </dgm:pt>
    <dgm:pt modelId="{B1188051-6F61-4E2C-94E8-376A3FACE25F}">
      <dgm:prSet phldrT="[Text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Требуется изменение содержания</a:t>
          </a:r>
          <a:endParaRPr lang="ru-RU" dirty="0">
            <a:solidFill>
              <a:schemeClr val="tx1"/>
            </a:solidFill>
          </a:endParaRPr>
        </a:p>
      </dgm:t>
    </dgm:pt>
    <dgm:pt modelId="{74B93D06-9E17-4991-B145-07033527A30C}" type="parTrans" cxnId="{A1A527EF-C250-487C-9223-26C31BF8CE8D}">
      <dgm:prSet/>
      <dgm:spPr/>
      <dgm:t>
        <a:bodyPr/>
        <a:lstStyle/>
        <a:p>
          <a:endParaRPr lang="ru-RU"/>
        </a:p>
      </dgm:t>
    </dgm:pt>
    <dgm:pt modelId="{35595C57-BDC2-49F0-87ED-827BE060A81D}" type="sibTrans" cxnId="{A1A527EF-C250-487C-9223-26C31BF8CE8D}">
      <dgm:prSet/>
      <dgm:spPr/>
      <dgm:t>
        <a:bodyPr/>
        <a:lstStyle/>
        <a:p>
          <a:endParaRPr lang="ru-RU"/>
        </a:p>
      </dgm:t>
    </dgm:pt>
    <dgm:pt modelId="{548DC24A-D9C9-4CEF-9DFE-EAA1AF3D46BB}" type="pres">
      <dgm:prSet presAssocID="{AE41409E-3ABF-424E-B9AF-D774EEB678A3}" presName="linearFlow" presStyleCnt="0">
        <dgm:presLayoutVars>
          <dgm:resizeHandles val="exact"/>
        </dgm:presLayoutVars>
      </dgm:prSet>
      <dgm:spPr/>
    </dgm:pt>
    <dgm:pt modelId="{FD7760FB-D51E-427F-8474-1A4C62BC376B}" type="pres">
      <dgm:prSet presAssocID="{0122ED1F-8C7D-423D-AC65-53803F13937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352F43-F3EA-42C3-B7D0-FFEEFA3148C0}" type="pres">
      <dgm:prSet presAssocID="{B9206EEF-B4A7-4C12-B7F9-B19F1AAC6BA6}" presName="sibTrans" presStyleLbl="sibTrans2D1" presStyleIdx="0" presStyleCnt="1"/>
      <dgm:spPr/>
      <dgm:t>
        <a:bodyPr/>
        <a:lstStyle/>
        <a:p>
          <a:endParaRPr lang="ru-RU"/>
        </a:p>
      </dgm:t>
    </dgm:pt>
    <dgm:pt modelId="{1EC6BFE7-0120-46EC-A603-1D67D06AECDE}" type="pres">
      <dgm:prSet presAssocID="{B9206EEF-B4A7-4C12-B7F9-B19F1AAC6BA6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E814BF78-C373-4EDC-9ECE-11A2B250705F}" type="pres">
      <dgm:prSet presAssocID="{B1188051-6F61-4E2C-94E8-376A3FACE25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5328E5-A1C1-41C6-937B-14844D6630FB}" type="presOf" srcId="{AE41409E-3ABF-424E-B9AF-D774EEB678A3}" destId="{548DC24A-D9C9-4CEF-9DFE-EAA1AF3D46BB}" srcOrd="0" destOrd="0" presId="urn:microsoft.com/office/officeart/2005/8/layout/process2"/>
    <dgm:cxn modelId="{E9BE94D2-EE85-4A04-B4B6-425CF3166AB6}" srcId="{AE41409E-3ABF-424E-B9AF-D774EEB678A3}" destId="{0122ED1F-8C7D-423D-AC65-53803F139379}" srcOrd="0" destOrd="0" parTransId="{A02DE501-76B0-4B9D-A440-E068B3F29721}" sibTransId="{B9206EEF-B4A7-4C12-B7F9-B19F1AAC6BA6}"/>
    <dgm:cxn modelId="{71D856E8-2688-43FB-9D8F-84781BF35800}" type="presOf" srcId="{B9206EEF-B4A7-4C12-B7F9-B19F1AAC6BA6}" destId="{E1352F43-F3EA-42C3-B7D0-FFEEFA3148C0}" srcOrd="0" destOrd="0" presId="urn:microsoft.com/office/officeart/2005/8/layout/process2"/>
    <dgm:cxn modelId="{41374D1E-4EA1-4656-88C8-FB377C7016CE}" type="presOf" srcId="{B9206EEF-B4A7-4C12-B7F9-B19F1AAC6BA6}" destId="{1EC6BFE7-0120-46EC-A603-1D67D06AECDE}" srcOrd="1" destOrd="0" presId="urn:microsoft.com/office/officeart/2005/8/layout/process2"/>
    <dgm:cxn modelId="{A1A527EF-C250-487C-9223-26C31BF8CE8D}" srcId="{AE41409E-3ABF-424E-B9AF-D774EEB678A3}" destId="{B1188051-6F61-4E2C-94E8-376A3FACE25F}" srcOrd="1" destOrd="0" parTransId="{74B93D06-9E17-4991-B145-07033527A30C}" sibTransId="{35595C57-BDC2-49F0-87ED-827BE060A81D}"/>
    <dgm:cxn modelId="{A06399AF-025F-4D27-A0E5-E5E89539A95D}" type="presOf" srcId="{0122ED1F-8C7D-423D-AC65-53803F139379}" destId="{FD7760FB-D51E-427F-8474-1A4C62BC376B}" srcOrd="0" destOrd="0" presId="urn:microsoft.com/office/officeart/2005/8/layout/process2"/>
    <dgm:cxn modelId="{A9BD1D00-29B3-4D8B-BC71-7D2E7B9180E7}" type="presOf" srcId="{B1188051-6F61-4E2C-94E8-376A3FACE25F}" destId="{E814BF78-C373-4EDC-9ECE-11A2B250705F}" srcOrd="0" destOrd="0" presId="urn:microsoft.com/office/officeart/2005/8/layout/process2"/>
    <dgm:cxn modelId="{CD358D6F-F274-45E8-924C-F3C76236ADB0}" type="presParOf" srcId="{548DC24A-D9C9-4CEF-9DFE-EAA1AF3D46BB}" destId="{FD7760FB-D51E-427F-8474-1A4C62BC376B}" srcOrd="0" destOrd="0" presId="urn:microsoft.com/office/officeart/2005/8/layout/process2"/>
    <dgm:cxn modelId="{B81E49F1-2174-4FC9-8C62-7D668CD0A1AF}" type="presParOf" srcId="{548DC24A-D9C9-4CEF-9DFE-EAA1AF3D46BB}" destId="{E1352F43-F3EA-42C3-B7D0-FFEEFA3148C0}" srcOrd="1" destOrd="0" presId="urn:microsoft.com/office/officeart/2005/8/layout/process2"/>
    <dgm:cxn modelId="{57D8C98F-6504-4B16-80EF-27C06C186B45}" type="presParOf" srcId="{E1352F43-F3EA-42C3-B7D0-FFEEFA3148C0}" destId="{1EC6BFE7-0120-46EC-A603-1D67D06AECDE}" srcOrd="0" destOrd="0" presId="urn:microsoft.com/office/officeart/2005/8/layout/process2"/>
    <dgm:cxn modelId="{8E918184-3BEA-4575-8899-44F726255CC5}" type="presParOf" srcId="{548DC24A-D9C9-4CEF-9DFE-EAA1AF3D46BB}" destId="{E814BF78-C373-4EDC-9ECE-11A2B250705F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41409E-3ABF-424E-B9AF-D774EEB678A3}" type="doc">
      <dgm:prSet loTypeId="urn:microsoft.com/office/officeart/2005/8/layout/process2" loCatId="process" qsTypeId="urn:microsoft.com/office/officeart/2005/8/quickstyle/simple1#2" qsCatId="simple" csTypeId="urn:microsoft.com/office/officeart/2005/8/colors/accent1_2#2" csCatId="accent1" phldr="1"/>
      <dgm:spPr/>
    </dgm:pt>
    <dgm:pt modelId="{0122ED1F-8C7D-423D-AC65-53803F139379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2100" dirty="0" smtClean="0">
              <a:solidFill>
                <a:srgbClr val="080808"/>
              </a:solidFill>
              <a:latin typeface="+mj-lt"/>
            </a:rPr>
            <a:t>Раскованный</a:t>
          </a:r>
          <a:endParaRPr lang="ru-RU" sz="2100" dirty="0">
            <a:latin typeface="+mj-lt"/>
          </a:endParaRPr>
        </a:p>
      </dgm:t>
    </dgm:pt>
    <dgm:pt modelId="{A02DE501-76B0-4B9D-A440-E068B3F29721}" type="parTrans" cxnId="{E9BE94D2-EE85-4A04-B4B6-425CF3166AB6}">
      <dgm:prSet/>
      <dgm:spPr/>
      <dgm:t>
        <a:bodyPr/>
        <a:lstStyle/>
        <a:p>
          <a:endParaRPr lang="ru-RU"/>
        </a:p>
      </dgm:t>
    </dgm:pt>
    <dgm:pt modelId="{B9206EEF-B4A7-4C12-B7F9-B19F1AAC6BA6}" type="sibTrans" cxnId="{E9BE94D2-EE85-4A04-B4B6-425CF3166AB6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ru-RU"/>
        </a:p>
      </dgm:t>
    </dgm:pt>
    <dgm:pt modelId="{B1188051-6F61-4E2C-94E8-376A3FACE25F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2100" dirty="0" smtClean="0">
              <a:solidFill>
                <a:schemeClr val="tx1"/>
              </a:solidFill>
            </a:rPr>
            <a:t>Требуется изменение методики (например, проблемно-диалогическая технология – дети участвуют в обсуждении)</a:t>
          </a:r>
          <a:endParaRPr lang="ru-RU" sz="2100" dirty="0">
            <a:solidFill>
              <a:schemeClr val="tx1"/>
            </a:solidFill>
          </a:endParaRPr>
        </a:p>
      </dgm:t>
    </dgm:pt>
    <dgm:pt modelId="{74B93D06-9E17-4991-B145-07033527A30C}" type="parTrans" cxnId="{A1A527EF-C250-487C-9223-26C31BF8CE8D}">
      <dgm:prSet/>
      <dgm:spPr/>
      <dgm:t>
        <a:bodyPr/>
        <a:lstStyle/>
        <a:p>
          <a:endParaRPr lang="ru-RU"/>
        </a:p>
      </dgm:t>
    </dgm:pt>
    <dgm:pt modelId="{35595C57-BDC2-49F0-87ED-827BE060A81D}" type="sibTrans" cxnId="{A1A527EF-C250-487C-9223-26C31BF8CE8D}">
      <dgm:prSet/>
      <dgm:spPr/>
      <dgm:t>
        <a:bodyPr/>
        <a:lstStyle/>
        <a:p>
          <a:endParaRPr lang="ru-RU"/>
        </a:p>
      </dgm:t>
    </dgm:pt>
    <dgm:pt modelId="{548DC24A-D9C9-4CEF-9DFE-EAA1AF3D46BB}" type="pres">
      <dgm:prSet presAssocID="{AE41409E-3ABF-424E-B9AF-D774EEB678A3}" presName="linearFlow" presStyleCnt="0">
        <dgm:presLayoutVars>
          <dgm:resizeHandles val="exact"/>
        </dgm:presLayoutVars>
      </dgm:prSet>
      <dgm:spPr/>
    </dgm:pt>
    <dgm:pt modelId="{FD7760FB-D51E-427F-8474-1A4C62BC376B}" type="pres">
      <dgm:prSet presAssocID="{0122ED1F-8C7D-423D-AC65-53803F139379}" presName="node" presStyleLbl="node1" presStyleIdx="0" presStyleCnt="2" custScaleY="45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352F43-F3EA-42C3-B7D0-FFEEFA3148C0}" type="pres">
      <dgm:prSet presAssocID="{B9206EEF-B4A7-4C12-B7F9-B19F1AAC6BA6}" presName="sibTrans" presStyleLbl="sibTrans2D1" presStyleIdx="0" presStyleCnt="1"/>
      <dgm:spPr/>
      <dgm:t>
        <a:bodyPr/>
        <a:lstStyle/>
        <a:p>
          <a:endParaRPr lang="ru-RU"/>
        </a:p>
      </dgm:t>
    </dgm:pt>
    <dgm:pt modelId="{1EC6BFE7-0120-46EC-A603-1D67D06AECDE}" type="pres">
      <dgm:prSet presAssocID="{B9206EEF-B4A7-4C12-B7F9-B19F1AAC6BA6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E814BF78-C373-4EDC-9ECE-11A2B250705F}" type="pres">
      <dgm:prSet presAssocID="{B1188051-6F61-4E2C-94E8-376A3FACE25F}" presName="node" presStyleLbl="node1" presStyleIdx="1" presStyleCnt="2" custScaleY="108951" custLinFactNeighborX="-21569" custLinFactNeighborY="2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977005-6DEB-4C0E-AC89-971A28CC72A7}" type="presOf" srcId="{0122ED1F-8C7D-423D-AC65-53803F139379}" destId="{FD7760FB-D51E-427F-8474-1A4C62BC376B}" srcOrd="0" destOrd="0" presId="urn:microsoft.com/office/officeart/2005/8/layout/process2"/>
    <dgm:cxn modelId="{4C6CFE9D-1ED5-4008-A59F-BB9432467789}" type="presOf" srcId="{B9206EEF-B4A7-4C12-B7F9-B19F1AAC6BA6}" destId="{E1352F43-F3EA-42C3-B7D0-FFEEFA3148C0}" srcOrd="0" destOrd="0" presId="urn:microsoft.com/office/officeart/2005/8/layout/process2"/>
    <dgm:cxn modelId="{E9BE94D2-EE85-4A04-B4B6-425CF3166AB6}" srcId="{AE41409E-3ABF-424E-B9AF-D774EEB678A3}" destId="{0122ED1F-8C7D-423D-AC65-53803F139379}" srcOrd="0" destOrd="0" parTransId="{A02DE501-76B0-4B9D-A440-E068B3F29721}" sibTransId="{B9206EEF-B4A7-4C12-B7F9-B19F1AAC6BA6}"/>
    <dgm:cxn modelId="{BD85D2AC-ED5D-44B3-AF5F-227AB9AF01FA}" type="presOf" srcId="{B9206EEF-B4A7-4C12-B7F9-B19F1AAC6BA6}" destId="{1EC6BFE7-0120-46EC-A603-1D67D06AECDE}" srcOrd="1" destOrd="0" presId="urn:microsoft.com/office/officeart/2005/8/layout/process2"/>
    <dgm:cxn modelId="{A1A527EF-C250-487C-9223-26C31BF8CE8D}" srcId="{AE41409E-3ABF-424E-B9AF-D774EEB678A3}" destId="{B1188051-6F61-4E2C-94E8-376A3FACE25F}" srcOrd="1" destOrd="0" parTransId="{74B93D06-9E17-4991-B145-07033527A30C}" sibTransId="{35595C57-BDC2-49F0-87ED-827BE060A81D}"/>
    <dgm:cxn modelId="{D6ACEECB-BD07-4BA5-9C0A-6F7BB8C61F83}" type="presOf" srcId="{B1188051-6F61-4E2C-94E8-376A3FACE25F}" destId="{E814BF78-C373-4EDC-9ECE-11A2B250705F}" srcOrd="0" destOrd="0" presId="urn:microsoft.com/office/officeart/2005/8/layout/process2"/>
    <dgm:cxn modelId="{1A1E9DEF-6F98-4494-BF8D-A9C0CE71ABF8}" type="presOf" srcId="{AE41409E-3ABF-424E-B9AF-D774EEB678A3}" destId="{548DC24A-D9C9-4CEF-9DFE-EAA1AF3D46BB}" srcOrd="0" destOrd="0" presId="urn:microsoft.com/office/officeart/2005/8/layout/process2"/>
    <dgm:cxn modelId="{001BE4CA-38DC-478B-8B24-6800B5510470}" type="presParOf" srcId="{548DC24A-D9C9-4CEF-9DFE-EAA1AF3D46BB}" destId="{FD7760FB-D51E-427F-8474-1A4C62BC376B}" srcOrd="0" destOrd="0" presId="urn:microsoft.com/office/officeart/2005/8/layout/process2"/>
    <dgm:cxn modelId="{2DC8B484-B187-4985-B79C-699FAFC031F3}" type="presParOf" srcId="{548DC24A-D9C9-4CEF-9DFE-EAA1AF3D46BB}" destId="{E1352F43-F3EA-42C3-B7D0-FFEEFA3148C0}" srcOrd="1" destOrd="0" presId="urn:microsoft.com/office/officeart/2005/8/layout/process2"/>
    <dgm:cxn modelId="{3AA0DC08-FD5D-470A-B153-784655D8B646}" type="presParOf" srcId="{E1352F43-F3EA-42C3-B7D0-FFEEFA3148C0}" destId="{1EC6BFE7-0120-46EC-A603-1D67D06AECDE}" srcOrd="0" destOrd="0" presId="urn:microsoft.com/office/officeart/2005/8/layout/process2"/>
    <dgm:cxn modelId="{AFCC8091-4954-40A2-A9D3-7430A0BA729A}" type="presParOf" srcId="{548DC24A-D9C9-4CEF-9DFE-EAA1AF3D46BB}" destId="{E814BF78-C373-4EDC-9ECE-11A2B250705F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41409E-3ABF-424E-B9AF-D774EEB678A3}" type="doc">
      <dgm:prSet loTypeId="urn:microsoft.com/office/officeart/2005/8/layout/process2" loCatId="process" qsTypeId="urn:microsoft.com/office/officeart/2005/8/quickstyle/simple1#3" qsCatId="simple" csTypeId="urn:microsoft.com/office/officeart/2005/8/colors/accent1_2#3" csCatId="accent1" phldr="1"/>
      <dgm:spPr/>
    </dgm:pt>
    <dgm:pt modelId="{0122ED1F-8C7D-423D-AC65-53803F139379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2100" dirty="0" smtClean="0">
              <a:solidFill>
                <a:srgbClr val="080808"/>
              </a:solidFill>
              <a:latin typeface="+mj-lt"/>
            </a:rPr>
            <a:t>Слабое здоровье</a:t>
          </a:r>
          <a:endParaRPr lang="ru-RU" sz="2100" dirty="0">
            <a:latin typeface="+mj-lt"/>
          </a:endParaRPr>
        </a:p>
      </dgm:t>
    </dgm:pt>
    <dgm:pt modelId="{A02DE501-76B0-4B9D-A440-E068B3F29721}" type="parTrans" cxnId="{E9BE94D2-EE85-4A04-B4B6-425CF3166AB6}">
      <dgm:prSet/>
      <dgm:spPr/>
      <dgm:t>
        <a:bodyPr/>
        <a:lstStyle/>
        <a:p>
          <a:endParaRPr lang="ru-RU"/>
        </a:p>
      </dgm:t>
    </dgm:pt>
    <dgm:pt modelId="{B9206EEF-B4A7-4C12-B7F9-B19F1AAC6BA6}" type="sibTrans" cxnId="{E9BE94D2-EE85-4A04-B4B6-425CF3166AB6}">
      <dgm:prSet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endParaRPr lang="ru-RU"/>
        </a:p>
      </dgm:t>
    </dgm:pt>
    <dgm:pt modelId="{B1188051-6F61-4E2C-94E8-376A3FACE25F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2100" dirty="0" smtClean="0">
              <a:solidFill>
                <a:schemeClr val="tx1"/>
              </a:solidFill>
            </a:rPr>
            <a:t>Требуются изменения организации ОП, технологий (от интересного не устают?) </a:t>
          </a:r>
          <a:endParaRPr lang="ru-RU" sz="2100" dirty="0">
            <a:solidFill>
              <a:schemeClr val="tx1"/>
            </a:solidFill>
          </a:endParaRPr>
        </a:p>
      </dgm:t>
    </dgm:pt>
    <dgm:pt modelId="{74B93D06-9E17-4991-B145-07033527A30C}" type="parTrans" cxnId="{A1A527EF-C250-487C-9223-26C31BF8CE8D}">
      <dgm:prSet/>
      <dgm:spPr/>
      <dgm:t>
        <a:bodyPr/>
        <a:lstStyle/>
        <a:p>
          <a:endParaRPr lang="ru-RU"/>
        </a:p>
      </dgm:t>
    </dgm:pt>
    <dgm:pt modelId="{35595C57-BDC2-49F0-87ED-827BE060A81D}" type="sibTrans" cxnId="{A1A527EF-C250-487C-9223-26C31BF8CE8D}">
      <dgm:prSet/>
      <dgm:spPr/>
      <dgm:t>
        <a:bodyPr/>
        <a:lstStyle/>
        <a:p>
          <a:endParaRPr lang="ru-RU"/>
        </a:p>
      </dgm:t>
    </dgm:pt>
    <dgm:pt modelId="{548DC24A-D9C9-4CEF-9DFE-EAA1AF3D46BB}" type="pres">
      <dgm:prSet presAssocID="{AE41409E-3ABF-424E-B9AF-D774EEB678A3}" presName="linearFlow" presStyleCnt="0">
        <dgm:presLayoutVars>
          <dgm:resizeHandles val="exact"/>
        </dgm:presLayoutVars>
      </dgm:prSet>
      <dgm:spPr/>
    </dgm:pt>
    <dgm:pt modelId="{FD7760FB-D51E-427F-8474-1A4C62BC376B}" type="pres">
      <dgm:prSet presAssocID="{0122ED1F-8C7D-423D-AC65-53803F139379}" presName="node" presStyleLbl="node1" presStyleIdx="0" presStyleCnt="2" custScaleY="431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352F43-F3EA-42C3-B7D0-FFEEFA3148C0}" type="pres">
      <dgm:prSet presAssocID="{B9206EEF-B4A7-4C12-B7F9-B19F1AAC6BA6}" presName="sibTrans" presStyleLbl="sibTrans2D1" presStyleIdx="0" presStyleCnt="1"/>
      <dgm:spPr/>
      <dgm:t>
        <a:bodyPr/>
        <a:lstStyle/>
        <a:p>
          <a:endParaRPr lang="ru-RU"/>
        </a:p>
      </dgm:t>
    </dgm:pt>
    <dgm:pt modelId="{1EC6BFE7-0120-46EC-A603-1D67D06AECDE}" type="pres">
      <dgm:prSet presAssocID="{B9206EEF-B4A7-4C12-B7F9-B19F1AAC6BA6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E814BF78-C373-4EDC-9ECE-11A2B250705F}" type="pres">
      <dgm:prSet presAssocID="{B1188051-6F61-4E2C-94E8-376A3FACE25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BE94D2-EE85-4A04-B4B6-425CF3166AB6}" srcId="{AE41409E-3ABF-424E-B9AF-D774EEB678A3}" destId="{0122ED1F-8C7D-423D-AC65-53803F139379}" srcOrd="0" destOrd="0" parTransId="{A02DE501-76B0-4B9D-A440-E068B3F29721}" sibTransId="{B9206EEF-B4A7-4C12-B7F9-B19F1AAC6BA6}"/>
    <dgm:cxn modelId="{95F6F6E7-4699-41A1-A6FA-B32374F6E208}" type="presOf" srcId="{B9206EEF-B4A7-4C12-B7F9-B19F1AAC6BA6}" destId="{1EC6BFE7-0120-46EC-A603-1D67D06AECDE}" srcOrd="1" destOrd="0" presId="urn:microsoft.com/office/officeart/2005/8/layout/process2"/>
    <dgm:cxn modelId="{261C0C37-D67A-4215-8592-E20CEA41568F}" type="presOf" srcId="{B9206EEF-B4A7-4C12-B7F9-B19F1AAC6BA6}" destId="{E1352F43-F3EA-42C3-B7D0-FFEEFA3148C0}" srcOrd="0" destOrd="0" presId="urn:microsoft.com/office/officeart/2005/8/layout/process2"/>
    <dgm:cxn modelId="{D77F66D3-8A35-4542-A0E2-89B5B19AB04A}" type="presOf" srcId="{B1188051-6F61-4E2C-94E8-376A3FACE25F}" destId="{E814BF78-C373-4EDC-9ECE-11A2B250705F}" srcOrd="0" destOrd="0" presId="urn:microsoft.com/office/officeart/2005/8/layout/process2"/>
    <dgm:cxn modelId="{F2968244-A794-4AD6-99D8-299750979131}" type="presOf" srcId="{AE41409E-3ABF-424E-B9AF-D774EEB678A3}" destId="{548DC24A-D9C9-4CEF-9DFE-EAA1AF3D46BB}" srcOrd="0" destOrd="0" presId="urn:microsoft.com/office/officeart/2005/8/layout/process2"/>
    <dgm:cxn modelId="{A1A527EF-C250-487C-9223-26C31BF8CE8D}" srcId="{AE41409E-3ABF-424E-B9AF-D774EEB678A3}" destId="{B1188051-6F61-4E2C-94E8-376A3FACE25F}" srcOrd="1" destOrd="0" parTransId="{74B93D06-9E17-4991-B145-07033527A30C}" sibTransId="{35595C57-BDC2-49F0-87ED-827BE060A81D}"/>
    <dgm:cxn modelId="{3E3F76F9-E304-4F65-A8BF-C12A397D8A19}" type="presOf" srcId="{0122ED1F-8C7D-423D-AC65-53803F139379}" destId="{FD7760FB-D51E-427F-8474-1A4C62BC376B}" srcOrd="0" destOrd="0" presId="urn:microsoft.com/office/officeart/2005/8/layout/process2"/>
    <dgm:cxn modelId="{ECCE5BD7-CD30-4862-B5DF-B12DD73A40B1}" type="presParOf" srcId="{548DC24A-D9C9-4CEF-9DFE-EAA1AF3D46BB}" destId="{FD7760FB-D51E-427F-8474-1A4C62BC376B}" srcOrd="0" destOrd="0" presId="urn:microsoft.com/office/officeart/2005/8/layout/process2"/>
    <dgm:cxn modelId="{53FF25A7-FBDE-47E8-B89A-6AF91D87A062}" type="presParOf" srcId="{548DC24A-D9C9-4CEF-9DFE-EAA1AF3D46BB}" destId="{E1352F43-F3EA-42C3-B7D0-FFEEFA3148C0}" srcOrd="1" destOrd="0" presId="urn:microsoft.com/office/officeart/2005/8/layout/process2"/>
    <dgm:cxn modelId="{8B3062E9-E1F4-4640-8AE3-CEE62F4A70B0}" type="presParOf" srcId="{E1352F43-F3EA-42C3-B7D0-FFEEFA3148C0}" destId="{1EC6BFE7-0120-46EC-A603-1D67D06AECDE}" srcOrd="0" destOrd="0" presId="urn:microsoft.com/office/officeart/2005/8/layout/process2"/>
    <dgm:cxn modelId="{EFF4BD03-0585-48AE-921F-470F3AEF3E31}" type="presParOf" srcId="{548DC24A-D9C9-4CEF-9DFE-EAA1AF3D46BB}" destId="{E814BF78-C373-4EDC-9ECE-11A2B250705F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95148CB-8EFB-4BD5-A8A6-48BEBF7F35EC}" type="doc">
      <dgm:prSet loTypeId="urn:microsoft.com/office/officeart/2005/8/layout/orgChart1" loCatId="hierarchy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657F2DE4-EAB2-4436-8784-B42499F30B6F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b="1" dirty="0" smtClean="0">
              <a:solidFill>
                <a:srgbClr val="000000"/>
              </a:solidFill>
              <a:latin typeface="+mj-lt"/>
            </a:rPr>
            <a:t>Проблемы</a:t>
          </a:r>
          <a:endParaRPr lang="ru-RU" sz="2800" dirty="0">
            <a:latin typeface="+mj-lt"/>
          </a:endParaRPr>
        </a:p>
      </dgm:t>
    </dgm:pt>
    <dgm:pt modelId="{00BDE6C5-9FCC-43B9-A995-D7A82D5DB7BA}" type="parTrans" cxnId="{5E69B8A5-D85E-41B8-803D-538E3EE4E0F7}">
      <dgm:prSet/>
      <dgm:spPr/>
      <dgm:t>
        <a:bodyPr/>
        <a:lstStyle/>
        <a:p>
          <a:endParaRPr lang="ru-RU"/>
        </a:p>
      </dgm:t>
    </dgm:pt>
    <dgm:pt modelId="{E0C6B30D-5A33-43FD-926F-C4FF25A517F7}" type="sibTrans" cxnId="{5E69B8A5-D85E-41B8-803D-538E3EE4E0F7}">
      <dgm:prSet/>
      <dgm:spPr/>
      <dgm:t>
        <a:bodyPr/>
        <a:lstStyle/>
        <a:p>
          <a:endParaRPr lang="ru-RU"/>
        </a:p>
      </dgm:t>
    </dgm:pt>
    <dgm:pt modelId="{18F9E3EA-B861-44E8-B2D7-020774A861D6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+mn-lt"/>
            </a:rPr>
            <a:t>Дети разные</a:t>
          </a:r>
          <a:endParaRPr lang="ru-RU" dirty="0">
            <a:latin typeface="+mn-lt"/>
          </a:endParaRPr>
        </a:p>
      </dgm:t>
    </dgm:pt>
    <dgm:pt modelId="{AD5E5865-D7A8-45DC-B17C-152AA17170BB}" type="parTrans" cxnId="{8DF1DA55-8D7B-4E9A-B7A8-5F2F38E550FE}">
      <dgm:prSet/>
      <dgm:spPr/>
      <dgm:t>
        <a:bodyPr/>
        <a:lstStyle/>
        <a:p>
          <a:endParaRPr lang="ru-RU"/>
        </a:p>
      </dgm:t>
    </dgm:pt>
    <dgm:pt modelId="{DCF8F884-32FF-4B4F-BA5D-CCDED532B94C}" type="sibTrans" cxnId="{8DF1DA55-8D7B-4E9A-B7A8-5F2F38E550FE}">
      <dgm:prSet/>
      <dgm:spPr/>
      <dgm:t>
        <a:bodyPr/>
        <a:lstStyle/>
        <a:p>
          <a:endParaRPr lang="ru-RU"/>
        </a:p>
      </dgm:t>
    </dgm:pt>
    <dgm:pt modelId="{EDC1E0A9-BD74-4AFB-9F70-AEF276CC2B44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+mn-lt"/>
            </a:rPr>
            <a:t>Нельзя ориентироваться  ни на слабого, ни на сильного</a:t>
          </a:r>
          <a:endParaRPr lang="ru-RU" dirty="0">
            <a:latin typeface="+mn-lt"/>
          </a:endParaRPr>
        </a:p>
      </dgm:t>
    </dgm:pt>
    <dgm:pt modelId="{8796F1A5-8A73-4208-850B-1F981FC2E7AD}" type="parTrans" cxnId="{6FF29D32-C8FB-4570-BB6A-1A6C8461731C}">
      <dgm:prSet/>
      <dgm:spPr/>
      <dgm:t>
        <a:bodyPr/>
        <a:lstStyle/>
        <a:p>
          <a:endParaRPr lang="ru-RU"/>
        </a:p>
      </dgm:t>
    </dgm:pt>
    <dgm:pt modelId="{4B5CD240-0E76-4EA4-8ACF-4CD02FBE03DF}" type="sibTrans" cxnId="{6FF29D32-C8FB-4570-BB6A-1A6C8461731C}">
      <dgm:prSet/>
      <dgm:spPr/>
      <dgm:t>
        <a:bodyPr/>
        <a:lstStyle/>
        <a:p>
          <a:endParaRPr lang="ru-RU"/>
        </a:p>
      </dgm:t>
    </dgm:pt>
    <dgm:pt modelId="{9E5E1367-2130-48D0-80B1-8B2F9305D88C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rgbClr val="000000"/>
              </a:solidFill>
              <a:latin typeface="+mn-lt"/>
            </a:rPr>
            <a:t>Надо учиться находить главное</a:t>
          </a:r>
          <a:endParaRPr lang="ru-RU" dirty="0">
            <a:latin typeface="+mn-lt"/>
          </a:endParaRPr>
        </a:p>
      </dgm:t>
    </dgm:pt>
    <dgm:pt modelId="{214CB36B-2C92-42BE-8922-E3622105ED7D}" type="parTrans" cxnId="{8B33490B-F319-4BB9-ADFB-92195DB42CC3}">
      <dgm:prSet/>
      <dgm:spPr/>
      <dgm:t>
        <a:bodyPr/>
        <a:lstStyle/>
        <a:p>
          <a:endParaRPr lang="ru-RU"/>
        </a:p>
      </dgm:t>
    </dgm:pt>
    <dgm:pt modelId="{E330C6EE-DF1B-40B2-AD21-FAEC8231B6F5}" type="sibTrans" cxnId="{8B33490B-F319-4BB9-ADFB-92195DB42CC3}">
      <dgm:prSet/>
      <dgm:spPr/>
      <dgm:t>
        <a:bodyPr/>
        <a:lstStyle/>
        <a:p>
          <a:endParaRPr lang="ru-RU"/>
        </a:p>
      </dgm:t>
    </dgm:pt>
    <dgm:pt modelId="{3B954352-C8E2-4207-9270-8B44757636CB}" type="pres">
      <dgm:prSet presAssocID="{795148CB-8EFB-4BD5-A8A6-48BEBF7F35E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6976949-EF77-4CE3-97C8-A272BC5C4840}" type="pres">
      <dgm:prSet presAssocID="{657F2DE4-EAB2-4436-8784-B42499F30B6F}" presName="hierRoot1" presStyleCnt="0">
        <dgm:presLayoutVars>
          <dgm:hierBranch val="init"/>
        </dgm:presLayoutVars>
      </dgm:prSet>
      <dgm:spPr/>
    </dgm:pt>
    <dgm:pt modelId="{6916EDEA-B3AA-4AAB-9F66-238297C7023A}" type="pres">
      <dgm:prSet presAssocID="{657F2DE4-EAB2-4436-8784-B42499F30B6F}" presName="rootComposite1" presStyleCnt="0"/>
      <dgm:spPr/>
    </dgm:pt>
    <dgm:pt modelId="{85F6E90C-90C0-4280-BEDD-D91EB4BFA60C}" type="pres">
      <dgm:prSet presAssocID="{657F2DE4-EAB2-4436-8784-B42499F30B6F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09D21F-6F19-4FCA-9F7C-A8D9D37EB435}" type="pres">
      <dgm:prSet presAssocID="{657F2DE4-EAB2-4436-8784-B42499F30B6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079898F-933C-486C-B97A-5D963E877784}" type="pres">
      <dgm:prSet presAssocID="{657F2DE4-EAB2-4436-8784-B42499F30B6F}" presName="hierChild2" presStyleCnt="0"/>
      <dgm:spPr/>
    </dgm:pt>
    <dgm:pt modelId="{BDC49C30-9535-4C76-A654-C26955250A38}" type="pres">
      <dgm:prSet presAssocID="{AD5E5865-D7A8-45DC-B17C-152AA17170BB}" presName="Name37" presStyleLbl="parChTrans1D2" presStyleIdx="0" presStyleCnt="3"/>
      <dgm:spPr/>
      <dgm:t>
        <a:bodyPr/>
        <a:lstStyle/>
        <a:p>
          <a:endParaRPr lang="ru-RU"/>
        </a:p>
      </dgm:t>
    </dgm:pt>
    <dgm:pt modelId="{D198FC33-6491-4B33-A16F-BF6F688F8394}" type="pres">
      <dgm:prSet presAssocID="{18F9E3EA-B861-44E8-B2D7-020774A861D6}" presName="hierRoot2" presStyleCnt="0">
        <dgm:presLayoutVars>
          <dgm:hierBranch val="init"/>
        </dgm:presLayoutVars>
      </dgm:prSet>
      <dgm:spPr/>
    </dgm:pt>
    <dgm:pt modelId="{6BF5BA4D-B2B9-4DFB-AC77-45AC10BC1D87}" type="pres">
      <dgm:prSet presAssocID="{18F9E3EA-B861-44E8-B2D7-020774A861D6}" presName="rootComposite" presStyleCnt="0"/>
      <dgm:spPr/>
    </dgm:pt>
    <dgm:pt modelId="{0072C02E-5E49-4BB7-8C87-22ABF372149A}" type="pres">
      <dgm:prSet presAssocID="{18F9E3EA-B861-44E8-B2D7-020774A861D6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F19936-65B3-488B-BC87-3C1AF9CAF5D8}" type="pres">
      <dgm:prSet presAssocID="{18F9E3EA-B861-44E8-B2D7-020774A861D6}" presName="rootConnector" presStyleLbl="node2" presStyleIdx="0" presStyleCnt="3"/>
      <dgm:spPr/>
      <dgm:t>
        <a:bodyPr/>
        <a:lstStyle/>
        <a:p>
          <a:endParaRPr lang="ru-RU"/>
        </a:p>
      </dgm:t>
    </dgm:pt>
    <dgm:pt modelId="{C52B2B1D-94C8-4DC2-8B53-2A8E43F7A135}" type="pres">
      <dgm:prSet presAssocID="{18F9E3EA-B861-44E8-B2D7-020774A861D6}" presName="hierChild4" presStyleCnt="0"/>
      <dgm:spPr/>
    </dgm:pt>
    <dgm:pt modelId="{AB97E28A-7E42-4679-B868-795F89DCD4E4}" type="pres">
      <dgm:prSet presAssocID="{18F9E3EA-B861-44E8-B2D7-020774A861D6}" presName="hierChild5" presStyleCnt="0"/>
      <dgm:spPr/>
    </dgm:pt>
    <dgm:pt modelId="{07BF82F3-3904-404B-9BBC-06131F57B92E}" type="pres">
      <dgm:prSet presAssocID="{8796F1A5-8A73-4208-850B-1F981FC2E7AD}" presName="Name37" presStyleLbl="parChTrans1D2" presStyleIdx="1" presStyleCnt="3"/>
      <dgm:spPr/>
      <dgm:t>
        <a:bodyPr/>
        <a:lstStyle/>
        <a:p>
          <a:endParaRPr lang="ru-RU"/>
        </a:p>
      </dgm:t>
    </dgm:pt>
    <dgm:pt modelId="{C7DE69FE-506E-4013-9E35-9B0125946B4E}" type="pres">
      <dgm:prSet presAssocID="{EDC1E0A9-BD74-4AFB-9F70-AEF276CC2B44}" presName="hierRoot2" presStyleCnt="0">
        <dgm:presLayoutVars>
          <dgm:hierBranch val="init"/>
        </dgm:presLayoutVars>
      </dgm:prSet>
      <dgm:spPr/>
    </dgm:pt>
    <dgm:pt modelId="{C067EE74-0875-4E60-9672-90E4074DFB05}" type="pres">
      <dgm:prSet presAssocID="{EDC1E0A9-BD74-4AFB-9F70-AEF276CC2B44}" presName="rootComposite" presStyleCnt="0"/>
      <dgm:spPr/>
    </dgm:pt>
    <dgm:pt modelId="{6A88E8D9-386E-40B4-9C33-128702D94DC8}" type="pres">
      <dgm:prSet presAssocID="{EDC1E0A9-BD74-4AFB-9F70-AEF276CC2B44}" presName="rootText" presStyleLbl="node2" presStyleIdx="1" presStyleCnt="3" custScaleX="1161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F9BD09-B970-4F3C-91DD-D8CAF10A0D8A}" type="pres">
      <dgm:prSet presAssocID="{EDC1E0A9-BD74-4AFB-9F70-AEF276CC2B44}" presName="rootConnector" presStyleLbl="node2" presStyleIdx="1" presStyleCnt="3"/>
      <dgm:spPr/>
      <dgm:t>
        <a:bodyPr/>
        <a:lstStyle/>
        <a:p>
          <a:endParaRPr lang="ru-RU"/>
        </a:p>
      </dgm:t>
    </dgm:pt>
    <dgm:pt modelId="{59E68610-5F11-43A4-BBA3-3E1F82AB5118}" type="pres">
      <dgm:prSet presAssocID="{EDC1E0A9-BD74-4AFB-9F70-AEF276CC2B44}" presName="hierChild4" presStyleCnt="0"/>
      <dgm:spPr/>
    </dgm:pt>
    <dgm:pt modelId="{BF964A73-50F4-48DA-AFDF-A982B5A374B3}" type="pres">
      <dgm:prSet presAssocID="{EDC1E0A9-BD74-4AFB-9F70-AEF276CC2B44}" presName="hierChild5" presStyleCnt="0"/>
      <dgm:spPr/>
    </dgm:pt>
    <dgm:pt modelId="{CDAB7BC0-F97C-426A-B2C3-D5B7B0A7C4FD}" type="pres">
      <dgm:prSet presAssocID="{214CB36B-2C92-42BE-8922-E3622105ED7D}" presName="Name37" presStyleLbl="parChTrans1D2" presStyleIdx="2" presStyleCnt="3"/>
      <dgm:spPr/>
      <dgm:t>
        <a:bodyPr/>
        <a:lstStyle/>
        <a:p>
          <a:endParaRPr lang="ru-RU"/>
        </a:p>
      </dgm:t>
    </dgm:pt>
    <dgm:pt modelId="{FCEAB78E-7F7A-4A2D-A536-72E0DCF9AA4B}" type="pres">
      <dgm:prSet presAssocID="{9E5E1367-2130-48D0-80B1-8B2F9305D88C}" presName="hierRoot2" presStyleCnt="0">
        <dgm:presLayoutVars>
          <dgm:hierBranch val="init"/>
        </dgm:presLayoutVars>
      </dgm:prSet>
      <dgm:spPr/>
    </dgm:pt>
    <dgm:pt modelId="{7C4863AB-048D-4F0C-8960-3F8B1F740194}" type="pres">
      <dgm:prSet presAssocID="{9E5E1367-2130-48D0-80B1-8B2F9305D88C}" presName="rootComposite" presStyleCnt="0"/>
      <dgm:spPr/>
    </dgm:pt>
    <dgm:pt modelId="{1458EC75-7290-4406-A1B2-B6CFC46720FB}" type="pres">
      <dgm:prSet presAssocID="{9E5E1367-2130-48D0-80B1-8B2F9305D88C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BF8B98-F36E-4F44-8CC9-FBE47BB8FF1D}" type="pres">
      <dgm:prSet presAssocID="{9E5E1367-2130-48D0-80B1-8B2F9305D88C}" presName="rootConnector" presStyleLbl="node2" presStyleIdx="2" presStyleCnt="3"/>
      <dgm:spPr/>
      <dgm:t>
        <a:bodyPr/>
        <a:lstStyle/>
        <a:p>
          <a:endParaRPr lang="ru-RU"/>
        </a:p>
      </dgm:t>
    </dgm:pt>
    <dgm:pt modelId="{A4081482-B56B-4010-8436-220D214CDE6B}" type="pres">
      <dgm:prSet presAssocID="{9E5E1367-2130-48D0-80B1-8B2F9305D88C}" presName="hierChild4" presStyleCnt="0"/>
      <dgm:spPr/>
    </dgm:pt>
    <dgm:pt modelId="{97A9DC17-244E-4003-9623-72B90C426E94}" type="pres">
      <dgm:prSet presAssocID="{9E5E1367-2130-48D0-80B1-8B2F9305D88C}" presName="hierChild5" presStyleCnt="0"/>
      <dgm:spPr/>
    </dgm:pt>
    <dgm:pt modelId="{26D2240B-C841-4972-9388-A4033C3F4B4E}" type="pres">
      <dgm:prSet presAssocID="{657F2DE4-EAB2-4436-8784-B42499F30B6F}" presName="hierChild3" presStyleCnt="0"/>
      <dgm:spPr/>
    </dgm:pt>
  </dgm:ptLst>
  <dgm:cxnLst>
    <dgm:cxn modelId="{8DF1DA55-8D7B-4E9A-B7A8-5F2F38E550FE}" srcId="{657F2DE4-EAB2-4436-8784-B42499F30B6F}" destId="{18F9E3EA-B861-44E8-B2D7-020774A861D6}" srcOrd="0" destOrd="0" parTransId="{AD5E5865-D7A8-45DC-B17C-152AA17170BB}" sibTransId="{DCF8F884-32FF-4B4F-BA5D-CCDED532B94C}"/>
    <dgm:cxn modelId="{7832B607-B91E-474A-A3A2-6E7AEF3662DF}" type="presOf" srcId="{8796F1A5-8A73-4208-850B-1F981FC2E7AD}" destId="{07BF82F3-3904-404B-9BBC-06131F57B92E}" srcOrd="0" destOrd="0" presId="urn:microsoft.com/office/officeart/2005/8/layout/orgChart1"/>
    <dgm:cxn modelId="{26B5CBA0-BA50-4755-87C5-F464098A1363}" type="presOf" srcId="{AD5E5865-D7A8-45DC-B17C-152AA17170BB}" destId="{BDC49C30-9535-4C76-A654-C26955250A38}" srcOrd="0" destOrd="0" presId="urn:microsoft.com/office/officeart/2005/8/layout/orgChart1"/>
    <dgm:cxn modelId="{4A8794BC-54CB-4CE1-8B85-161BAC063AF5}" type="presOf" srcId="{EDC1E0A9-BD74-4AFB-9F70-AEF276CC2B44}" destId="{6A88E8D9-386E-40B4-9C33-128702D94DC8}" srcOrd="0" destOrd="0" presId="urn:microsoft.com/office/officeart/2005/8/layout/orgChart1"/>
    <dgm:cxn modelId="{FEEE81EA-892B-4FD3-A52A-679F440B2464}" type="presOf" srcId="{9E5E1367-2130-48D0-80B1-8B2F9305D88C}" destId="{1458EC75-7290-4406-A1B2-B6CFC46720FB}" srcOrd="0" destOrd="0" presId="urn:microsoft.com/office/officeart/2005/8/layout/orgChart1"/>
    <dgm:cxn modelId="{F5F9679B-9852-4DE6-9003-24ED3F5339F4}" type="presOf" srcId="{EDC1E0A9-BD74-4AFB-9F70-AEF276CC2B44}" destId="{57F9BD09-B970-4F3C-91DD-D8CAF10A0D8A}" srcOrd="1" destOrd="0" presId="urn:microsoft.com/office/officeart/2005/8/layout/orgChart1"/>
    <dgm:cxn modelId="{921E5117-851F-403A-8798-181EEF9B5299}" type="presOf" srcId="{18F9E3EA-B861-44E8-B2D7-020774A861D6}" destId="{B8F19936-65B3-488B-BC87-3C1AF9CAF5D8}" srcOrd="1" destOrd="0" presId="urn:microsoft.com/office/officeart/2005/8/layout/orgChart1"/>
    <dgm:cxn modelId="{76E4DE45-7E69-43F3-9B85-CF7D6BA6F0AA}" type="presOf" srcId="{657F2DE4-EAB2-4436-8784-B42499F30B6F}" destId="{3909D21F-6F19-4FCA-9F7C-A8D9D37EB435}" srcOrd="1" destOrd="0" presId="urn:microsoft.com/office/officeart/2005/8/layout/orgChart1"/>
    <dgm:cxn modelId="{5E69B8A5-D85E-41B8-803D-538E3EE4E0F7}" srcId="{795148CB-8EFB-4BD5-A8A6-48BEBF7F35EC}" destId="{657F2DE4-EAB2-4436-8784-B42499F30B6F}" srcOrd="0" destOrd="0" parTransId="{00BDE6C5-9FCC-43B9-A995-D7A82D5DB7BA}" sibTransId="{E0C6B30D-5A33-43FD-926F-C4FF25A517F7}"/>
    <dgm:cxn modelId="{9B12EC74-DC5F-4CE7-BAE3-B5903D911FF5}" type="presOf" srcId="{214CB36B-2C92-42BE-8922-E3622105ED7D}" destId="{CDAB7BC0-F97C-426A-B2C3-D5B7B0A7C4FD}" srcOrd="0" destOrd="0" presId="urn:microsoft.com/office/officeart/2005/8/layout/orgChart1"/>
    <dgm:cxn modelId="{22FD3B88-C904-4025-B2AF-B4ED8E315FB3}" type="presOf" srcId="{657F2DE4-EAB2-4436-8784-B42499F30B6F}" destId="{85F6E90C-90C0-4280-BEDD-D91EB4BFA60C}" srcOrd="0" destOrd="0" presId="urn:microsoft.com/office/officeart/2005/8/layout/orgChart1"/>
    <dgm:cxn modelId="{5221EA74-82FD-477B-8027-4339DDECF64F}" type="presOf" srcId="{18F9E3EA-B861-44E8-B2D7-020774A861D6}" destId="{0072C02E-5E49-4BB7-8C87-22ABF372149A}" srcOrd="0" destOrd="0" presId="urn:microsoft.com/office/officeart/2005/8/layout/orgChart1"/>
    <dgm:cxn modelId="{6FF29D32-C8FB-4570-BB6A-1A6C8461731C}" srcId="{657F2DE4-EAB2-4436-8784-B42499F30B6F}" destId="{EDC1E0A9-BD74-4AFB-9F70-AEF276CC2B44}" srcOrd="1" destOrd="0" parTransId="{8796F1A5-8A73-4208-850B-1F981FC2E7AD}" sibTransId="{4B5CD240-0E76-4EA4-8ACF-4CD02FBE03DF}"/>
    <dgm:cxn modelId="{8B33490B-F319-4BB9-ADFB-92195DB42CC3}" srcId="{657F2DE4-EAB2-4436-8784-B42499F30B6F}" destId="{9E5E1367-2130-48D0-80B1-8B2F9305D88C}" srcOrd="2" destOrd="0" parTransId="{214CB36B-2C92-42BE-8922-E3622105ED7D}" sibTransId="{E330C6EE-DF1B-40B2-AD21-FAEC8231B6F5}"/>
    <dgm:cxn modelId="{1384EE0B-DCAC-4D31-AF3D-C26313794E8E}" type="presOf" srcId="{795148CB-8EFB-4BD5-A8A6-48BEBF7F35EC}" destId="{3B954352-C8E2-4207-9270-8B44757636CB}" srcOrd="0" destOrd="0" presId="urn:microsoft.com/office/officeart/2005/8/layout/orgChart1"/>
    <dgm:cxn modelId="{904343C6-9C92-456B-B4B7-F4916028E1F0}" type="presOf" srcId="{9E5E1367-2130-48D0-80B1-8B2F9305D88C}" destId="{D5BF8B98-F36E-4F44-8CC9-FBE47BB8FF1D}" srcOrd="1" destOrd="0" presId="urn:microsoft.com/office/officeart/2005/8/layout/orgChart1"/>
    <dgm:cxn modelId="{43E7BDF3-C1D7-4D01-9653-DCC2F59B6E4C}" type="presParOf" srcId="{3B954352-C8E2-4207-9270-8B44757636CB}" destId="{C6976949-EF77-4CE3-97C8-A272BC5C4840}" srcOrd="0" destOrd="0" presId="urn:microsoft.com/office/officeart/2005/8/layout/orgChart1"/>
    <dgm:cxn modelId="{D6BA7211-B8B6-49F5-A204-7607EAB0DDB5}" type="presParOf" srcId="{C6976949-EF77-4CE3-97C8-A272BC5C4840}" destId="{6916EDEA-B3AA-4AAB-9F66-238297C7023A}" srcOrd="0" destOrd="0" presId="urn:microsoft.com/office/officeart/2005/8/layout/orgChart1"/>
    <dgm:cxn modelId="{F5B9FA21-9D0A-42E9-85D7-251AF70F5E32}" type="presParOf" srcId="{6916EDEA-B3AA-4AAB-9F66-238297C7023A}" destId="{85F6E90C-90C0-4280-BEDD-D91EB4BFA60C}" srcOrd="0" destOrd="0" presId="urn:microsoft.com/office/officeart/2005/8/layout/orgChart1"/>
    <dgm:cxn modelId="{5FD57400-6930-4256-B593-DF835A5F9A44}" type="presParOf" srcId="{6916EDEA-B3AA-4AAB-9F66-238297C7023A}" destId="{3909D21F-6F19-4FCA-9F7C-A8D9D37EB435}" srcOrd="1" destOrd="0" presId="urn:microsoft.com/office/officeart/2005/8/layout/orgChart1"/>
    <dgm:cxn modelId="{880A67F3-F42A-4706-9F99-8FCD77B3EB85}" type="presParOf" srcId="{C6976949-EF77-4CE3-97C8-A272BC5C4840}" destId="{2079898F-933C-486C-B97A-5D963E877784}" srcOrd="1" destOrd="0" presId="urn:microsoft.com/office/officeart/2005/8/layout/orgChart1"/>
    <dgm:cxn modelId="{6938C7D3-C517-4DF9-99CD-09B25B7E8DDD}" type="presParOf" srcId="{2079898F-933C-486C-B97A-5D963E877784}" destId="{BDC49C30-9535-4C76-A654-C26955250A38}" srcOrd="0" destOrd="0" presId="urn:microsoft.com/office/officeart/2005/8/layout/orgChart1"/>
    <dgm:cxn modelId="{41599624-17D4-445F-8CCF-1FB24AEFF94D}" type="presParOf" srcId="{2079898F-933C-486C-B97A-5D963E877784}" destId="{D198FC33-6491-4B33-A16F-BF6F688F8394}" srcOrd="1" destOrd="0" presId="urn:microsoft.com/office/officeart/2005/8/layout/orgChart1"/>
    <dgm:cxn modelId="{45526605-3994-4A17-9429-2296E725E937}" type="presParOf" srcId="{D198FC33-6491-4B33-A16F-BF6F688F8394}" destId="{6BF5BA4D-B2B9-4DFB-AC77-45AC10BC1D87}" srcOrd="0" destOrd="0" presId="urn:microsoft.com/office/officeart/2005/8/layout/orgChart1"/>
    <dgm:cxn modelId="{0C52E244-3304-496C-9827-5749B24F0689}" type="presParOf" srcId="{6BF5BA4D-B2B9-4DFB-AC77-45AC10BC1D87}" destId="{0072C02E-5E49-4BB7-8C87-22ABF372149A}" srcOrd="0" destOrd="0" presId="urn:microsoft.com/office/officeart/2005/8/layout/orgChart1"/>
    <dgm:cxn modelId="{30C6CD63-D8AF-4CCB-9D12-5FFAA2959B4C}" type="presParOf" srcId="{6BF5BA4D-B2B9-4DFB-AC77-45AC10BC1D87}" destId="{B8F19936-65B3-488B-BC87-3C1AF9CAF5D8}" srcOrd="1" destOrd="0" presId="urn:microsoft.com/office/officeart/2005/8/layout/orgChart1"/>
    <dgm:cxn modelId="{31FF2B56-49A7-4400-A4DC-2F0D937415F1}" type="presParOf" srcId="{D198FC33-6491-4B33-A16F-BF6F688F8394}" destId="{C52B2B1D-94C8-4DC2-8B53-2A8E43F7A135}" srcOrd="1" destOrd="0" presId="urn:microsoft.com/office/officeart/2005/8/layout/orgChart1"/>
    <dgm:cxn modelId="{DEF898BF-38DA-4B12-9169-A436651254F8}" type="presParOf" srcId="{D198FC33-6491-4B33-A16F-BF6F688F8394}" destId="{AB97E28A-7E42-4679-B868-795F89DCD4E4}" srcOrd="2" destOrd="0" presId="urn:microsoft.com/office/officeart/2005/8/layout/orgChart1"/>
    <dgm:cxn modelId="{F7DB6877-424B-4FE5-9E2D-1832E275C2FA}" type="presParOf" srcId="{2079898F-933C-486C-B97A-5D963E877784}" destId="{07BF82F3-3904-404B-9BBC-06131F57B92E}" srcOrd="2" destOrd="0" presId="urn:microsoft.com/office/officeart/2005/8/layout/orgChart1"/>
    <dgm:cxn modelId="{778FC8CE-4C75-446F-B864-67170E8B763B}" type="presParOf" srcId="{2079898F-933C-486C-B97A-5D963E877784}" destId="{C7DE69FE-506E-4013-9E35-9B0125946B4E}" srcOrd="3" destOrd="0" presId="urn:microsoft.com/office/officeart/2005/8/layout/orgChart1"/>
    <dgm:cxn modelId="{01414F6A-7C51-4F21-B209-E2ACE67E6962}" type="presParOf" srcId="{C7DE69FE-506E-4013-9E35-9B0125946B4E}" destId="{C067EE74-0875-4E60-9672-90E4074DFB05}" srcOrd="0" destOrd="0" presId="urn:microsoft.com/office/officeart/2005/8/layout/orgChart1"/>
    <dgm:cxn modelId="{E989EBA9-5C1F-4B2E-88F6-06505AF6F2CD}" type="presParOf" srcId="{C067EE74-0875-4E60-9672-90E4074DFB05}" destId="{6A88E8D9-386E-40B4-9C33-128702D94DC8}" srcOrd="0" destOrd="0" presId="urn:microsoft.com/office/officeart/2005/8/layout/orgChart1"/>
    <dgm:cxn modelId="{70621D87-90AF-47A8-BB08-13761F4F395C}" type="presParOf" srcId="{C067EE74-0875-4E60-9672-90E4074DFB05}" destId="{57F9BD09-B970-4F3C-91DD-D8CAF10A0D8A}" srcOrd="1" destOrd="0" presId="urn:microsoft.com/office/officeart/2005/8/layout/orgChart1"/>
    <dgm:cxn modelId="{8C8D04F5-C65E-4D43-8170-C39BB470C9AF}" type="presParOf" srcId="{C7DE69FE-506E-4013-9E35-9B0125946B4E}" destId="{59E68610-5F11-43A4-BBA3-3E1F82AB5118}" srcOrd="1" destOrd="0" presId="urn:microsoft.com/office/officeart/2005/8/layout/orgChart1"/>
    <dgm:cxn modelId="{77897B42-0200-4552-B4DE-70939AB8D5E9}" type="presParOf" srcId="{C7DE69FE-506E-4013-9E35-9B0125946B4E}" destId="{BF964A73-50F4-48DA-AFDF-A982B5A374B3}" srcOrd="2" destOrd="0" presId="urn:microsoft.com/office/officeart/2005/8/layout/orgChart1"/>
    <dgm:cxn modelId="{00D73CCA-E2BC-4B96-9FFB-A838FD63434D}" type="presParOf" srcId="{2079898F-933C-486C-B97A-5D963E877784}" destId="{CDAB7BC0-F97C-426A-B2C3-D5B7B0A7C4FD}" srcOrd="4" destOrd="0" presId="urn:microsoft.com/office/officeart/2005/8/layout/orgChart1"/>
    <dgm:cxn modelId="{76A00185-6CB2-41C5-8D16-6622CDEF4540}" type="presParOf" srcId="{2079898F-933C-486C-B97A-5D963E877784}" destId="{FCEAB78E-7F7A-4A2D-A536-72E0DCF9AA4B}" srcOrd="5" destOrd="0" presId="urn:microsoft.com/office/officeart/2005/8/layout/orgChart1"/>
    <dgm:cxn modelId="{8BC8C597-D914-4EDB-9126-EBDA0CBB325B}" type="presParOf" srcId="{FCEAB78E-7F7A-4A2D-A536-72E0DCF9AA4B}" destId="{7C4863AB-048D-4F0C-8960-3F8B1F740194}" srcOrd="0" destOrd="0" presId="urn:microsoft.com/office/officeart/2005/8/layout/orgChart1"/>
    <dgm:cxn modelId="{4E32A314-5A95-40EC-BE6B-E87CDAA0F50B}" type="presParOf" srcId="{7C4863AB-048D-4F0C-8960-3F8B1F740194}" destId="{1458EC75-7290-4406-A1B2-B6CFC46720FB}" srcOrd="0" destOrd="0" presId="urn:microsoft.com/office/officeart/2005/8/layout/orgChart1"/>
    <dgm:cxn modelId="{F4DEE08C-1FF7-4F9A-A399-AAF66EAEA2F7}" type="presParOf" srcId="{7C4863AB-048D-4F0C-8960-3F8B1F740194}" destId="{D5BF8B98-F36E-4F44-8CC9-FBE47BB8FF1D}" srcOrd="1" destOrd="0" presId="urn:microsoft.com/office/officeart/2005/8/layout/orgChart1"/>
    <dgm:cxn modelId="{55555266-A232-4BDC-8431-1E57E20E3077}" type="presParOf" srcId="{FCEAB78E-7F7A-4A2D-A536-72E0DCF9AA4B}" destId="{A4081482-B56B-4010-8436-220D214CDE6B}" srcOrd="1" destOrd="0" presId="urn:microsoft.com/office/officeart/2005/8/layout/orgChart1"/>
    <dgm:cxn modelId="{8A7A4DCA-969B-410A-AE95-4CE645800E31}" type="presParOf" srcId="{FCEAB78E-7F7A-4A2D-A536-72E0DCF9AA4B}" destId="{97A9DC17-244E-4003-9623-72B90C426E94}" srcOrd="2" destOrd="0" presId="urn:microsoft.com/office/officeart/2005/8/layout/orgChart1"/>
    <dgm:cxn modelId="{E7B6197E-36D7-406B-AB05-A416E08EB407}" type="presParOf" srcId="{C6976949-EF77-4CE3-97C8-A272BC5C4840}" destId="{26D2240B-C841-4972-9388-A4033C3F4B4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C591DB-4750-48EA-8AF1-68413A61958A}" type="doc">
      <dgm:prSet loTypeId="urn:microsoft.com/office/officeart/2005/8/layout/process2" loCatId="process" qsTypeId="urn:microsoft.com/office/officeart/2005/8/quickstyle/simple1#5" qsCatId="simple" csTypeId="urn:microsoft.com/office/officeart/2005/8/colors/accent1_2#5" csCatId="accent1" phldr="1"/>
      <dgm:spPr/>
    </dgm:pt>
    <dgm:pt modelId="{95EBAB0B-FD51-44C5-A48A-F2CE11CF5F21}">
      <dgm:prSet phldrT="[Text]" custT="1"/>
      <dgm:spPr>
        <a:solidFill>
          <a:schemeClr val="accent1">
            <a:lumMod val="60000"/>
            <a:lumOff val="40000"/>
          </a:schemeClr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800" b="1" dirty="0" smtClean="0">
              <a:solidFill>
                <a:srgbClr val="000000"/>
              </a:solidFill>
              <a:latin typeface="+mj-lt"/>
            </a:rPr>
            <a:t>Решение</a:t>
          </a:r>
          <a:endParaRPr lang="ru-RU" sz="2800" dirty="0">
            <a:latin typeface="+mj-lt"/>
          </a:endParaRPr>
        </a:p>
      </dgm:t>
    </dgm:pt>
    <dgm:pt modelId="{12364696-2BEF-44E5-B3C9-F89DF973A764}" type="parTrans" cxnId="{75951AB8-F434-40B7-9C2D-F6E4A1155109}">
      <dgm:prSet/>
      <dgm:spPr/>
      <dgm:t>
        <a:bodyPr/>
        <a:lstStyle/>
        <a:p>
          <a:endParaRPr lang="ru-RU"/>
        </a:p>
      </dgm:t>
    </dgm:pt>
    <dgm:pt modelId="{577B09E5-4F27-4FF4-843B-2314F96BF04C}" type="sibTrans" cxnId="{75951AB8-F434-40B7-9C2D-F6E4A1155109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ru-RU"/>
        </a:p>
      </dgm:t>
    </dgm:pt>
    <dgm:pt modelId="{963769E0-80C0-428B-AA1C-0CB5DCCF9CF0}">
      <dgm:prSet phldrT="[Text]" custT="1"/>
      <dgm:spPr>
        <a:solidFill>
          <a:schemeClr val="accent1">
            <a:lumMod val="60000"/>
            <a:lumOff val="40000"/>
          </a:schemeClr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effectLst/>
              <a:latin typeface="+mj-lt"/>
            </a:rPr>
            <a:t>Принцип минимакса</a:t>
          </a:r>
          <a:r>
            <a:rPr lang="ru-RU" sz="2400" dirty="0" smtClean="0">
              <a:solidFill>
                <a:schemeClr val="tx1"/>
              </a:solidFill>
              <a:effectLst/>
              <a:latin typeface="+mj-lt"/>
            </a:rPr>
            <a:t> </a:t>
          </a:r>
          <a:r>
            <a:rPr lang="ru-RU" sz="2400" dirty="0" smtClean="0">
              <a:solidFill>
                <a:schemeClr val="tx1"/>
              </a:solidFill>
              <a:latin typeface="+mj-lt"/>
            </a:rPr>
            <a:t>– ребёнок может узнать максимум, но должен (под руководством воспитателя) освоить минимум</a:t>
          </a:r>
          <a:endParaRPr lang="ru-RU" sz="2400" dirty="0">
            <a:solidFill>
              <a:schemeClr val="tx1"/>
            </a:solidFill>
            <a:latin typeface="+mj-lt"/>
          </a:endParaRPr>
        </a:p>
      </dgm:t>
    </dgm:pt>
    <dgm:pt modelId="{E9E266C0-5E12-4A45-813D-C75EDEA16EA8}" type="parTrans" cxnId="{3349EBA1-3AB1-498B-916E-BCD29D798618}">
      <dgm:prSet/>
      <dgm:spPr/>
      <dgm:t>
        <a:bodyPr/>
        <a:lstStyle/>
        <a:p>
          <a:endParaRPr lang="ru-RU"/>
        </a:p>
      </dgm:t>
    </dgm:pt>
    <dgm:pt modelId="{A6A6DFD4-FF58-47FD-A406-B4DA7FD48926}" type="sibTrans" cxnId="{3349EBA1-3AB1-498B-916E-BCD29D798618}">
      <dgm:prSet/>
      <dgm:spPr/>
      <dgm:t>
        <a:bodyPr/>
        <a:lstStyle/>
        <a:p>
          <a:endParaRPr lang="ru-RU"/>
        </a:p>
      </dgm:t>
    </dgm:pt>
    <dgm:pt modelId="{33FF4D9E-D661-4D2D-9EEE-A8E8BABF53B5}" type="pres">
      <dgm:prSet presAssocID="{DCC591DB-4750-48EA-8AF1-68413A61958A}" presName="linearFlow" presStyleCnt="0">
        <dgm:presLayoutVars>
          <dgm:resizeHandles val="exact"/>
        </dgm:presLayoutVars>
      </dgm:prSet>
      <dgm:spPr/>
    </dgm:pt>
    <dgm:pt modelId="{9D72D258-5F5B-4BD6-9D3A-ACC57798C76E}" type="pres">
      <dgm:prSet presAssocID="{95EBAB0B-FD51-44C5-A48A-F2CE11CF5F21}" presName="node" presStyleLbl="node1" presStyleIdx="0" presStyleCnt="2" custScaleX="45687" custScaleY="38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782477-033F-4F48-A316-5D616EC4333D}" type="pres">
      <dgm:prSet presAssocID="{577B09E5-4F27-4FF4-843B-2314F96BF04C}" presName="sibTrans" presStyleLbl="sibTrans2D1" presStyleIdx="0" presStyleCnt="1" custLinFactNeighborY="4415"/>
      <dgm:spPr/>
      <dgm:t>
        <a:bodyPr/>
        <a:lstStyle/>
        <a:p>
          <a:endParaRPr lang="ru-RU"/>
        </a:p>
      </dgm:t>
    </dgm:pt>
    <dgm:pt modelId="{D273F177-9AE7-43BD-AA4C-108DB9FF09BC}" type="pres">
      <dgm:prSet presAssocID="{577B09E5-4F27-4FF4-843B-2314F96BF04C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5D6BB327-4A43-46D1-A733-EFC09F93BAC0}" type="pres">
      <dgm:prSet presAssocID="{963769E0-80C0-428B-AA1C-0CB5DCCF9CF0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951AB8-F434-40B7-9C2D-F6E4A1155109}" srcId="{DCC591DB-4750-48EA-8AF1-68413A61958A}" destId="{95EBAB0B-FD51-44C5-A48A-F2CE11CF5F21}" srcOrd="0" destOrd="0" parTransId="{12364696-2BEF-44E5-B3C9-F89DF973A764}" sibTransId="{577B09E5-4F27-4FF4-843B-2314F96BF04C}"/>
    <dgm:cxn modelId="{3349EBA1-3AB1-498B-916E-BCD29D798618}" srcId="{DCC591DB-4750-48EA-8AF1-68413A61958A}" destId="{963769E0-80C0-428B-AA1C-0CB5DCCF9CF0}" srcOrd="1" destOrd="0" parTransId="{E9E266C0-5E12-4A45-813D-C75EDEA16EA8}" sibTransId="{A6A6DFD4-FF58-47FD-A406-B4DA7FD48926}"/>
    <dgm:cxn modelId="{C71EB118-AD02-4A65-B0A6-D70A247E3523}" type="presOf" srcId="{95EBAB0B-FD51-44C5-A48A-F2CE11CF5F21}" destId="{9D72D258-5F5B-4BD6-9D3A-ACC57798C76E}" srcOrd="0" destOrd="0" presId="urn:microsoft.com/office/officeart/2005/8/layout/process2"/>
    <dgm:cxn modelId="{557CD32A-1C2C-4648-93A8-7BABE95FDB1E}" type="presOf" srcId="{577B09E5-4F27-4FF4-843B-2314F96BF04C}" destId="{DF782477-033F-4F48-A316-5D616EC4333D}" srcOrd="0" destOrd="0" presId="urn:microsoft.com/office/officeart/2005/8/layout/process2"/>
    <dgm:cxn modelId="{02BBB235-46A1-4C7B-8C05-15EF305F6A16}" type="presOf" srcId="{577B09E5-4F27-4FF4-843B-2314F96BF04C}" destId="{D273F177-9AE7-43BD-AA4C-108DB9FF09BC}" srcOrd="1" destOrd="0" presId="urn:microsoft.com/office/officeart/2005/8/layout/process2"/>
    <dgm:cxn modelId="{82C87F86-94ED-4AA7-A087-D05CA469BAB2}" type="presOf" srcId="{DCC591DB-4750-48EA-8AF1-68413A61958A}" destId="{33FF4D9E-D661-4D2D-9EEE-A8E8BABF53B5}" srcOrd="0" destOrd="0" presId="urn:microsoft.com/office/officeart/2005/8/layout/process2"/>
    <dgm:cxn modelId="{2BA52AD0-370A-4C20-BD0C-84F0032328F4}" type="presOf" srcId="{963769E0-80C0-428B-AA1C-0CB5DCCF9CF0}" destId="{5D6BB327-4A43-46D1-A733-EFC09F93BAC0}" srcOrd="0" destOrd="0" presId="urn:microsoft.com/office/officeart/2005/8/layout/process2"/>
    <dgm:cxn modelId="{431158D7-A4EE-400C-BA1D-E3BDC15FBFD5}" type="presParOf" srcId="{33FF4D9E-D661-4D2D-9EEE-A8E8BABF53B5}" destId="{9D72D258-5F5B-4BD6-9D3A-ACC57798C76E}" srcOrd="0" destOrd="0" presId="urn:microsoft.com/office/officeart/2005/8/layout/process2"/>
    <dgm:cxn modelId="{56D00CC8-B6A0-4560-99B9-0E90D361939D}" type="presParOf" srcId="{33FF4D9E-D661-4D2D-9EEE-A8E8BABF53B5}" destId="{DF782477-033F-4F48-A316-5D616EC4333D}" srcOrd="1" destOrd="0" presId="urn:microsoft.com/office/officeart/2005/8/layout/process2"/>
    <dgm:cxn modelId="{F5BCEF95-867E-4CA3-8F9D-4417331438A0}" type="presParOf" srcId="{DF782477-033F-4F48-A316-5D616EC4333D}" destId="{D273F177-9AE7-43BD-AA4C-108DB9FF09BC}" srcOrd="0" destOrd="0" presId="urn:microsoft.com/office/officeart/2005/8/layout/process2"/>
    <dgm:cxn modelId="{6CD43C34-CAE8-4AB1-A54A-8F6EF4DE601B}" type="presParOf" srcId="{33FF4D9E-D661-4D2D-9EEE-A8E8BABF53B5}" destId="{5D6BB327-4A43-46D1-A733-EFC09F93BAC0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63DB50E-4286-4E75-BC7D-F723DF60133E}" type="doc">
      <dgm:prSet loTypeId="urn:microsoft.com/office/officeart/2005/8/layout/matrix1" loCatId="matrix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E651C111-C99B-44CA-BF8F-10A3046FDEF9}">
      <dgm:prSet phldrT="[Text]"/>
      <dgm:spPr/>
      <dgm:t>
        <a:bodyPr/>
        <a:lstStyle/>
        <a:p>
          <a:r>
            <a:rPr lang="ru-RU" b="1" dirty="0" smtClean="0">
              <a:solidFill>
                <a:srgbClr val="000000"/>
              </a:solidFill>
              <a:latin typeface="+mj-lt"/>
            </a:rPr>
            <a:t>Обеспеченность пособиями основных направлений развития детей (по ФГОС)</a:t>
          </a:r>
          <a:endParaRPr lang="ru-RU" dirty="0"/>
        </a:p>
      </dgm:t>
    </dgm:pt>
    <dgm:pt modelId="{EEDDF364-8B25-4B41-93E1-D01F2EA92A01}" type="parTrans" cxnId="{C9951CCB-CF6B-41FA-8869-4CF475CB9E8A}">
      <dgm:prSet/>
      <dgm:spPr/>
      <dgm:t>
        <a:bodyPr/>
        <a:lstStyle/>
        <a:p>
          <a:endParaRPr lang="ru-RU"/>
        </a:p>
      </dgm:t>
    </dgm:pt>
    <dgm:pt modelId="{A0E577DE-745A-407B-9596-8C8F297D6D4E}" type="sibTrans" cxnId="{C9951CCB-CF6B-41FA-8869-4CF475CB9E8A}">
      <dgm:prSet/>
      <dgm:spPr/>
      <dgm:t>
        <a:bodyPr/>
        <a:lstStyle/>
        <a:p>
          <a:endParaRPr lang="ru-RU"/>
        </a:p>
      </dgm:t>
    </dgm:pt>
    <dgm:pt modelId="{532FFE28-3412-45B8-91C7-7B383A223A55}">
      <dgm:prSet phldrT="[Text]" custT="1"/>
      <dgm:spPr>
        <a:solidFill>
          <a:srgbClr val="94F0BE"/>
        </a:solidFill>
      </dgm:spPr>
      <dgm:t>
        <a:bodyPr/>
        <a:lstStyle/>
        <a:p>
          <a:r>
            <a:rPr lang="ru-RU" sz="2000" b="1" dirty="0" smtClean="0">
              <a:solidFill>
                <a:srgbClr val="000000"/>
              </a:solidFill>
              <a:latin typeface="Times New Roman" pitchFamily="18" charset="0"/>
            </a:rPr>
            <a:t>Физическое развитие</a:t>
          </a:r>
          <a:endParaRPr lang="ru-RU" sz="2000" dirty="0"/>
        </a:p>
      </dgm:t>
    </dgm:pt>
    <dgm:pt modelId="{B0459B20-6C90-4E1C-B3F5-7A09B85E664A}" type="parTrans" cxnId="{CE3030E5-C2FB-4EB3-A51B-BCC8FD2A2AB4}">
      <dgm:prSet/>
      <dgm:spPr/>
      <dgm:t>
        <a:bodyPr/>
        <a:lstStyle/>
        <a:p>
          <a:endParaRPr lang="ru-RU"/>
        </a:p>
      </dgm:t>
    </dgm:pt>
    <dgm:pt modelId="{6D1E427D-FD12-4DBE-81BE-DC2823BD8B93}" type="sibTrans" cxnId="{CE3030E5-C2FB-4EB3-A51B-BCC8FD2A2AB4}">
      <dgm:prSet/>
      <dgm:spPr/>
      <dgm:t>
        <a:bodyPr/>
        <a:lstStyle/>
        <a:p>
          <a:endParaRPr lang="ru-RU"/>
        </a:p>
      </dgm:t>
    </dgm:pt>
    <dgm:pt modelId="{854821BB-7F55-417D-9AAD-A005ACEB7AB4}">
      <dgm:prSet phldrT="[Text]" custT="1"/>
      <dgm:spPr>
        <a:solidFill>
          <a:srgbClr val="94F0BE"/>
        </a:solidFill>
      </dgm:spPr>
      <dgm:t>
        <a:bodyPr/>
        <a:lstStyle/>
        <a:p>
          <a:r>
            <a:rPr lang="ru-RU" sz="2000" b="1" dirty="0" smtClean="0">
              <a:solidFill>
                <a:srgbClr val="000000"/>
              </a:solidFill>
              <a:latin typeface="Times New Roman" pitchFamily="18" charset="0"/>
            </a:rPr>
            <a:t>Художественно-эстетическое развитие</a:t>
          </a:r>
          <a:endParaRPr lang="ru-RU" sz="2000" dirty="0"/>
        </a:p>
      </dgm:t>
    </dgm:pt>
    <dgm:pt modelId="{6B11A8E2-E48D-4BAB-8D52-C3ED00A5A14E}" type="parTrans" cxnId="{ED843E5A-74A4-4861-A485-397D963DAC81}">
      <dgm:prSet/>
      <dgm:spPr/>
      <dgm:t>
        <a:bodyPr/>
        <a:lstStyle/>
        <a:p>
          <a:endParaRPr lang="ru-RU"/>
        </a:p>
      </dgm:t>
    </dgm:pt>
    <dgm:pt modelId="{C2D3AEAF-F19B-43AA-A02B-C38C523A9618}" type="sibTrans" cxnId="{ED843E5A-74A4-4861-A485-397D963DAC81}">
      <dgm:prSet/>
      <dgm:spPr/>
      <dgm:t>
        <a:bodyPr/>
        <a:lstStyle/>
        <a:p>
          <a:endParaRPr lang="ru-RU"/>
        </a:p>
      </dgm:t>
    </dgm:pt>
    <dgm:pt modelId="{595C8714-D0EB-411A-9353-A80626ACB057}">
      <dgm:prSet phldrT="[Text]" custT="1"/>
      <dgm:spPr>
        <a:solidFill>
          <a:srgbClr val="94F0BE"/>
        </a:solidFill>
      </dgm:spPr>
      <dgm:t>
        <a:bodyPr/>
        <a:lstStyle/>
        <a:p>
          <a:r>
            <a:rPr lang="ru-RU" sz="2000" b="1" dirty="0" smtClean="0">
              <a:solidFill>
                <a:srgbClr val="000000"/>
              </a:solidFill>
              <a:latin typeface="+mj-lt"/>
            </a:rPr>
            <a:t>Познавательное и речевое развитие</a:t>
          </a:r>
          <a:endParaRPr lang="ru-RU" sz="2000" dirty="0"/>
        </a:p>
      </dgm:t>
    </dgm:pt>
    <dgm:pt modelId="{A7AB5A6E-BD67-4577-BDC5-0756C56FA469}" type="parTrans" cxnId="{6D2BFB02-0B3F-4C09-AB29-1E7E14EA7DA0}">
      <dgm:prSet/>
      <dgm:spPr/>
      <dgm:t>
        <a:bodyPr/>
        <a:lstStyle/>
        <a:p>
          <a:endParaRPr lang="ru-RU"/>
        </a:p>
      </dgm:t>
    </dgm:pt>
    <dgm:pt modelId="{BDA9F41D-652B-4781-A53A-8CC4FEAE789C}" type="sibTrans" cxnId="{6D2BFB02-0B3F-4C09-AB29-1E7E14EA7DA0}">
      <dgm:prSet/>
      <dgm:spPr/>
      <dgm:t>
        <a:bodyPr/>
        <a:lstStyle/>
        <a:p>
          <a:endParaRPr lang="ru-RU"/>
        </a:p>
      </dgm:t>
    </dgm:pt>
    <dgm:pt modelId="{036AD0D5-1623-49BF-A962-19BF481DF967}">
      <dgm:prSet phldrT="[Text]" custT="1"/>
      <dgm:spPr>
        <a:solidFill>
          <a:srgbClr val="94F0BE"/>
        </a:solidFill>
      </dgm:spPr>
      <dgm:t>
        <a:bodyPr/>
        <a:lstStyle/>
        <a:p>
          <a:r>
            <a:rPr lang="ru-RU" sz="2000" b="1" dirty="0" smtClean="0">
              <a:solidFill>
                <a:srgbClr val="000000"/>
              </a:solidFill>
              <a:latin typeface="+mj-lt"/>
            </a:rPr>
            <a:t>Социально-коммуникативное развитие</a:t>
          </a:r>
          <a:endParaRPr lang="ru-RU" sz="2000" dirty="0"/>
        </a:p>
      </dgm:t>
    </dgm:pt>
    <dgm:pt modelId="{FDFC364C-DC7D-4E75-82C3-E1B50A2AFE4F}" type="parTrans" cxnId="{CD5CB790-970B-4F91-B637-7A64D9BA196D}">
      <dgm:prSet/>
      <dgm:spPr/>
      <dgm:t>
        <a:bodyPr/>
        <a:lstStyle/>
        <a:p>
          <a:endParaRPr lang="ru-RU"/>
        </a:p>
      </dgm:t>
    </dgm:pt>
    <dgm:pt modelId="{4F99E0B5-5AE5-4547-97CD-27B1DCBC096E}" type="sibTrans" cxnId="{CD5CB790-970B-4F91-B637-7A64D9BA196D}">
      <dgm:prSet/>
      <dgm:spPr/>
      <dgm:t>
        <a:bodyPr/>
        <a:lstStyle/>
        <a:p>
          <a:endParaRPr lang="ru-RU"/>
        </a:p>
      </dgm:t>
    </dgm:pt>
    <dgm:pt modelId="{BA056651-2AB5-4B28-A174-F634BE7D6888}" type="pres">
      <dgm:prSet presAssocID="{663DB50E-4286-4E75-BC7D-F723DF60133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3DE4F5-C141-4F7A-BC1E-F2F362155425}" type="pres">
      <dgm:prSet presAssocID="{663DB50E-4286-4E75-BC7D-F723DF60133E}" presName="matrix" presStyleCnt="0"/>
      <dgm:spPr/>
    </dgm:pt>
    <dgm:pt modelId="{2CB78BAC-F43D-4E28-AD3F-4F7CE775050D}" type="pres">
      <dgm:prSet presAssocID="{663DB50E-4286-4E75-BC7D-F723DF60133E}" presName="tile1" presStyleLbl="node1" presStyleIdx="0" presStyleCnt="4" custLinFactX="-100000" custLinFactNeighborX="-120313" custLinFactNeighborY="-21094"/>
      <dgm:spPr/>
      <dgm:t>
        <a:bodyPr/>
        <a:lstStyle/>
        <a:p>
          <a:endParaRPr lang="ru-RU"/>
        </a:p>
      </dgm:t>
    </dgm:pt>
    <dgm:pt modelId="{57795DBF-C1AA-436F-BDCC-58518463770F}" type="pres">
      <dgm:prSet presAssocID="{663DB50E-4286-4E75-BC7D-F723DF60133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756BD5-08AD-4B25-BD55-1F48B226BF41}" type="pres">
      <dgm:prSet presAssocID="{663DB50E-4286-4E75-BC7D-F723DF60133E}" presName="tile2" presStyleLbl="node1" presStyleIdx="1" presStyleCnt="4"/>
      <dgm:spPr/>
      <dgm:t>
        <a:bodyPr/>
        <a:lstStyle/>
        <a:p>
          <a:endParaRPr lang="ru-RU"/>
        </a:p>
      </dgm:t>
    </dgm:pt>
    <dgm:pt modelId="{576ED697-42E0-4196-BB36-2B036FC2D3E5}" type="pres">
      <dgm:prSet presAssocID="{663DB50E-4286-4E75-BC7D-F723DF60133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44CB3F-170F-4A7C-8E39-4E2EFCA19CB8}" type="pres">
      <dgm:prSet presAssocID="{663DB50E-4286-4E75-BC7D-F723DF60133E}" presName="tile3" presStyleLbl="node1" presStyleIdx="2" presStyleCnt="4"/>
      <dgm:spPr/>
      <dgm:t>
        <a:bodyPr/>
        <a:lstStyle/>
        <a:p>
          <a:endParaRPr lang="ru-RU"/>
        </a:p>
      </dgm:t>
    </dgm:pt>
    <dgm:pt modelId="{3DB79D0D-69ED-415D-A609-4B0D22BC717A}" type="pres">
      <dgm:prSet presAssocID="{663DB50E-4286-4E75-BC7D-F723DF60133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A74A76-103A-4DFD-8A8B-303C51E87628}" type="pres">
      <dgm:prSet presAssocID="{663DB50E-4286-4E75-BC7D-F723DF60133E}" presName="tile4" presStyleLbl="node1" presStyleIdx="3" presStyleCnt="4"/>
      <dgm:spPr/>
      <dgm:t>
        <a:bodyPr/>
        <a:lstStyle/>
        <a:p>
          <a:endParaRPr lang="ru-RU"/>
        </a:p>
      </dgm:t>
    </dgm:pt>
    <dgm:pt modelId="{465B1D5A-6329-4B48-A38B-DF630FC27715}" type="pres">
      <dgm:prSet presAssocID="{663DB50E-4286-4E75-BC7D-F723DF60133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9D264-877D-4F99-9083-6F24BB63BBC2}" type="pres">
      <dgm:prSet presAssocID="{663DB50E-4286-4E75-BC7D-F723DF60133E}" presName="centerTile" presStyleLbl="fgShp" presStyleIdx="0" presStyleCnt="1" custScaleX="166674" custScaleY="16667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6D2BFB02-0B3F-4C09-AB29-1E7E14EA7DA0}" srcId="{E651C111-C99B-44CA-BF8F-10A3046FDEF9}" destId="{595C8714-D0EB-411A-9353-A80626ACB057}" srcOrd="2" destOrd="0" parTransId="{A7AB5A6E-BD67-4577-BDC5-0756C56FA469}" sibTransId="{BDA9F41D-652B-4781-A53A-8CC4FEAE789C}"/>
    <dgm:cxn modelId="{455C92B7-6AED-4529-B746-96E5D0988D06}" type="presOf" srcId="{595C8714-D0EB-411A-9353-A80626ACB057}" destId="{1144CB3F-170F-4A7C-8E39-4E2EFCA19CB8}" srcOrd="0" destOrd="0" presId="urn:microsoft.com/office/officeart/2005/8/layout/matrix1"/>
    <dgm:cxn modelId="{CE3030E5-C2FB-4EB3-A51B-BCC8FD2A2AB4}" srcId="{E651C111-C99B-44CA-BF8F-10A3046FDEF9}" destId="{532FFE28-3412-45B8-91C7-7B383A223A55}" srcOrd="0" destOrd="0" parTransId="{B0459B20-6C90-4E1C-B3F5-7A09B85E664A}" sibTransId="{6D1E427D-FD12-4DBE-81BE-DC2823BD8B93}"/>
    <dgm:cxn modelId="{CD5CB790-970B-4F91-B637-7A64D9BA196D}" srcId="{E651C111-C99B-44CA-BF8F-10A3046FDEF9}" destId="{036AD0D5-1623-49BF-A962-19BF481DF967}" srcOrd="3" destOrd="0" parTransId="{FDFC364C-DC7D-4E75-82C3-E1B50A2AFE4F}" sibTransId="{4F99E0B5-5AE5-4547-97CD-27B1DCBC096E}"/>
    <dgm:cxn modelId="{63A8428B-B765-424C-8AF5-46CA5B860993}" type="presOf" srcId="{663DB50E-4286-4E75-BC7D-F723DF60133E}" destId="{BA056651-2AB5-4B28-A174-F634BE7D6888}" srcOrd="0" destOrd="0" presId="urn:microsoft.com/office/officeart/2005/8/layout/matrix1"/>
    <dgm:cxn modelId="{ED843E5A-74A4-4861-A485-397D963DAC81}" srcId="{E651C111-C99B-44CA-BF8F-10A3046FDEF9}" destId="{854821BB-7F55-417D-9AAD-A005ACEB7AB4}" srcOrd="1" destOrd="0" parTransId="{6B11A8E2-E48D-4BAB-8D52-C3ED00A5A14E}" sibTransId="{C2D3AEAF-F19B-43AA-A02B-C38C523A9618}"/>
    <dgm:cxn modelId="{74462534-D101-4B7E-8A1A-37F7D9764584}" type="presOf" srcId="{532FFE28-3412-45B8-91C7-7B383A223A55}" destId="{57795DBF-C1AA-436F-BDCC-58518463770F}" srcOrd="1" destOrd="0" presId="urn:microsoft.com/office/officeart/2005/8/layout/matrix1"/>
    <dgm:cxn modelId="{4180F124-D15D-422D-9AD0-31042F664344}" type="presOf" srcId="{E651C111-C99B-44CA-BF8F-10A3046FDEF9}" destId="{89D9D264-877D-4F99-9083-6F24BB63BBC2}" srcOrd="0" destOrd="0" presId="urn:microsoft.com/office/officeart/2005/8/layout/matrix1"/>
    <dgm:cxn modelId="{FE1442AD-00B4-4B2C-8745-D28B71FCAE4C}" type="presOf" srcId="{036AD0D5-1623-49BF-A962-19BF481DF967}" destId="{465B1D5A-6329-4B48-A38B-DF630FC27715}" srcOrd="1" destOrd="0" presId="urn:microsoft.com/office/officeart/2005/8/layout/matrix1"/>
    <dgm:cxn modelId="{426391E8-5789-4C2D-9C83-B68934E13442}" type="presOf" srcId="{595C8714-D0EB-411A-9353-A80626ACB057}" destId="{3DB79D0D-69ED-415D-A609-4B0D22BC717A}" srcOrd="1" destOrd="0" presId="urn:microsoft.com/office/officeart/2005/8/layout/matrix1"/>
    <dgm:cxn modelId="{0DB454B4-73D7-4CF3-817A-5629F79F8651}" type="presOf" srcId="{036AD0D5-1623-49BF-A962-19BF481DF967}" destId="{CAA74A76-103A-4DFD-8A8B-303C51E87628}" srcOrd="0" destOrd="0" presId="urn:microsoft.com/office/officeart/2005/8/layout/matrix1"/>
    <dgm:cxn modelId="{B12E61A6-0791-49A3-95D4-08B5558D82E8}" type="presOf" srcId="{854821BB-7F55-417D-9AAD-A005ACEB7AB4}" destId="{576ED697-42E0-4196-BB36-2B036FC2D3E5}" srcOrd="1" destOrd="0" presId="urn:microsoft.com/office/officeart/2005/8/layout/matrix1"/>
    <dgm:cxn modelId="{526A1DC0-8068-4055-96CA-D795D1FEF9F6}" type="presOf" srcId="{532FFE28-3412-45B8-91C7-7B383A223A55}" destId="{2CB78BAC-F43D-4E28-AD3F-4F7CE775050D}" srcOrd="0" destOrd="0" presId="urn:microsoft.com/office/officeart/2005/8/layout/matrix1"/>
    <dgm:cxn modelId="{C9951CCB-CF6B-41FA-8869-4CF475CB9E8A}" srcId="{663DB50E-4286-4E75-BC7D-F723DF60133E}" destId="{E651C111-C99B-44CA-BF8F-10A3046FDEF9}" srcOrd="0" destOrd="0" parTransId="{EEDDF364-8B25-4B41-93E1-D01F2EA92A01}" sibTransId="{A0E577DE-745A-407B-9596-8C8F297D6D4E}"/>
    <dgm:cxn modelId="{3DD04ABE-BEE2-4C34-B1B1-58DCD88EEAB9}" type="presOf" srcId="{854821BB-7F55-417D-9AAD-A005ACEB7AB4}" destId="{58756BD5-08AD-4B25-BD55-1F48B226BF41}" srcOrd="0" destOrd="0" presId="urn:microsoft.com/office/officeart/2005/8/layout/matrix1"/>
    <dgm:cxn modelId="{B3660773-9007-4D7E-B229-7BD595ADAE6F}" type="presParOf" srcId="{BA056651-2AB5-4B28-A174-F634BE7D6888}" destId="{6D3DE4F5-C141-4F7A-BC1E-F2F362155425}" srcOrd="0" destOrd="0" presId="urn:microsoft.com/office/officeart/2005/8/layout/matrix1"/>
    <dgm:cxn modelId="{569A5A9C-E2DD-40A1-82B7-7C079C7E4AE5}" type="presParOf" srcId="{6D3DE4F5-C141-4F7A-BC1E-F2F362155425}" destId="{2CB78BAC-F43D-4E28-AD3F-4F7CE775050D}" srcOrd="0" destOrd="0" presId="urn:microsoft.com/office/officeart/2005/8/layout/matrix1"/>
    <dgm:cxn modelId="{FF4D95AD-9167-44D0-9CEA-D563F408EEFC}" type="presParOf" srcId="{6D3DE4F5-C141-4F7A-BC1E-F2F362155425}" destId="{57795DBF-C1AA-436F-BDCC-58518463770F}" srcOrd="1" destOrd="0" presId="urn:microsoft.com/office/officeart/2005/8/layout/matrix1"/>
    <dgm:cxn modelId="{4408E0E0-2D23-4E4D-81B1-63CD6CC51E20}" type="presParOf" srcId="{6D3DE4F5-C141-4F7A-BC1E-F2F362155425}" destId="{58756BD5-08AD-4B25-BD55-1F48B226BF41}" srcOrd="2" destOrd="0" presId="urn:microsoft.com/office/officeart/2005/8/layout/matrix1"/>
    <dgm:cxn modelId="{4EEA7CDB-ACBF-4EC5-AABA-8EAACC6B734F}" type="presParOf" srcId="{6D3DE4F5-C141-4F7A-BC1E-F2F362155425}" destId="{576ED697-42E0-4196-BB36-2B036FC2D3E5}" srcOrd="3" destOrd="0" presId="urn:microsoft.com/office/officeart/2005/8/layout/matrix1"/>
    <dgm:cxn modelId="{97D40676-87DC-463C-B738-4BD51C48FBB2}" type="presParOf" srcId="{6D3DE4F5-C141-4F7A-BC1E-F2F362155425}" destId="{1144CB3F-170F-4A7C-8E39-4E2EFCA19CB8}" srcOrd="4" destOrd="0" presId="urn:microsoft.com/office/officeart/2005/8/layout/matrix1"/>
    <dgm:cxn modelId="{82FA54F2-FB39-42C3-8D60-6F82F0F2CD6F}" type="presParOf" srcId="{6D3DE4F5-C141-4F7A-BC1E-F2F362155425}" destId="{3DB79D0D-69ED-415D-A609-4B0D22BC717A}" srcOrd="5" destOrd="0" presId="urn:microsoft.com/office/officeart/2005/8/layout/matrix1"/>
    <dgm:cxn modelId="{8D3B7D48-0531-4DF7-84C0-12A6884387EE}" type="presParOf" srcId="{6D3DE4F5-C141-4F7A-BC1E-F2F362155425}" destId="{CAA74A76-103A-4DFD-8A8B-303C51E87628}" srcOrd="6" destOrd="0" presId="urn:microsoft.com/office/officeart/2005/8/layout/matrix1"/>
    <dgm:cxn modelId="{F605D641-E54B-4FE1-BC0B-47EA7A3E439C}" type="presParOf" srcId="{6D3DE4F5-C141-4F7A-BC1E-F2F362155425}" destId="{465B1D5A-6329-4B48-A38B-DF630FC27715}" srcOrd="7" destOrd="0" presId="urn:microsoft.com/office/officeart/2005/8/layout/matrix1"/>
    <dgm:cxn modelId="{72B570CE-C0A4-4B55-8392-23B28F439772}" type="presParOf" srcId="{BA056651-2AB5-4B28-A174-F634BE7D6888}" destId="{89D9D264-877D-4F99-9083-6F24BB63BBC2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7760FB-D51E-427F-8474-1A4C62BC376B}">
      <dsp:nvSpPr>
        <dsp:cNvPr id="0" name=""/>
        <dsp:cNvSpPr/>
      </dsp:nvSpPr>
      <dsp:spPr>
        <a:xfrm>
          <a:off x="0" y="496"/>
          <a:ext cx="2500298" cy="1625203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</a:rPr>
            <a:t>Информированный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47601" y="48097"/>
        <a:ext cx="2405096" cy="1530001"/>
      </dsp:txXfrm>
    </dsp:sp>
    <dsp:sp modelId="{E1352F43-F3EA-42C3-B7D0-FFEEFA3148C0}">
      <dsp:nvSpPr>
        <dsp:cNvPr id="0" name=""/>
        <dsp:cNvSpPr/>
      </dsp:nvSpPr>
      <dsp:spPr>
        <a:xfrm rot="5400000">
          <a:off x="945423" y="1666329"/>
          <a:ext cx="609451" cy="73134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-5400000">
        <a:off x="1030747" y="1727274"/>
        <a:ext cx="438805" cy="426616"/>
      </dsp:txXfrm>
    </dsp:sp>
    <dsp:sp modelId="{E814BF78-C373-4EDC-9ECE-11A2B250705F}">
      <dsp:nvSpPr>
        <dsp:cNvPr id="0" name=""/>
        <dsp:cNvSpPr/>
      </dsp:nvSpPr>
      <dsp:spPr>
        <a:xfrm>
          <a:off x="0" y="2438300"/>
          <a:ext cx="2500298" cy="1625203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</a:rPr>
            <a:t>Требуется изменение содержания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47601" y="2485901"/>
        <a:ext cx="2405096" cy="15300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7760FB-D51E-427F-8474-1A4C62BC376B}">
      <dsp:nvSpPr>
        <dsp:cNvPr id="0" name=""/>
        <dsp:cNvSpPr/>
      </dsp:nvSpPr>
      <dsp:spPr>
        <a:xfrm>
          <a:off x="0" y="2042"/>
          <a:ext cx="3357586" cy="901129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080808"/>
              </a:solidFill>
              <a:latin typeface="+mj-lt"/>
            </a:rPr>
            <a:t>Раскованный</a:t>
          </a:r>
          <a:endParaRPr lang="ru-RU" sz="2100" kern="1200" dirty="0">
            <a:latin typeface="+mj-lt"/>
          </a:endParaRPr>
        </a:p>
      </dsp:txBody>
      <dsp:txXfrm>
        <a:off x="26393" y="28435"/>
        <a:ext cx="3304800" cy="848343"/>
      </dsp:txXfrm>
    </dsp:sp>
    <dsp:sp modelId="{E1352F43-F3EA-42C3-B7D0-FFEEFA3148C0}">
      <dsp:nvSpPr>
        <dsp:cNvPr id="0" name=""/>
        <dsp:cNvSpPr/>
      </dsp:nvSpPr>
      <dsp:spPr>
        <a:xfrm rot="5400000">
          <a:off x="1304474" y="953999"/>
          <a:ext cx="748637" cy="89652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/>
        </a:p>
      </dsp:txBody>
      <dsp:txXfrm rot="-5400000">
        <a:off x="1409835" y="1027944"/>
        <a:ext cx="537916" cy="524046"/>
      </dsp:txXfrm>
    </dsp:sp>
    <dsp:sp modelId="{E814BF78-C373-4EDC-9ECE-11A2B250705F}">
      <dsp:nvSpPr>
        <dsp:cNvPr id="0" name=""/>
        <dsp:cNvSpPr/>
      </dsp:nvSpPr>
      <dsp:spPr>
        <a:xfrm>
          <a:off x="0" y="1901354"/>
          <a:ext cx="3357586" cy="2170611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Требуется изменение методики (например, проблемно-диалогическая технология – дети участвуют в обсуждении)</a:t>
          </a:r>
          <a:endParaRPr lang="ru-RU" sz="2100" kern="1200" dirty="0">
            <a:solidFill>
              <a:schemeClr val="tx1"/>
            </a:solidFill>
          </a:endParaRPr>
        </a:p>
      </dsp:txBody>
      <dsp:txXfrm>
        <a:off x="63575" y="1964929"/>
        <a:ext cx="3230436" cy="20434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7760FB-D51E-427F-8474-1A4C62BC376B}">
      <dsp:nvSpPr>
        <dsp:cNvPr id="0" name=""/>
        <dsp:cNvSpPr/>
      </dsp:nvSpPr>
      <dsp:spPr>
        <a:xfrm>
          <a:off x="0" y="2967"/>
          <a:ext cx="2143140" cy="905990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080808"/>
              </a:solidFill>
              <a:latin typeface="+mj-lt"/>
            </a:rPr>
            <a:t>Слабое здоровье</a:t>
          </a:r>
          <a:endParaRPr lang="ru-RU" sz="2100" kern="1200" dirty="0">
            <a:latin typeface="+mj-lt"/>
          </a:endParaRPr>
        </a:p>
      </dsp:txBody>
      <dsp:txXfrm>
        <a:off x="26536" y="29503"/>
        <a:ext cx="2090068" cy="852918"/>
      </dsp:txXfrm>
    </dsp:sp>
    <dsp:sp modelId="{E1352F43-F3EA-42C3-B7D0-FFEEFA3148C0}">
      <dsp:nvSpPr>
        <dsp:cNvPr id="0" name=""/>
        <dsp:cNvSpPr/>
      </dsp:nvSpPr>
      <dsp:spPr>
        <a:xfrm rot="5400000">
          <a:off x="677560" y="961492"/>
          <a:ext cx="788018" cy="9456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/>
        </a:p>
      </dsp:txBody>
      <dsp:txXfrm rot="-5400000">
        <a:off x="787883" y="1040294"/>
        <a:ext cx="567374" cy="551613"/>
      </dsp:txXfrm>
    </dsp:sp>
    <dsp:sp modelId="{E814BF78-C373-4EDC-9ECE-11A2B250705F}">
      <dsp:nvSpPr>
        <dsp:cNvPr id="0" name=""/>
        <dsp:cNvSpPr/>
      </dsp:nvSpPr>
      <dsp:spPr>
        <a:xfrm>
          <a:off x="0" y="1959649"/>
          <a:ext cx="2143140" cy="2101383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</a:rPr>
            <a:t>Требуются изменения организации ОП, технологий (от интересного не устают?) </a:t>
          </a:r>
          <a:endParaRPr lang="ru-RU" sz="2100" kern="1200" dirty="0">
            <a:solidFill>
              <a:schemeClr val="tx1"/>
            </a:solidFill>
          </a:endParaRPr>
        </a:p>
      </dsp:txBody>
      <dsp:txXfrm>
        <a:off x="61547" y="2021196"/>
        <a:ext cx="2020046" cy="19782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AB7BC0-F97C-426A-B2C3-D5B7B0A7C4FD}">
      <dsp:nvSpPr>
        <dsp:cNvPr id="0" name=""/>
        <dsp:cNvSpPr/>
      </dsp:nvSpPr>
      <dsp:spPr>
        <a:xfrm>
          <a:off x="3893371" y="2367275"/>
          <a:ext cx="2806058" cy="4566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305"/>
              </a:lnTo>
              <a:lnTo>
                <a:pt x="2806058" y="228305"/>
              </a:lnTo>
              <a:lnTo>
                <a:pt x="2806058" y="456610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BF82F3-3904-404B-9BBC-06131F57B92E}">
      <dsp:nvSpPr>
        <dsp:cNvPr id="0" name=""/>
        <dsp:cNvSpPr/>
      </dsp:nvSpPr>
      <dsp:spPr>
        <a:xfrm>
          <a:off x="3847651" y="2367275"/>
          <a:ext cx="91440" cy="4566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6610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C49C30-9535-4C76-A654-C26955250A38}">
      <dsp:nvSpPr>
        <dsp:cNvPr id="0" name=""/>
        <dsp:cNvSpPr/>
      </dsp:nvSpPr>
      <dsp:spPr>
        <a:xfrm>
          <a:off x="1087312" y="2367275"/>
          <a:ext cx="2806058" cy="456610"/>
        </a:xfrm>
        <a:custGeom>
          <a:avLst/>
          <a:gdLst/>
          <a:ahLst/>
          <a:cxnLst/>
          <a:rect l="0" t="0" r="0" b="0"/>
          <a:pathLst>
            <a:path>
              <a:moveTo>
                <a:pt x="2806058" y="0"/>
              </a:moveTo>
              <a:lnTo>
                <a:pt x="2806058" y="228305"/>
              </a:lnTo>
              <a:lnTo>
                <a:pt x="0" y="228305"/>
              </a:lnTo>
              <a:lnTo>
                <a:pt x="0" y="456610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F6E90C-90C0-4280-BEDD-D91EB4BFA60C}">
      <dsp:nvSpPr>
        <dsp:cNvPr id="0" name=""/>
        <dsp:cNvSpPr/>
      </dsp:nvSpPr>
      <dsp:spPr>
        <a:xfrm>
          <a:off x="2806202" y="1280106"/>
          <a:ext cx="2174337" cy="1087168"/>
        </a:xfrm>
        <a:prstGeom prst="rect">
          <a:avLst/>
        </a:prstGeom>
        <a:solidFill>
          <a:schemeClr val="lt1"/>
        </a:solidFill>
        <a:ln w="425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0000"/>
              </a:solidFill>
              <a:latin typeface="+mj-lt"/>
            </a:rPr>
            <a:t>Проблемы</a:t>
          </a:r>
          <a:endParaRPr lang="ru-RU" sz="2800" kern="1200" dirty="0">
            <a:latin typeface="+mj-lt"/>
          </a:endParaRPr>
        </a:p>
      </dsp:txBody>
      <dsp:txXfrm>
        <a:off x="2806202" y="1280106"/>
        <a:ext cx="2174337" cy="1087168"/>
      </dsp:txXfrm>
    </dsp:sp>
    <dsp:sp modelId="{0072C02E-5E49-4BB7-8C87-22ABF372149A}">
      <dsp:nvSpPr>
        <dsp:cNvPr id="0" name=""/>
        <dsp:cNvSpPr/>
      </dsp:nvSpPr>
      <dsp:spPr>
        <a:xfrm>
          <a:off x="143" y="2823886"/>
          <a:ext cx="2174337" cy="1087168"/>
        </a:xfrm>
        <a:prstGeom prst="rect">
          <a:avLst/>
        </a:prstGeom>
        <a:solidFill>
          <a:schemeClr val="lt1"/>
        </a:solidFill>
        <a:ln w="425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0000"/>
              </a:solidFill>
              <a:latin typeface="+mn-lt"/>
            </a:rPr>
            <a:t>Дети разные</a:t>
          </a:r>
          <a:endParaRPr lang="ru-RU" sz="1900" kern="1200" dirty="0">
            <a:latin typeface="+mn-lt"/>
          </a:endParaRPr>
        </a:p>
      </dsp:txBody>
      <dsp:txXfrm>
        <a:off x="143" y="2823886"/>
        <a:ext cx="2174337" cy="1087168"/>
      </dsp:txXfrm>
    </dsp:sp>
    <dsp:sp modelId="{6A88E8D9-386E-40B4-9C33-128702D94DC8}">
      <dsp:nvSpPr>
        <dsp:cNvPr id="0" name=""/>
        <dsp:cNvSpPr/>
      </dsp:nvSpPr>
      <dsp:spPr>
        <a:xfrm>
          <a:off x="2631092" y="2823886"/>
          <a:ext cx="2524557" cy="1087168"/>
        </a:xfrm>
        <a:prstGeom prst="rect">
          <a:avLst/>
        </a:prstGeom>
        <a:solidFill>
          <a:schemeClr val="lt1"/>
        </a:solidFill>
        <a:ln w="425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0000"/>
              </a:solidFill>
              <a:latin typeface="+mn-lt"/>
            </a:rPr>
            <a:t>Нельзя ориентироваться  ни на слабого, ни на сильного</a:t>
          </a:r>
          <a:endParaRPr lang="ru-RU" sz="1900" kern="1200" dirty="0">
            <a:latin typeface="+mn-lt"/>
          </a:endParaRPr>
        </a:p>
      </dsp:txBody>
      <dsp:txXfrm>
        <a:off x="2631092" y="2823886"/>
        <a:ext cx="2524557" cy="1087168"/>
      </dsp:txXfrm>
    </dsp:sp>
    <dsp:sp modelId="{1458EC75-7290-4406-A1B2-B6CFC46720FB}">
      <dsp:nvSpPr>
        <dsp:cNvPr id="0" name=""/>
        <dsp:cNvSpPr/>
      </dsp:nvSpPr>
      <dsp:spPr>
        <a:xfrm>
          <a:off x="5612260" y="2823886"/>
          <a:ext cx="2174337" cy="1087168"/>
        </a:xfrm>
        <a:prstGeom prst="rect">
          <a:avLst/>
        </a:prstGeom>
        <a:solidFill>
          <a:schemeClr val="lt1"/>
        </a:solidFill>
        <a:ln w="425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0000"/>
              </a:solidFill>
              <a:latin typeface="+mn-lt"/>
            </a:rPr>
            <a:t>Надо учиться находить главное</a:t>
          </a:r>
          <a:endParaRPr lang="ru-RU" sz="1900" kern="1200" dirty="0">
            <a:latin typeface="+mn-lt"/>
          </a:endParaRPr>
        </a:p>
      </dsp:txBody>
      <dsp:txXfrm>
        <a:off x="5612260" y="2823886"/>
        <a:ext cx="2174337" cy="10871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72D258-5F5B-4BD6-9D3A-ACC57798C76E}">
      <dsp:nvSpPr>
        <dsp:cNvPr id="0" name=""/>
        <dsp:cNvSpPr/>
      </dsp:nvSpPr>
      <dsp:spPr>
        <a:xfrm>
          <a:off x="1751820" y="3508"/>
          <a:ext cx="2592358" cy="646848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0000"/>
              </a:solidFill>
              <a:latin typeface="+mj-lt"/>
            </a:rPr>
            <a:t>Решение</a:t>
          </a:r>
          <a:endParaRPr lang="ru-RU" sz="2800" kern="1200" dirty="0">
            <a:latin typeface="+mj-lt"/>
          </a:endParaRPr>
        </a:p>
      </dsp:txBody>
      <dsp:txXfrm>
        <a:off x="1770766" y="22454"/>
        <a:ext cx="2554466" cy="608956"/>
      </dsp:txXfrm>
    </dsp:sp>
    <dsp:sp modelId="{DF782477-033F-4F48-A316-5D616EC4333D}">
      <dsp:nvSpPr>
        <dsp:cNvPr id="0" name=""/>
        <dsp:cNvSpPr/>
      </dsp:nvSpPr>
      <dsp:spPr>
        <a:xfrm rot="5400000">
          <a:off x="2728890" y="726717"/>
          <a:ext cx="638219" cy="7658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/>
        </a:p>
      </dsp:txBody>
      <dsp:txXfrm rot="-5400000">
        <a:off x="2818241" y="790539"/>
        <a:ext cx="459517" cy="446753"/>
      </dsp:txXfrm>
    </dsp:sp>
    <dsp:sp modelId="{5D6BB327-4A43-46D1-A733-EFC09F93BAC0}">
      <dsp:nvSpPr>
        <dsp:cNvPr id="0" name=""/>
        <dsp:cNvSpPr/>
      </dsp:nvSpPr>
      <dsp:spPr>
        <a:xfrm>
          <a:off x="210914" y="1501316"/>
          <a:ext cx="5674171" cy="1701919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effectLst/>
              <a:latin typeface="+mj-lt"/>
            </a:rPr>
            <a:t>Принцип минимакса</a:t>
          </a:r>
          <a:r>
            <a:rPr lang="ru-RU" sz="2400" kern="1200" dirty="0" smtClean="0">
              <a:solidFill>
                <a:schemeClr val="tx1"/>
              </a:solidFill>
              <a:effectLst/>
              <a:latin typeface="+mj-lt"/>
            </a:rPr>
            <a:t> </a:t>
          </a:r>
          <a:r>
            <a:rPr lang="ru-RU" sz="2400" kern="1200" dirty="0" smtClean="0">
              <a:solidFill>
                <a:schemeClr val="tx1"/>
              </a:solidFill>
              <a:latin typeface="+mj-lt"/>
            </a:rPr>
            <a:t>– ребёнок может узнать максимум, но должен (под руководством воспитателя) освоить минимум</a:t>
          </a:r>
          <a:endParaRPr lang="ru-RU" sz="2400" kern="1200" dirty="0">
            <a:solidFill>
              <a:schemeClr val="tx1"/>
            </a:solidFill>
            <a:latin typeface="+mj-lt"/>
          </a:endParaRPr>
        </a:p>
      </dsp:txBody>
      <dsp:txXfrm>
        <a:off x="260762" y="1551164"/>
        <a:ext cx="5574475" cy="160222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B78BAC-F43D-4E28-AD3F-4F7CE775050D}">
      <dsp:nvSpPr>
        <dsp:cNvPr id="0" name=""/>
        <dsp:cNvSpPr/>
      </dsp:nvSpPr>
      <dsp:spPr>
        <a:xfrm rot="16200000">
          <a:off x="1357322" y="-1357322"/>
          <a:ext cx="1643074" cy="4357718"/>
        </a:xfrm>
        <a:prstGeom prst="round1Rect">
          <a:avLst/>
        </a:prstGeom>
        <a:solidFill>
          <a:srgbClr val="94F0BE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0000"/>
              </a:solidFill>
              <a:latin typeface="Times New Roman" pitchFamily="18" charset="0"/>
            </a:rPr>
            <a:t>Физическое развитие</a:t>
          </a:r>
          <a:endParaRPr lang="ru-RU" sz="2000" kern="1200" dirty="0"/>
        </a:p>
      </dsp:txBody>
      <dsp:txXfrm rot="5400000">
        <a:off x="0" y="0"/>
        <a:ext cx="4357718" cy="1232305"/>
      </dsp:txXfrm>
    </dsp:sp>
    <dsp:sp modelId="{58756BD5-08AD-4B25-BD55-1F48B226BF41}">
      <dsp:nvSpPr>
        <dsp:cNvPr id="0" name=""/>
        <dsp:cNvSpPr/>
      </dsp:nvSpPr>
      <dsp:spPr>
        <a:xfrm>
          <a:off x="4357718" y="0"/>
          <a:ext cx="4357718" cy="1643074"/>
        </a:xfrm>
        <a:prstGeom prst="round1Rect">
          <a:avLst/>
        </a:prstGeom>
        <a:solidFill>
          <a:srgbClr val="94F0BE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0000"/>
              </a:solidFill>
              <a:latin typeface="Times New Roman" pitchFamily="18" charset="0"/>
            </a:rPr>
            <a:t>Художественно-эстетическое развитие</a:t>
          </a:r>
          <a:endParaRPr lang="ru-RU" sz="2000" kern="1200" dirty="0"/>
        </a:p>
      </dsp:txBody>
      <dsp:txXfrm>
        <a:off x="4357718" y="0"/>
        <a:ext cx="4357718" cy="1232305"/>
      </dsp:txXfrm>
    </dsp:sp>
    <dsp:sp modelId="{1144CB3F-170F-4A7C-8E39-4E2EFCA19CB8}">
      <dsp:nvSpPr>
        <dsp:cNvPr id="0" name=""/>
        <dsp:cNvSpPr/>
      </dsp:nvSpPr>
      <dsp:spPr>
        <a:xfrm rot="10800000">
          <a:off x="0" y="1643074"/>
          <a:ext cx="4357718" cy="1643074"/>
        </a:xfrm>
        <a:prstGeom prst="round1Rect">
          <a:avLst/>
        </a:prstGeom>
        <a:solidFill>
          <a:srgbClr val="94F0BE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0000"/>
              </a:solidFill>
              <a:latin typeface="+mj-lt"/>
            </a:rPr>
            <a:t>Познавательное и речевое развитие</a:t>
          </a:r>
          <a:endParaRPr lang="ru-RU" sz="2000" kern="1200" dirty="0"/>
        </a:p>
      </dsp:txBody>
      <dsp:txXfrm rot="10800000">
        <a:off x="0" y="2053842"/>
        <a:ext cx="4357718" cy="1232305"/>
      </dsp:txXfrm>
    </dsp:sp>
    <dsp:sp modelId="{CAA74A76-103A-4DFD-8A8B-303C51E87628}">
      <dsp:nvSpPr>
        <dsp:cNvPr id="0" name=""/>
        <dsp:cNvSpPr/>
      </dsp:nvSpPr>
      <dsp:spPr>
        <a:xfrm rot="5400000">
          <a:off x="5715039" y="285752"/>
          <a:ext cx="1643074" cy="4357718"/>
        </a:xfrm>
        <a:prstGeom prst="round1Rect">
          <a:avLst/>
        </a:prstGeom>
        <a:solidFill>
          <a:srgbClr val="94F0BE"/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0000"/>
              </a:solidFill>
              <a:latin typeface="+mj-lt"/>
            </a:rPr>
            <a:t>Социально-коммуникативное развитие</a:t>
          </a:r>
          <a:endParaRPr lang="ru-RU" sz="2000" kern="1200" dirty="0"/>
        </a:p>
      </dsp:txBody>
      <dsp:txXfrm rot="-5400000">
        <a:off x="4357718" y="2053842"/>
        <a:ext cx="4357718" cy="1232305"/>
      </dsp:txXfrm>
    </dsp:sp>
    <dsp:sp modelId="{89D9D264-877D-4F99-9083-6F24BB63BBC2}">
      <dsp:nvSpPr>
        <dsp:cNvPr id="0" name=""/>
        <dsp:cNvSpPr/>
      </dsp:nvSpPr>
      <dsp:spPr>
        <a:xfrm>
          <a:off x="2178763" y="958429"/>
          <a:ext cx="4357909" cy="1369288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000000"/>
              </a:solidFill>
              <a:latin typeface="+mj-lt"/>
            </a:rPr>
            <a:t>Обеспеченность пособиями основных направлений развития детей (по ФГОС)</a:t>
          </a:r>
          <a:endParaRPr lang="ru-RU" sz="1900" kern="1200" dirty="0"/>
        </a:p>
      </dsp:txBody>
      <dsp:txXfrm>
        <a:off x="2245606" y="1025272"/>
        <a:ext cx="4224223" cy="12356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215EAE7-8CF7-400D-811E-E18046E2E633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07D7ABC-273A-4C97-B04E-1884CE81EE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595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2AE954-3809-43F6-A7E4-CEA6C6EB319E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latin typeface="Arial" charset="0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BC7B9C-3C4E-4D07-9D5C-F3B2E177501C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ru-RU">
              <a:latin typeface="Arial" charset="0"/>
            </a:endParaRPr>
          </a:p>
        </p:txBody>
      </p:sp>
      <p:sp>
        <p:nvSpPr>
          <p:cNvPr id="6246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E5E2909-922D-46BC-8A0A-49069C0967AE}" type="slidenum">
              <a:rPr lang="ru-RU" sz="1200">
                <a:latin typeface="Calibri"/>
              </a:rPr>
              <a:pPr algn="r"/>
              <a:t>36</a:t>
            </a:fld>
            <a:endParaRPr lang="ru-RU" sz="1200">
              <a:latin typeface="Calibri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6644A9-AF37-436A-8706-D47B68F0524C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ru-RU">
              <a:latin typeface="Arial" charset="0"/>
            </a:endParaRPr>
          </a:p>
        </p:txBody>
      </p:sp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E6E4757-15C9-42CA-AAA7-FDEB8590CB58}" type="slidenum">
              <a:rPr lang="ru-RU" sz="1200">
                <a:latin typeface="Calibri"/>
              </a:rPr>
              <a:pPr algn="r"/>
              <a:t>37</a:t>
            </a:fld>
            <a:endParaRPr lang="ru-RU" sz="1200">
              <a:latin typeface="Calibri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8284512-C7DD-484A-B87A-3125413935F1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ru-RU">
              <a:latin typeface="Arial" charset="0"/>
            </a:endParaRPr>
          </a:p>
        </p:txBody>
      </p:sp>
      <p:sp>
        <p:nvSpPr>
          <p:cNvPr id="6861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6B698DA-3164-436C-B8C5-10B648EC2C93}" type="slidenum">
              <a:rPr lang="ru-RU" sz="1200">
                <a:latin typeface="Calibri"/>
              </a:rPr>
              <a:pPr algn="r"/>
              <a:t>40</a:t>
            </a:fld>
            <a:endParaRPr lang="ru-RU" sz="1200">
              <a:latin typeface="Calibri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C0DB73-532E-4EE2-B7F0-FBAF882EA372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ru-RU">
              <a:latin typeface="Arial" charset="0"/>
            </a:endParaRPr>
          </a:p>
        </p:txBody>
      </p:sp>
      <p:sp>
        <p:nvSpPr>
          <p:cNvPr id="716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D6BCF67-4A74-4B6C-95D0-C9106153D2B9}" type="slidenum">
              <a:rPr lang="ru-RU" sz="1200">
                <a:latin typeface="Calibri"/>
              </a:rPr>
              <a:pPr algn="r"/>
              <a:t>42</a:t>
            </a:fld>
            <a:endParaRPr lang="ru-RU" sz="1200">
              <a:latin typeface="Calibri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Ш</a:t>
            </a:r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708D79-A007-4D5A-92F3-BCD2A669D5EE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2D92D8-5F23-4075-954E-2A4F60DC59C3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>
              <a:latin typeface="Arial" charset="0"/>
            </a:endParaRPr>
          </a:p>
        </p:txBody>
      </p:sp>
      <p:sp>
        <p:nvSpPr>
          <p:cNvPr id="389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55A0A5F-575F-4389-BA60-DA1A41F2055C}" type="slidenum">
              <a:rPr lang="ru-RU" sz="1200">
                <a:latin typeface="Calibri"/>
              </a:rPr>
              <a:pPr algn="r"/>
              <a:t>20</a:t>
            </a:fld>
            <a:endParaRPr lang="ru-RU" sz="1200">
              <a:latin typeface="Calibri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CC5715C-8CBE-4C0C-B39D-9C724BF8E95C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>
              <a:latin typeface="Arial" charset="0"/>
            </a:endParaRPr>
          </a:p>
        </p:txBody>
      </p:sp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D53E64A-AA15-4C99-A95B-670E94D2483A}" type="slidenum">
              <a:rPr lang="ru-RU" sz="1200">
                <a:latin typeface="Calibri"/>
              </a:rPr>
              <a:pPr algn="r"/>
              <a:t>24</a:t>
            </a:fld>
            <a:endParaRPr lang="ru-RU" sz="1200">
              <a:latin typeface="Calibri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FDCB0D-CD6B-43BA-B91A-04A10B065EBD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ru-RU">
              <a:latin typeface="Arial" charset="0"/>
            </a:endParaRPr>
          </a:p>
        </p:txBody>
      </p:sp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33BBA31-2DE8-4A16-A527-085FC7E2D457}" type="slidenum">
              <a:rPr lang="ru-RU" sz="1200">
                <a:latin typeface="Calibri"/>
              </a:rPr>
              <a:pPr algn="r"/>
              <a:t>25</a:t>
            </a:fld>
            <a:endParaRPr lang="ru-RU" sz="1200">
              <a:latin typeface="Calibri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83F1FD9-0290-48D9-8D14-42F997B11B37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>
              <a:latin typeface="Arial" charset="0"/>
            </a:endParaRPr>
          </a:p>
        </p:txBody>
      </p:sp>
      <p:sp>
        <p:nvSpPr>
          <p:cNvPr id="481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1D9B3B9-C466-4D40-A511-972033AACAB6}" type="slidenum">
              <a:rPr lang="ru-RU" sz="1200">
                <a:latin typeface="Calibri"/>
              </a:rPr>
              <a:pPr algn="r"/>
              <a:t>26</a:t>
            </a:fld>
            <a:endParaRPr lang="ru-RU" sz="1200">
              <a:latin typeface="Calibri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B7038B-4D02-48FF-9AD1-99D85345EDF6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ru-RU">
              <a:latin typeface="Arial" charset="0"/>
            </a:endParaRPr>
          </a:p>
        </p:txBody>
      </p:sp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C59C85C-CBFE-49EB-8484-3C935F0D2BDB}" type="slidenum">
              <a:rPr lang="ru-RU" sz="1200">
                <a:latin typeface="Calibri"/>
              </a:rPr>
              <a:pPr algn="r"/>
              <a:t>29</a:t>
            </a:fld>
            <a:endParaRPr lang="ru-RU" sz="1200">
              <a:latin typeface="Calibri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C2479CC-144B-40A8-9E5E-C38A00C35329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ru-RU">
              <a:latin typeface="Arial" charset="0"/>
            </a:endParaRPr>
          </a:p>
        </p:txBody>
      </p:sp>
      <p:sp>
        <p:nvSpPr>
          <p:cNvPr id="5427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9C167FD-1536-4469-995A-2E636C1B3F66}" type="slidenum">
              <a:rPr lang="ru-RU" sz="1200">
                <a:latin typeface="Calibri"/>
              </a:rPr>
              <a:pPr algn="r"/>
              <a:t>30</a:t>
            </a:fld>
            <a:endParaRPr lang="ru-RU" sz="1200">
              <a:latin typeface="Calibri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820797-7664-4E69-8618-289E801246FC}" type="slidenum">
              <a:rPr lang="ru-RU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ru-RU">
              <a:latin typeface="Arial" charset="0"/>
            </a:endParaRPr>
          </a:p>
        </p:txBody>
      </p:sp>
      <p:sp>
        <p:nvSpPr>
          <p:cNvPr id="583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6912E06-4418-463B-ADA0-AEA4B6C26B21}" type="slidenum">
              <a:rPr lang="ru-RU" sz="1200">
                <a:latin typeface="Calibri"/>
              </a:rPr>
              <a:pPr algn="r"/>
              <a:t>33</a:t>
            </a:fld>
            <a:endParaRPr lang="ru-RU" sz="1200">
              <a:latin typeface="Calibri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15ABFE-C2D0-4773-B6FD-EA45AE1CF13F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96263F-8B72-4F68-9B5C-D0DD6A1007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019CA-8272-427B-B039-67172CDB1BF9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62FA-8490-43E8-97D5-6E612DB7CD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398D3-D85E-4AED-8015-4F094EECE9ED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25853-C52D-4738-AFB1-53216C741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143000" y="109538"/>
            <a:ext cx="7543800" cy="601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1682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19800" y="6553200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6553200"/>
            <a:ext cx="668338" cy="1889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137EE-D164-4B58-B90D-3F19EEFB69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09538"/>
            <a:ext cx="7162800" cy="5937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905000" y="990600"/>
            <a:ext cx="3314700" cy="51355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72100" y="990600"/>
            <a:ext cx="3314700" cy="51355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553200"/>
            <a:ext cx="2133600" cy="1682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019800" y="6553200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4343400" y="6553200"/>
            <a:ext cx="668338" cy="1889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479B15-E78C-4DF3-BBE3-2B957B5244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EDF4B-592C-4C11-BFCC-79D1542BC448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215E9-C34E-4D3D-8FFC-53F9F54566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F3BB371-E470-4448-93DC-24CFBBD3899A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70B98B-F3B6-45FC-9444-F6037C879D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86759-F157-4158-9304-433B57528E66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342A0-2CAC-4B23-B8A3-1399644354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01F2D-0B9C-46AE-B0A9-E5787CCF607E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5DAF5-98E9-42CB-82EF-82B9F4F0F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9BA74-8343-426D-BB91-C9E0DEA8708F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B0D52-D20F-406B-B854-62685A4315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7B0CA5-0AAE-483D-B2EF-79880757EB1D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CEF9DC9-0AF7-4184-AD5D-F7CB19837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AC831-E413-42BE-B86E-26BD9CB59401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88751-39DF-4401-BF5B-04622D2E7C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47B5CF-C262-4D1B-947E-04072D5FE6BE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B40D60-5795-411C-BE42-F9D9AD093C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DD63B76-221F-47A5-B4D3-1FF5A3985342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7CA4A9B4-7E33-4E54-8EF1-90A9E0C01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9" r:id="rId2"/>
    <p:sldLayoutId id="2147483677" r:id="rId3"/>
    <p:sldLayoutId id="2147483670" r:id="rId4"/>
    <p:sldLayoutId id="2147483671" r:id="rId5"/>
    <p:sldLayoutId id="2147483672" r:id="rId6"/>
    <p:sldLayoutId id="2147483678" r:id="rId7"/>
    <p:sldLayoutId id="2147483673" r:id="rId8"/>
    <p:sldLayoutId id="2147483679" r:id="rId9"/>
    <p:sldLayoutId id="2147483674" r:id="rId10"/>
    <p:sldLayoutId id="2147483675" r:id="rId11"/>
    <p:sldLayoutId id="2147483680" r:id="rId12"/>
    <p:sldLayoutId id="2147483681" r:id="rId13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13" y="1820863"/>
            <a:ext cx="7772400" cy="18288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Принципы организации образовательного процесса в ДОО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75" y="3643313"/>
            <a:ext cx="7772400" cy="914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/>
              <a:t>НА ПРИМЕРЕ ОСНОВНОЙ ОБРАЗОВАТЕЛЬНОЙ ПРОГРАММЫ «ДЕТСКИЙ САД 2100»</a:t>
            </a:r>
            <a:endParaRPr lang="ru-RU" b="1" dirty="0"/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1000125" y="5357813"/>
            <a:ext cx="5519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Verdana" pitchFamily="34" charset="0"/>
              </a:rPr>
              <a:t>Бирюкова В.Н. методист УМЦ «Школа 2100»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285162" cy="128746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Дети сами открывают новые знания  – проблемно-диалогическая технология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773238"/>
            <a:ext cx="5832475" cy="4298950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400" smtClean="0">
                <a:cs typeface="Arial" charset="0"/>
              </a:rPr>
              <a:t>Дидактическая игра, создающая мотивацию к занятию (3–5 мин.)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400" smtClean="0">
                <a:cs typeface="Arial" charset="0"/>
              </a:rPr>
              <a:t>Затруднение в игровой ситуации (1–3 мин.)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400" smtClean="0">
                <a:cs typeface="Arial" charset="0"/>
              </a:rPr>
              <a:t>Открытие нового знания или поиск умения (5–7 мин.)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400" smtClean="0">
                <a:cs typeface="Arial" charset="0"/>
              </a:rPr>
              <a:t>Воспроизведение нового в типовой ситуации (5 мин.) – игра по новым правилам 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400" smtClean="0">
                <a:cs typeface="Arial" charset="0"/>
              </a:rPr>
              <a:t>Развивающие задания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2400" smtClean="0">
                <a:cs typeface="Arial" charset="0"/>
              </a:rPr>
              <a:t>Итог занятий</a:t>
            </a:r>
          </a:p>
        </p:txBody>
      </p: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6215063" y="1728788"/>
            <a:ext cx="22145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Verdana" pitchFamily="34" charset="0"/>
              </a:rPr>
              <a:t>Знакомые правила игры</a:t>
            </a: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6215063" y="2728913"/>
            <a:ext cx="27495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Verdana" pitchFamily="34" charset="0"/>
              </a:rPr>
              <a:t>Мы это не знаем, мы это ещё не умеем</a:t>
            </a:r>
          </a:p>
        </p:txBody>
      </p:sp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6215063" y="4086225"/>
            <a:ext cx="26638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Verdana" pitchFamily="34" charset="0"/>
              </a:rPr>
              <a:t>Знакомство с новыми  правилами</a:t>
            </a: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6215063" y="5384800"/>
            <a:ext cx="26638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Verdana" pitchFamily="34" charset="0"/>
              </a:rPr>
              <a:t>Знакомые  правила игры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57150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smtClean="0">
                <a:solidFill>
                  <a:schemeClr val="accent1">
                    <a:tint val="88000"/>
                    <a:satMod val="150000"/>
                  </a:schemeClr>
                </a:solidFill>
                <a:cs typeface="Arial" charset="0"/>
              </a:rPr>
              <a:t>Мы не предметники, </a:t>
            </a:r>
            <a:br>
              <a:rPr lang="ru-RU" sz="4000" smtClean="0">
                <a:solidFill>
                  <a:schemeClr val="accent1">
                    <a:tint val="88000"/>
                    <a:satMod val="150000"/>
                  </a:schemeClr>
                </a:solidFill>
                <a:cs typeface="Arial" charset="0"/>
              </a:rPr>
            </a:br>
            <a:r>
              <a:rPr lang="ru-RU" sz="4000" smtClean="0">
                <a:solidFill>
                  <a:schemeClr val="accent1">
                    <a:tint val="88000"/>
                    <a:satMod val="150000"/>
                  </a:schemeClr>
                </a:solidFill>
                <a:cs typeface="Arial" charset="0"/>
              </a:rPr>
              <a:t>а воспитатели</a:t>
            </a: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3500438" y="2214563"/>
            <a:ext cx="4929187" cy="2928937"/>
          </a:xfrm>
        </p:spPr>
        <p:txBody>
          <a:bodyPr>
            <a:normAutofit fontScale="92500"/>
          </a:bodyPr>
          <a:lstStyle/>
          <a:p>
            <a:pPr marL="0" indent="0" fontAlgn="auto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Arial" charset="0"/>
              <a:buNone/>
              <a:defRPr/>
            </a:pPr>
            <a:r>
              <a:rPr lang="ru-RU" sz="2400" smtClean="0">
                <a:solidFill>
                  <a:srgbClr val="000000"/>
                </a:solidFill>
                <a:cs typeface="Arial" charset="0"/>
              </a:rPr>
              <a:t>Программа нацелена на воспитание личностей</a:t>
            </a:r>
            <a:r>
              <a:rPr lang="ru-RU" sz="2400" smtClean="0">
                <a:cs typeface="Arial" charset="0"/>
              </a:rPr>
              <a:t>, умеющих жить и общаться.</a:t>
            </a:r>
          </a:p>
          <a:p>
            <a:pPr marL="0" indent="0" fontAlgn="auto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Arial" charset="0"/>
              <a:buNone/>
              <a:defRPr/>
            </a:pPr>
            <a:endParaRPr lang="ru-RU" sz="2400" smtClean="0">
              <a:cs typeface="Arial" charset="0"/>
            </a:endParaRPr>
          </a:p>
          <a:p>
            <a:pPr marL="0" indent="0" fontAlgn="auto">
              <a:lnSpc>
                <a:spcPts val="24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Arial" charset="0"/>
              <a:buNone/>
              <a:defRPr/>
            </a:pPr>
            <a:r>
              <a:rPr lang="ru-RU" sz="2400" b="1" smtClean="0">
                <a:cs typeface="Arial" charset="0"/>
              </a:rPr>
              <a:t>Главное</a:t>
            </a:r>
            <a:r>
              <a:rPr lang="ru-RU" sz="2400" smtClean="0">
                <a:cs typeface="Arial" charset="0"/>
              </a:rPr>
              <a:t> – </a:t>
            </a:r>
            <a:r>
              <a:rPr lang="ru-RU" sz="2400" i="1" smtClean="0">
                <a:cs typeface="Arial" charset="0"/>
              </a:rPr>
              <a:t>не в объёме усвоенных знаний</a:t>
            </a:r>
            <a:r>
              <a:rPr lang="ru-RU" sz="2400" smtClean="0">
                <a:cs typeface="Arial" charset="0"/>
              </a:rPr>
              <a:t>, а в том, чтобы </a:t>
            </a:r>
            <a:r>
              <a:rPr lang="ru-RU" sz="2400" i="1" smtClean="0">
                <a:cs typeface="Arial" charset="0"/>
              </a:rPr>
              <a:t>дети использовали их в практической деятельности</a:t>
            </a:r>
            <a:r>
              <a:rPr lang="ru-RU" sz="2400" smtClean="0">
                <a:cs typeface="Arial" charset="0"/>
              </a:rPr>
              <a:t>.</a:t>
            </a:r>
          </a:p>
        </p:txBody>
      </p:sp>
      <p:pic>
        <p:nvPicPr>
          <p:cNvPr id="27651" name="Рисунок 7" descr="дети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2332038"/>
            <a:ext cx="2500312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85813" y="2428875"/>
            <a:ext cx="7527925" cy="3640138"/>
          </a:xfrm>
        </p:spPr>
        <p:txBody>
          <a:bodyPr rtlCol="0">
            <a:normAutofit/>
          </a:bodyPr>
          <a:lstStyle/>
          <a:p>
            <a:pPr marL="265176" indent="-265176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+mj-lt"/>
              </a:rPr>
              <a:t>В работе с дошкольниками нельзя опираться на механическое запоминание и выучивание.</a:t>
            </a:r>
          </a:p>
          <a:p>
            <a:pPr marL="265176" indent="-265176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+mj-lt"/>
              </a:rPr>
              <a:t>Знания и умения могут быть усвоены детьми только в результате их постоянного применения.</a:t>
            </a:r>
          </a:p>
          <a:p>
            <a:pPr marL="265176" indent="-265176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+mj-lt"/>
              </a:rPr>
              <a:t>Игра – способ освоения и применения знаний.</a:t>
            </a:r>
          </a:p>
        </p:txBody>
      </p:sp>
      <p:pic>
        <p:nvPicPr>
          <p:cNvPr id="28674" name="Picture 2" descr="12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0215563" y="1857375"/>
            <a:ext cx="1601787" cy="2101850"/>
          </a:xfrm>
        </p:spPr>
      </p:pic>
      <p:sp>
        <p:nvSpPr>
          <p:cNvPr id="28675" name="Rectangle 22"/>
          <p:cNvSpPr>
            <a:spLocks noChangeArrowheads="1"/>
          </p:cNvSpPr>
          <p:nvPr/>
        </p:nvSpPr>
        <p:spPr bwMode="auto">
          <a:xfrm>
            <a:off x="214313" y="857250"/>
            <a:ext cx="88026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Calibri"/>
              </a:rPr>
              <a:t>Наши принципы, или как помочь </a:t>
            </a:r>
          </a:p>
          <a:p>
            <a:pPr algn="ctr"/>
            <a:r>
              <a:rPr lang="ru-RU" sz="3600" b="1">
                <a:latin typeface="Calibri"/>
              </a:rPr>
              <a:t>детям  усвоить знания</a:t>
            </a: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29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29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9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905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3"/>
          <p:cNvSpPr>
            <a:spLocks noChangeArrowheads="1"/>
          </p:cNvSpPr>
          <p:nvPr/>
        </p:nvSpPr>
        <p:spPr bwMode="auto">
          <a:xfrm>
            <a:off x="2928938" y="1500188"/>
            <a:ext cx="5929312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00"/>
                </a:solidFill>
                <a:latin typeface="Calibri"/>
              </a:rPr>
              <a:t>Презумпция правильного ответа</a:t>
            </a:r>
            <a:r>
              <a:rPr lang="ru-RU" sz="2800">
                <a:solidFill>
                  <a:srgbClr val="000000"/>
                </a:solidFill>
                <a:latin typeface="Calibri"/>
              </a:rPr>
              <a:t> – надо </a:t>
            </a:r>
            <a:r>
              <a:rPr lang="ru-RU" sz="2800" b="1">
                <a:solidFill>
                  <a:srgbClr val="000000"/>
                </a:solidFill>
                <a:latin typeface="Calibri"/>
              </a:rPr>
              <a:t>всегда</a:t>
            </a:r>
            <a:r>
              <a:rPr lang="ru-RU" sz="2800">
                <a:solidFill>
                  <a:srgbClr val="000000"/>
                </a:solidFill>
                <a:latin typeface="Calibri"/>
              </a:rPr>
              <a:t> искать разумное содержание в высказывании ребёнка.</a:t>
            </a:r>
          </a:p>
        </p:txBody>
      </p:sp>
      <p:sp>
        <p:nvSpPr>
          <p:cNvPr id="29698" name="Прямоугольник 4"/>
          <p:cNvSpPr>
            <a:spLocks noChangeArrowheads="1"/>
          </p:cNvSpPr>
          <p:nvPr/>
        </p:nvSpPr>
        <p:spPr bwMode="auto">
          <a:xfrm>
            <a:off x="2906713" y="3500438"/>
            <a:ext cx="5929312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Calibri"/>
              </a:rPr>
              <a:t>Ребёнок говорит, как </a:t>
            </a:r>
            <a:r>
              <a:rPr lang="ru-RU" sz="2800" b="1">
                <a:solidFill>
                  <a:srgbClr val="000000"/>
                </a:solidFill>
                <a:latin typeface="Calibri"/>
              </a:rPr>
              <a:t>может</a:t>
            </a:r>
            <a:r>
              <a:rPr lang="ru-RU" sz="2800">
                <a:solidFill>
                  <a:srgbClr val="000000"/>
                </a:solidFill>
                <a:latin typeface="Calibri"/>
              </a:rPr>
              <a:t>, а воспитатель помогает </a:t>
            </a:r>
            <a:r>
              <a:rPr lang="ru-RU" sz="2800" b="1">
                <a:solidFill>
                  <a:srgbClr val="000000"/>
                </a:solidFill>
                <a:latin typeface="Calibri"/>
              </a:rPr>
              <a:t>точно</a:t>
            </a:r>
            <a:r>
              <a:rPr lang="ru-RU" sz="2800">
                <a:solidFill>
                  <a:srgbClr val="000000"/>
                </a:solidFill>
                <a:latin typeface="Calibri"/>
              </a:rPr>
              <a:t> высказать мысль.</a:t>
            </a:r>
          </a:p>
        </p:txBody>
      </p:sp>
      <p:sp>
        <p:nvSpPr>
          <p:cNvPr id="29699" name="Прямоугольник 5"/>
          <p:cNvSpPr>
            <a:spLocks noChangeArrowheads="1"/>
          </p:cNvSpPr>
          <p:nvPr/>
        </p:nvSpPr>
        <p:spPr bwMode="auto">
          <a:xfrm>
            <a:off x="371475" y="5013325"/>
            <a:ext cx="84026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Verdana" pitchFamily="34" charset="0"/>
              </a:rPr>
              <a:t>На любой хороший творческий вопрос, как и в жизни, может быть </a:t>
            </a:r>
            <a:r>
              <a:rPr lang="ru-RU" sz="2800" b="1">
                <a:solidFill>
                  <a:srgbClr val="000000"/>
                </a:solidFill>
                <a:latin typeface="Verdana" pitchFamily="34" charset="0"/>
              </a:rPr>
              <a:t>более одного</a:t>
            </a:r>
            <a:r>
              <a:rPr lang="ru-RU" sz="2800">
                <a:solidFill>
                  <a:srgbClr val="000000"/>
                </a:solidFill>
                <a:latin typeface="Verdana" pitchFamily="34" charset="0"/>
              </a:rPr>
              <a:t> правильного ответа.</a:t>
            </a:r>
          </a:p>
        </p:txBody>
      </p:sp>
      <p:sp>
        <p:nvSpPr>
          <p:cNvPr id="18437" name="Rectangle 22"/>
          <p:cNvSpPr>
            <a:spLocks noChangeArrowheads="1"/>
          </p:cNvSpPr>
          <p:nvPr/>
        </p:nvSpPr>
        <p:spPr bwMode="auto">
          <a:xfrm>
            <a:off x="395288" y="787400"/>
            <a:ext cx="85788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</a:rPr>
              <a:t>Наши правила общения с детьми</a:t>
            </a:r>
          </a:p>
        </p:txBody>
      </p:sp>
      <p:pic>
        <p:nvPicPr>
          <p:cNvPr id="29701" name="Picture 2" descr="у дос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975" y="2205038"/>
            <a:ext cx="2035175" cy="1879600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1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19467" name="Rectangle 22"/>
          <p:cNvSpPr>
            <a:spLocks noChangeArrowheads="1"/>
          </p:cNvSpPr>
          <p:nvPr/>
        </p:nvSpPr>
        <p:spPr bwMode="auto">
          <a:xfrm>
            <a:off x="171450" y="952500"/>
            <a:ext cx="88026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</a:rPr>
              <a:t>Наши подходы к объёму знаний, предлагаемых в пособиях</a:t>
            </a:r>
          </a:p>
        </p:txBody>
      </p:sp>
      <p:graphicFrame>
        <p:nvGraphicFramePr>
          <p:cNvPr id="12" name="Diagram 11"/>
          <p:cNvGraphicFramePr/>
          <p:nvPr/>
        </p:nvGraphicFramePr>
        <p:xfrm>
          <a:off x="710379" y="1203309"/>
          <a:ext cx="7786742" cy="5191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2"/>
          <p:cNvSpPr>
            <a:spLocks noGrp="1" noChangeArrowheads="1"/>
          </p:cNvSpPr>
          <p:nvPr>
            <p:ph type="title"/>
          </p:nvPr>
        </p:nvSpPr>
        <p:spPr>
          <a:xfrm>
            <a:off x="457200" y="714375"/>
            <a:ext cx="8229600" cy="1200150"/>
          </a:xfr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Наши подходы к объёму знаний, предлагаемых в пособиях</a:t>
            </a:r>
          </a:p>
        </p:txBody>
      </p:sp>
      <p:sp>
        <p:nvSpPr>
          <p:cNvPr id="11" name="Text Box 3"/>
          <p:cNvSpPr>
            <a:spLocks noGrp="1" noChangeArrowheads="1"/>
          </p:cNvSpPr>
          <p:nvPr>
            <p:ph sz="half" idx="1"/>
          </p:nvPr>
        </p:nvSpPr>
        <p:spPr>
          <a:xfrm>
            <a:off x="679450" y="5384800"/>
            <a:ext cx="7786688" cy="830263"/>
          </a:xfrm>
        </p:spPr>
        <p:txBody>
          <a:bodyPr>
            <a:spAutoFit/>
          </a:bodyPr>
          <a:lstStyle/>
          <a:p>
            <a:pPr marL="265176" indent="-265176" algn="ctr" fontAlgn="auto">
              <a:spcBef>
                <a:spcPct val="5000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2400" dirty="0" smtClean="0">
                <a:latin typeface="+mj-lt"/>
                <a:cs typeface="Times New Roman" pitchFamily="18" charset="0"/>
              </a:rPr>
              <a:t>     </a:t>
            </a:r>
            <a:r>
              <a:rPr lang="ru-RU" sz="2400" i="1" dirty="0" smtClean="0">
                <a:latin typeface="+mj-lt"/>
                <a:cs typeface="Times New Roman" pitchFamily="18" charset="0"/>
              </a:rPr>
              <a:t>Принцип минимакса </a:t>
            </a:r>
            <a:r>
              <a:rPr lang="ru-RU" sz="2400" dirty="0" smtClean="0">
                <a:latin typeface="+mj-lt"/>
                <a:cs typeface="Times New Roman" pitchFamily="18" charset="0"/>
              </a:rPr>
              <a:t>учит определять потребность в информации и самостоятельно её находить. 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graphicFrame>
        <p:nvGraphicFramePr>
          <p:cNvPr id="9" name="Diagram 8"/>
          <p:cNvGraphicFramePr/>
          <p:nvPr/>
        </p:nvGraphicFramePr>
        <p:xfrm>
          <a:off x="1524000" y="2000240"/>
          <a:ext cx="6096000" cy="320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ChangeArrowheads="1"/>
          </p:cNvSpPr>
          <p:nvPr/>
        </p:nvSpPr>
        <p:spPr bwMode="auto">
          <a:xfrm>
            <a:off x="16764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3200" b="1">
                <a:latin typeface="Verdana" pitchFamily="34" charset="0"/>
              </a:rPr>
              <a:t/>
            </a:r>
            <a:br>
              <a:rPr lang="ru-RU" sz="3200" b="1">
                <a:latin typeface="Verdana" pitchFamily="34" charset="0"/>
              </a:rPr>
            </a:br>
            <a:endParaRPr lang="ru-RU" sz="3200" b="1">
              <a:latin typeface="Verdana" pitchFamily="34" charset="0"/>
            </a:endParaRPr>
          </a:p>
        </p:txBody>
      </p:sp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4648200" y="2057400"/>
            <a:ext cx="40132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u"/>
            </a:pPr>
            <a:endParaRPr lang="ru-RU" sz="2400" b="1" i="1">
              <a:solidFill>
                <a:schemeClr val="hlink"/>
              </a:solidFill>
              <a:latin typeface="Verdana" pitchFamily="34" charset="0"/>
            </a:endParaRPr>
          </a:p>
        </p:txBody>
      </p:sp>
      <p:sp>
        <p:nvSpPr>
          <p:cNvPr id="434184" name="Text Box 8"/>
          <p:cNvSpPr txBox="1">
            <a:spLocks noChangeArrowheads="1"/>
          </p:cNvSpPr>
          <p:nvPr/>
        </p:nvSpPr>
        <p:spPr bwMode="auto">
          <a:xfrm>
            <a:off x="1785938" y="2286000"/>
            <a:ext cx="8143875" cy="19383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2400">
                <a:latin typeface="Calibri"/>
              </a:rPr>
              <a:t>1) </a:t>
            </a:r>
            <a:r>
              <a:rPr lang="ru-RU" sz="2400" b="1">
                <a:latin typeface="Calibri"/>
              </a:rPr>
              <a:t>Комплект пособий</a:t>
            </a:r>
            <a:r>
              <a:rPr lang="ru-RU" sz="2400">
                <a:latin typeface="Calibri"/>
              </a:rPr>
              <a:t>, обеспечивающих решение </a:t>
            </a:r>
            <a:r>
              <a:rPr lang="en-US" sz="2400">
                <a:latin typeface="Calibri"/>
              </a:rPr>
              <a:t>             </a:t>
            </a:r>
            <a:r>
              <a:rPr lang="ru-RU" sz="2400">
                <a:latin typeface="Calibri"/>
              </a:rPr>
              <a:t>задач ФГОС дошкольного образования</a:t>
            </a:r>
          </a:p>
          <a:p>
            <a:r>
              <a:rPr lang="ru-RU" sz="2400">
                <a:latin typeface="Calibri"/>
              </a:rPr>
              <a:t>2) </a:t>
            </a:r>
            <a:r>
              <a:rPr lang="ru-RU" sz="2400" b="1">
                <a:latin typeface="Calibri"/>
              </a:rPr>
              <a:t>Методическая поддержка </a:t>
            </a:r>
            <a:r>
              <a:rPr lang="ru-RU" sz="2400">
                <a:latin typeface="Calibri"/>
              </a:rPr>
              <a:t>педагогов</a:t>
            </a:r>
          </a:p>
          <a:p>
            <a:r>
              <a:rPr lang="ru-RU" sz="2400">
                <a:latin typeface="Calibri"/>
              </a:rPr>
              <a:t>3) </a:t>
            </a:r>
            <a:r>
              <a:rPr lang="ru-RU" sz="2400" b="1">
                <a:latin typeface="Calibri"/>
              </a:rPr>
              <a:t>Предшкольная</a:t>
            </a:r>
            <a:r>
              <a:rPr lang="ru-RU" sz="2400">
                <a:latin typeface="Calibri"/>
              </a:rPr>
              <a:t> подготовка детей</a:t>
            </a:r>
          </a:p>
          <a:p>
            <a:r>
              <a:rPr lang="ru-RU" sz="2400">
                <a:latin typeface="Calibri"/>
              </a:rPr>
              <a:t>4) </a:t>
            </a:r>
            <a:r>
              <a:rPr lang="ru-RU" sz="2400" b="1">
                <a:latin typeface="Calibri"/>
              </a:rPr>
              <a:t>Преемственность</a:t>
            </a:r>
            <a:r>
              <a:rPr lang="ru-RU" sz="2400">
                <a:latin typeface="Calibri"/>
              </a:rPr>
              <a:t> ДОО и школы</a:t>
            </a:r>
          </a:p>
        </p:txBody>
      </p:sp>
      <p:pic>
        <p:nvPicPr>
          <p:cNvPr id="434185" name="Picture 9" descr="pe01758_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8063" y="2857500"/>
            <a:ext cx="1331912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Рисунок 9" descr="Рисунок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2867025"/>
            <a:ext cx="1184275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Box 10"/>
          <p:cNvSpPr txBox="1">
            <a:spLocks noChangeArrowheads="1"/>
          </p:cNvSpPr>
          <p:nvPr/>
        </p:nvSpPr>
        <p:spPr bwMode="auto">
          <a:xfrm>
            <a:off x="357188" y="857250"/>
            <a:ext cx="8429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</a:rPr>
              <a:t>Что мы можем дать дошкольному образованию сегодня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1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34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pic>
        <p:nvPicPr>
          <p:cNvPr id="33794" name="Рисунок 6" descr="Дошкола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620713"/>
            <a:ext cx="6708775" cy="569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1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graphicFrame>
        <p:nvGraphicFramePr>
          <p:cNvPr id="19" name="Diagram 18"/>
          <p:cNvGraphicFramePr/>
          <p:nvPr/>
        </p:nvGraphicFramePr>
        <p:xfrm>
          <a:off x="214282" y="1357298"/>
          <a:ext cx="8715436" cy="3286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820" name="Rectangle 19"/>
          <p:cNvSpPr>
            <a:spLocks noChangeArrowheads="1"/>
          </p:cNvSpPr>
          <p:nvPr/>
        </p:nvSpPr>
        <p:spPr bwMode="auto">
          <a:xfrm>
            <a:off x="1143000" y="4714875"/>
            <a:ext cx="2852738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b="1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Всё по полочкам</a:t>
            </a:r>
            <a:r>
              <a:rPr lang="en-US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 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 Моя математика</a:t>
            </a:r>
            <a:r>
              <a:rPr lang="en-US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 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 Здравствуй, мир</a:t>
            </a:r>
            <a:r>
              <a:rPr lang="en-US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 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b="1">
                <a:solidFill>
                  <a:srgbClr val="000000"/>
                </a:solidFill>
                <a:latin typeface="Verdana" pitchFamily="34" charset="0"/>
                <a:cs typeface="Arial" charset="0"/>
              </a:rPr>
              <a:t> По дороге к АЗБУКЕ</a:t>
            </a:r>
          </a:p>
        </p:txBody>
      </p:sp>
      <p:sp>
        <p:nvSpPr>
          <p:cNvPr id="34821" name="Rectangle 20"/>
          <p:cNvSpPr>
            <a:spLocks noChangeArrowheads="1"/>
          </p:cNvSpPr>
          <p:nvPr/>
        </p:nvSpPr>
        <p:spPr bwMode="auto">
          <a:xfrm>
            <a:off x="5089525" y="4714875"/>
            <a:ext cx="3249613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b="1">
                <a:solidFill>
                  <a:srgbClr val="000000"/>
                </a:solidFill>
                <a:latin typeface="Calibri"/>
              </a:rPr>
              <a:t> Ты – словечко, я – словечко…</a:t>
            </a:r>
            <a:endParaRPr lang="en-US" b="1">
              <a:solidFill>
                <a:srgbClr val="000000"/>
              </a:solidFill>
              <a:latin typeface="Calibri"/>
            </a:endParaRP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b="1">
                <a:solidFill>
                  <a:srgbClr val="000000"/>
                </a:solidFill>
                <a:latin typeface="Calibri"/>
              </a:rPr>
              <a:t> Это – я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b="1">
                <a:solidFill>
                  <a:srgbClr val="000000"/>
                </a:solidFill>
                <a:latin typeface="Calibri"/>
              </a:rPr>
              <a:t> Диагностика развития </a:t>
            </a:r>
            <a:endParaRPr lang="en-US" b="1">
              <a:solidFill>
                <a:srgbClr val="000000"/>
              </a:solidFill>
              <a:latin typeface="Calibri"/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  <a:latin typeface="Calibri"/>
              </a:rPr>
              <a:t>воспитания дошкольников</a:t>
            </a:r>
            <a:endParaRPr lang="en-US" b="1">
              <a:solidFill>
                <a:srgbClr val="000000"/>
              </a:solidFill>
              <a:latin typeface="Calibri"/>
            </a:endParaRP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b="1">
                <a:solidFill>
                  <a:srgbClr val="000000"/>
                </a:solidFill>
                <a:latin typeface="Calibri"/>
              </a:rPr>
              <a:t> </a:t>
            </a:r>
          </a:p>
        </p:txBody>
      </p:sp>
      <p:sp>
        <p:nvSpPr>
          <p:cNvPr id="34822" name="Rectangle 21"/>
          <p:cNvSpPr>
            <a:spLocks noChangeArrowheads="1"/>
          </p:cNvSpPr>
          <p:nvPr/>
        </p:nvSpPr>
        <p:spPr bwMode="auto">
          <a:xfrm>
            <a:off x="785813" y="568325"/>
            <a:ext cx="2786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  <a:latin typeface="Verdana" pitchFamily="34" charset="0"/>
              </a:rPr>
              <a:t>Сюжетно-ролевая ритмическая гимнастика</a:t>
            </a:r>
          </a:p>
        </p:txBody>
      </p:sp>
      <p:sp>
        <p:nvSpPr>
          <p:cNvPr id="34823" name="Rectangle 22"/>
          <p:cNvSpPr>
            <a:spLocks noChangeArrowheads="1"/>
          </p:cNvSpPr>
          <p:nvPr/>
        </p:nvSpPr>
        <p:spPr bwMode="auto">
          <a:xfrm>
            <a:off x="5500688" y="514350"/>
            <a:ext cx="3032125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b="1">
                <a:solidFill>
                  <a:srgbClr val="000000"/>
                </a:solidFill>
                <a:latin typeface="Calibri"/>
              </a:rPr>
              <a:t> Путешествие в прекрасное</a:t>
            </a:r>
            <a:r>
              <a:rPr lang="en-US" b="1">
                <a:solidFill>
                  <a:srgbClr val="000000"/>
                </a:solidFill>
                <a:latin typeface="Calibri"/>
              </a:rPr>
              <a:t> 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b="1">
                <a:solidFill>
                  <a:srgbClr val="000000"/>
                </a:solidFill>
                <a:latin typeface="Calibri"/>
              </a:rPr>
              <a:t> Наши книжки</a:t>
            </a:r>
          </a:p>
          <a:p>
            <a:pPr>
              <a:spcBef>
                <a:spcPct val="50000"/>
              </a:spcBef>
            </a:pPr>
            <a:endParaRPr lang="ru-RU" b="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500063" y="714375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Как работать с пособиями для детей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3413"/>
            <a:ext cx="8115300" cy="1471612"/>
          </a:xfrm>
        </p:spPr>
        <p:txBody>
          <a:bodyPr>
            <a:normAutofit fontScale="92500" lnSpcReduction="10000"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smtClean="0">
                <a:solidFill>
                  <a:srgbClr val="333333"/>
                </a:solidFill>
                <a:cs typeface="Times New Roman" pitchFamily="18" charset="0"/>
              </a:rPr>
              <a:t>Младшая и средняя группы</a:t>
            </a:r>
            <a:r>
              <a:rPr lang="ru-RU" sz="2400" smtClean="0">
                <a:cs typeface="Times New Roman" pitchFamily="18" charset="0"/>
              </a:rPr>
              <a:t> </a:t>
            </a:r>
            <a:r>
              <a:rPr lang="ru-RU" sz="2400" b="1" i="1" smtClean="0">
                <a:cs typeface="Times New Roman" pitchFamily="18" charset="0"/>
              </a:rPr>
              <a:t>по желанию выбирают понравившиеся задания</a:t>
            </a:r>
            <a:r>
              <a:rPr lang="ru-RU" sz="2400" smtClean="0">
                <a:cs typeface="Times New Roman" pitchFamily="18" charset="0"/>
              </a:rPr>
              <a:t> по изученной теме и выполняют их в детском саду в свободное время или дома вместе с родителями.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endParaRPr lang="ru-RU" sz="2400" smtClean="0"/>
          </a:p>
        </p:txBody>
      </p:sp>
      <p:sp>
        <p:nvSpPr>
          <p:cNvPr id="22532" name="Содержимое 3"/>
          <p:cNvSpPr>
            <a:spLocks noGrp="1"/>
          </p:cNvSpPr>
          <p:nvPr>
            <p:ph sz="half" idx="2"/>
          </p:nvPr>
        </p:nvSpPr>
        <p:spPr>
          <a:xfrm>
            <a:off x="428625" y="3660775"/>
            <a:ext cx="8215313" cy="2125663"/>
          </a:xfrm>
        </p:spPr>
        <p:txBody>
          <a:bodyPr>
            <a:normAutofit fontScale="92500" lnSpcReduction="10000"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400" dirty="0" smtClean="0">
                <a:solidFill>
                  <a:srgbClr val="333333"/>
                </a:solidFill>
                <a:cs typeface="Times New Roman" pitchFamily="18" charset="0"/>
              </a:rPr>
              <a:t>Старшая и подготовительная к школе группы </a:t>
            </a:r>
            <a:r>
              <a:rPr lang="ru-RU" sz="2400" b="1" i="1" dirty="0" smtClean="0">
                <a:solidFill>
                  <a:srgbClr val="333333"/>
                </a:solidFill>
                <a:cs typeface="Times New Roman" pitchFamily="18" charset="0"/>
              </a:rPr>
              <a:t>учатся работать с пособиями </a:t>
            </a:r>
            <a:r>
              <a:rPr lang="ru-RU" sz="2400" dirty="0" smtClean="0">
                <a:solidFill>
                  <a:srgbClr val="333333"/>
                </a:solidFill>
                <a:cs typeface="Times New Roman" pitchFamily="18" charset="0"/>
              </a:rPr>
              <a:t>под руководством педагога.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>
              <a:latin typeface="+mj-lt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85750" y="836613"/>
            <a:ext cx="854392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ООП «Детский сад 2100»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17412" name="Прямоугольник 6"/>
          <p:cNvSpPr>
            <a:spLocks noChangeArrowheads="1"/>
          </p:cNvSpPr>
          <p:nvPr/>
        </p:nvSpPr>
        <p:spPr bwMode="auto">
          <a:xfrm>
            <a:off x="1430338" y="2060575"/>
            <a:ext cx="61436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Verdana" pitchFamily="34" charset="0"/>
                <a:cs typeface="Arial" charset="0"/>
              </a:rPr>
              <a:t>	Основная образовательная программа (ООП) «Детский сад 2100» </a:t>
            </a:r>
            <a:r>
              <a:rPr lang="ru-RU" sz="2400" b="1">
                <a:latin typeface="Verdana" pitchFamily="34" charset="0"/>
                <a:cs typeface="Arial" charset="0"/>
              </a:rPr>
              <a:t>переработана в соответствии с ФГОС ДО </a:t>
            </a:r>
            <a:r>
              <a:rPr lang="ru-RU" sz="2400">
                <a:latin typeface="Verdana" pitchFamily="34" charset="0"/>
                <a:cs typeface="Arial" charset="0"/>
              </a:rPr>
              <a:t>(см. Приказ Минобрнауки от 17.10.2014 г. № 1155 «Об утверждении Федерального государственного образовательного стандарта дошкольного образования»).</a:t>
            </a:r>
          </a:p>
          <a:p>
            <a:pPr algn="just"/>
            <a:r>
              <a:rPr lang="ru-RU" sz="2400">
                <a:latin typeface="Verdana" pitchFamily="34" charset="0"/>
                <a:cs typeface="Arial" charset="0"/>
              </a:rPr>
              <a:t>	Параллельно издательство «Баласс» предлагает сборник парциальных программ.</a:t>
            </a:r>
            <a:endParaRPr lang="ru-RU" sz="2400">
              <a:solidFill>
                <a:srgbClr val="080808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11" name="Picture 9" descr="J00791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2714625"/>
            <a:ext cx="7239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J007911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5250" y="2714625"/>
            <a:ext cx="857250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143000"/>
            <a:ext cx="7543800" cy="8572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  <a:cs typeface="Arial" charset="0"/>
              </a:rPr>
              <a:t>Речевое развитие</a:t>
            </a:r>
            <a:b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  <a:cs typeface="Arial" charset="0"/>
              </a:rPr>
            </a:b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  <a:cs typeface="Arial" charset="0"/>
              </a:rPr>
              <a:t>Учебно-методический комплект</a:t>
            </a:r>
          </a:p>
        </p:txBody>
      </p:sp>
      <p:pic>
        <p:nvPicPr>
          <p:cNvPr id="325643" name="Picture 11" descr="с книго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9763" y="2357438"/>
            <a:ext cx="2786062" cy="19589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6" descr="Po_doroge_ch1-4_obl_0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5663" y="1285875"/>
            <a:ext cx="190658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Рисунок 7" descr="Po_doroge_ch1-4_obl_0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268413"/>
            <a:ext cx="18446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Рисунок 8" descr="Po_doroge_ch1-4_obl_0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313" y="1285875"/>
            <a:ext cx="18415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Рисунок 9" descr="Po_doroge_ch1-4_obl_04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7050" y="1285875"/>
            <a:ext cx="18383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92113" y="3786188"/>
            <a:ext cx="8359775" cy="25304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alibri"/>
              </a:rPr>
              <a:t>Бунеев Р.Н., Бунеева Е.В., Кислова Т.Р.</a:t>
            </a:r>
            <a:br>
              <a:rPr lang="ru-RU" sz="2000" b="1">
                <a:latin typeface="Calibri"/>
              </a:rPr>
            </a:br>
            <a:r>
              <a:rPr lang="ru-RU" sz="2000" b="1">
                <a:latin typeface="Calibri"/>
              </a:rPr>
              <a:t>По дороге к Азбуке:</a:t>
            </a:r>
            <a:r>
              <a:rPr lang="ru-RU" sz="2000">
                <a:latin typeface="Calibri"/>
              </a:rPr>
              <a:t> пособие для дошкольников. – М.: Баласс. </a:t>
            </a:r>
          </a:p>
          <a:p>
            <a:r>
              <a:rPr lang="ru-RU" sz="2000">
                <a:latin typeface="Calibri"/>
              </a:rPr>
              <a:t>Ч. 1 и 2 – для 4–5 лет; ч. 3 и 4 – для 5–6 лет. (Серия «Свободный ум».) </a:t>
            </a:r>
          </a:p>
          <a:p>
            <a:pPr algn="just"/>
            <a:r>
              <a:rPr lang="ru-RU" sz="2000">
                <a:latin typeface="Calibri"/>
              </a:rPr>
              <a:t>Цели первого года – развитие умений говорения и слушания, обогащение активного и пассивного словаря ребёнка, развитие грамматического строя речи, умений связной речи. </a:t>
            </a:r>
          </a:p>
          <a:p>
            <a:pPr algn="just"/>
            <a:r>
              <a:rPr lang="ru-RU" sz="2000">
                <a:latin typeface="Calibri"/>
              </a:rPr>
              <a:t>Цели второго года – развитие фонематического слуха, умений слогового и звукового анализа слов, обучение начальным навыкам чтения. </a:t>
            </a:r>
          </a:p>
        </p:txBody>
      </p:sp>
      <p:sp>
        <p:nvSpPr>
          <p:cNvPr id="25607" name="TextBox 11"/>
          <p:cNvSpPr txBox="1">
            <a:spLocks noChangeArrowheads="1"/>
          </p:cNvSpPr>
          <p:nvPr/>
        </p:nvSpPr>
        <p:spPr bwMode="auto">
          <a:xfrm>
            <a:off x="2393950" y="630238"/>
            <a:ext cx="4357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j-lt"/>
              </a:rPr>
              <a:t>По дороге к Азбуке</a:t>
            </a:r>
            <a:r>
              <a:rPr lang="ru-RU" sz="3200" dirty="0">
                <a:latin typeface="+mj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2393950" y="987425"/>
            <a:ext cx="4357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j-lt"/>
              </a:rPr>
              <a:t>По дороге к Азбуке</a:t>
            </a:r>
            <a:r>
              <a:rPr lang="ru-RU" sz="3200" dirty="0">
                <a:latin typeface="+mj-lt"/>
              </a:rPr>
              <a:t> 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286000" y="1852613"/>
            <a:ext cx="6286500" cy="37433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/>
              </a:rPr>
              <a:t>Кислова Т.Р.</a:t>
            </a:r>
            <a:br>
              <a:rPr lang="ru-RU" sz="2400" b="1">
                <a:latin typeface="Calibri"/>
              </a:rPr>
            </a:br>
            <a:r>
              <a:rPr lang="ru-RU" sz="2400" b="1">
                <a:latin typeface="Calibri"/>
              </a:rPr>
              <a:t>По дороге к Азбуке: методические рекомендации</a:t>
            </a:r>
            <a:r>
              <a:rPr lang="ru-RU" sz="2400">
                <a:latin typeface="Calibri"/>
              </a:rPr>
              <a:t> для воспитателей, учителей и родителей к частям 1 и 2, 3 и 4. – М.: Баласс.</a:t>
            </a:r>
          </a:p>
          <a:p>
            <a:pPr algn="just"/>
            <a:r>
              <a:rPr lang="ru-RU" sz="2400">
                <a:latin typeface="Calibri"/>
              </a:rPr>
              <a:t>Методические пособия включают программу дошкольного курса развития речи и подготовки к обучению грамоте (авт. Р.Н. Бунеев, Е.В. Бунеева, Т.Р. Кислова), примерное планирование и подробное описание занятий с дошкольниками.</a:t>
            </a:r>
          </a:p>
        </p:txBody>
      </p:sp>
      <p:pic>
        <p:nvPicPr>
          <p:cNvPr id="6" name="Picture 9" descr=" По дороге к Азбуке. Методические рекомендации для воспитателей, учителей и родителей 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" y="1958975"/>
            <a:ext cx="1214437" cy="172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 По дороге к Азбуке. Методические рекомендации для воспитателей, учителей и родителей 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" y="3786188"/>
            <a:ext cx="122078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28625" y="785813"/>
            <a:ext cx="8280400" cy="1143000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  <a:ea typeface="+mj-ea"/>
                <a:cs typeface="+mj-cs"/>
              </a:rPr>
              <a:t>Развитие речи и подготовка </a:t>
            </a:r>
            <a:endParaRPr lang="en-US" sz="3600" b="1" dirty="0"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  <a:ea typeface="+mj-ea"/>
                <a:cs typeface="+mj-cs"/>
              </a:rPr>
              <a:t>к обучению грамоте</a:t>
            </a:r>
          </a:p>
        </p:txBody>
      </p:sp>
      <p:pic>
        <p:nvPicPr>
          <p:cNvPr id="41986" name="Рисунок 4" descr="Kartochki_zvuki_obl_0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2071688"/>
            <a:ext cx="168751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Рисунок 6" descr="Predlogi_obl_0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0" y="2071688"/>
            <a:ext cx="16414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Box 8"/>
          <p:cNvSpPr txBox="1">
            <a:spLocks noChangeArrowheads="1"/>
          </p:cNvSpPr>
          <p:nvPr/>
        </p:nvSpPr>
        <p:spPr bwMode="auto">
          <a:xfrm>
            <a:off x="106363" y="4500563"/>
            <a:ext cx="893127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latin typeface="Calibri"/>
                <a:cs typeface="Times New Roman" pitchFamily="18" charset="0"/>
              </a:rPr>
              <a:t>Наглядный материал для звукового и слогового анализа слов</a:t>
            </a:r>
          </a:p>
          <a:p>
            <a:pPr algn="ctr">
              <a:lnSpc>
                <a:spcPct val="80000"/>
              </a:lnSpc>
            </a:pPr>
            <a:r>
              <a:rPr lang="ru-RU" sz="2400">
                <a:latin typeface="Calibri"/>
                <a:cs typeface="Times New Roman" pitchFamily="18" charset="0"/>
              </a:rPr>
              <a:t>Сюжетные картинки</a:t>
            </a:r>
          </a:p>
          <a:p>
            <a:pPr algn="ctr">
              <a:lnSpc>
                <a:spcPct val="80000"/>
              </a:lnSpc>
            </a:pPr>
            <a:r>
              <a:rPr lang="ru-RU" sz="2400">
                <a:latin typeface="Calibri"/>
                <a:cs typeface="Times New Roman" pitchFamily="18" charset="0"/>
              </a:rPr>
              <a:t>Карточки, предназначенные для составления связных рассказов по сюжетным картинам</a:t>
            </a:r>
          </a:p>
          <a:p>
            <a:pPr algn="ctr">
              <a:lnSpc>
                <a:spcPct val="80000"/>
              </a:lnSpc>
            </a:pPr>
            <a:endParaRPr lang="ru-RU" sz="2400">
              <a:latin typeface="Calibri"/>
              <a:cs typeface="Times New Roman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2400">
                <a:latin typeface="Calibri"/>
                <a:cs typeface="Times New Roman" pitchFamily="18" charset="0"/>
              </a:rPr>
              <a:t>Сост. Р.Н. Бунеев, Е.В. Бунеева, Т.Р. Кислова</a:t>
            </a:r>
          </a:p>
          <a:p>
            <a:pPr algn="ctr"/>
            <a:endParaRPr lang="ru-RU" sz="2400">
              <a:latin typeface="Calibri"/>
              <a:cs typeface="Times New Roman" pitchFamily="18" charset="0"/>
            </a:endParaRPr>
          </a:p>
        </p:txBody>
      </p:sp>
      <p:pic>
        <p:nvPicPr>
          <p:cNvPr id="7" name="Рисунок 6" descr="Predlogi_obl_0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281738" y="2071688"/>
            <a:ext cx="17192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3000"/>
              </a:prstClr>
            </a:outerShdw>
          </a:effectLst>
        </p:spPr>
      </p:pic>
      <p:pic>
        <p:nvPicPr>
          <p:cNvPr id="8" name="Рисунок 6" descr="Predlogi_obl_0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10263" y="2071688"/>
            <a:ext cx="17573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3000"/>
              </a:prstClr>
            </a:outerShdw>
          </a:effectLst>
        </p:spPr>
      </p:pic>
      <p:pic>
        <p:nvPicPr>
          <p:cNvPr id="9" name="Рисунок 6" descr="Predlogi_obl_01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559425" y="2071688"/>
            <a:ext cx="174625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3000"/>
              </a:prstClr>
            </a:outerShdw>
          </a:effectLst>
        </p:spPr>
      </p:pic>
      <p:pic>
        <p:nvPicPr>
          <p:cNvPr id="10" name="Рисунок 6" descr="Predlogi_obl_01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207000" y="2071688"/>
            <a:ext cx="173513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3000"/>
              </a:prstClr>
            </a:outerShdw>
          </a:effectLst>
        </p:spPr>
      </p:pic>
      <p:pic>
        <p:nvPicPr>
          <p:cNvPr id="11" name="Рисунок 6" descr="Predlogi_obl_01.jp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62513" y="2071688"/>
            <a:ext cx="17573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3000"/>
              </a:prstClr>
            </a:outerShdw>
          </a:effectLst>
        </p:spPr>
      </p:pic>
      <p:pic>
        <p:nvPicPr>
          <p:cNvPr id="12" name="Рисунок 6" descr="Predlogi_obl_01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54538" y="2071688"/>
            <a:ext cx="1755775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3000"/>
              </a:prstClr>
            </a:outerShdw>
          </a:effectLst>
        </p:spPr>
      </p:pic>
      <p:pic>
        <p:nvPicPr>
          <p:cNvPr id="13" name="Рисунок 6" descr="Predlogi_obl_01.jp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4813" y="2071688"/>
            <a:ext cx="176371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23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57250"/>
            <a:ext cx="77724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Речевые досуги</a:t>
            </a:r>
            <a:r>
              <a:rPr lang="ru-RU" smtClean="0">
                <a:solidFill>
                  <a:srgbClr val="FF0000"/>
                </a:solidFill>
              </a:rPr>
              <a:t/>
            </a:r>
            <a:br>
              <a:rPr lang="ru-RU" smtClean="0">
                <a:solidFill>
                  <a:srgbClr val="FF0000"/>
                </a:solidFill>
              </a:rPr>
            </a:br>
            <a:endParaRPr lang="ru-RU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4143375"/>
            <a:ext cx="8429625" cy="21431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smtClean="0"/>
              <a:t>Наглядный и методический материал для проведения творческих учебно-познавательных мероприятий с детьми среднего и старшего дошкольного возраста в условиях ДОО</a:t>
            </a:r>
          </a:p>
          <a:p>
            <a:pPr>
              <a:lnSpc>
                <a:spcPct val="90000"/>
              </a:lnSpc>
            </a:pPr>
            <a:r>
              <a:rPr lang="ru-RU" sz="2400" smtClean="0"/>
              <a:t>Сост. Т.Р. Кислова, М.Ю. Вишневская</a:t>
            </a:r>
          </a:p>
        </p:txBody>
      </p:sp>
      <p:pic>
        <p:nvPicPr>
          <p:cNvPr id="43011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15250" y="1965325"/>
            <a:ext cx="1428750" cy="2020888"/>
          </a:xfrm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0" y="1749425"/>
            <a:ext cx="1428750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1951038"/>
            <a:ext cx="1412875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9788" y="1736725"/>
            <a:ext cx="1416050" cy="204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7625" y="1958975"/>
            <a:ext cx="1428750" cy="203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75" y="1746250"/>
            <a:ext cx="1428750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25" y="1928813"/>
            <a:ext cx="14287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8" name="Picture 1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313" y="1725613"/>
            <a:ext cx="14287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9" name="Picture 11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3" y="1925638"/>
            <a:ext cx="1428750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14375"/>
            <a:ext cx="7543800" cy="8667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Познавательное развитие</a:t>
            </a:r>
          </a:p>
        </p:txBody>
      </p:sp>
      <p:pic>
        <p:nvPicPr>
          <p:cNvPr id="45058" name="Рисунок 3" descr="piramid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86000"/>
            <a:ext cx="257175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Рисунок 4" descr="3526f4cb58212f22d7b3326aa458aa52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0138" y="2286000"/>
            <a:ext cx="29638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1928813" y="4287838"/>
            <a:ext cx="4786312" cy="69850"/>
          </a:xfrm>
          <a:prstGeom prst="straightConnector1">
            <a:avLst/>
          </a:prstGeom>
          <a:ln w="444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47106" name="Rectangle 9"/>
          <p:cNvSpPr>
            <a:spLocks noChangeArrowheads="1"/>
          </p:cNvSpPr>
          <p:nvPr/>
        </p:nvSpPr>
        <p:spPr bwMode="auto">
          <a:xfrm>
            <a:off x="714375" y="1182688"/>
            <a:ext cx="7715250" cy="399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sz="3600" b="1">
                <a:latin typeface="Calibri"/>
              </a:rPr>
              <a:t>Окружающий мир</a:t>
            </a:r>
          </a:p>
          <a:p>
            <a:pPr marL="342900" indent="-342900"/>
            <a:endParaRPr lang="ru-RU" sz="2800">
              <a:latin typeface="Calibri"/>
            </a:endParaRPr>
          </a:p>
          <a:p>
            <a:pPr marL="342900" indent="-342900">
              <a:buFontTx/>
              <a:buChar char="•"/>
            </a:pPr>
            <a:r>
              <a:rPr lang="ru-RU" sz="3200">
                <a:latin typeface="Calibri"/>
              </a:rPr>
              <a:t>Рассмотрение целостной картины мира.</a:t>
            </a:r>
          </a:p>
          <a:p>
            <a:pPr marL="342900" indent="-342900">
              <a:buFontTx/>
              <a:buChar char="•"/>
            </a:pPr>
            <a:r>
              <a:rPr lang="ru-RU" sz="3200">
                <a:latin typeface="Calibri"/>
              </a:rPr>
              <a:t>Экологическая ориентация курса.</a:t>
            </a:r>
          </a:p>
          <a:p>
            <a:pPr marL="342900" indent="-342900">
              <a:buFontTx/>
              <a:buChar char="•"/>
            </a:pPr>
            <a:r>
              <a:rPr lang="ru-RU" sz="3200">
                <a:latin typeface="Calibri"/>
              </a:rPr>
              <a:t>Естественно-исторический подход в изложении материала.</a:t>
            </a:r>
          </a:p>
          <a:p>
            <a:pPr marL="342900" indent="-342900">
              <a:buFontTx/>
              <a:buChar char="•"/>
            </a:pPr>
            <a:r>
              <a:rPr lang="ru-RU" sz="3200">
                <a:latin typeface="Calibri"/>
              </a:rPr>
              <a:t>Широкий охват тем (учёт разнообразных интересов детей).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214313" y="739775"/>
            <a:ext cx="8715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</a:rPr>
              <a:t>УЧЕБНО-МЕТОДИЧЕСКИЙ</a:t>
            </a:r>
            <a:r>
              <a:rPr lang="ru-RU" sz="2400" b="1" dirty="0">
                <a:latin typeface="+mn-lt"/>
              </a:rPr>
              <a:t> КОМПЛЕКТ</a:t>
            </a:r>
          </a:p>
        </p:txBody>
      </p:sp>
      <p:pic>
        <p:nvPicPr>
          <p:cNvPr id="49154" name="Рисунок 4" descr="zm_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1428750"/>
            <a:ext cx="1928812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Рисунок 5" descr="Met_Zdav_mir_doshk_obl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4000500"/>
            <a:ext cx="1870075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Box 11"/>
          <p:cNvSpPr txBox="1">
            <a:spLocks noChangeArrowheads="1"/>
          </p:cNvSpPr>
          <p:nvPr/>
        </p:nvSpPr>
        <p:spPr bwMode="auto">
          <a:xfrm>
            <a:off x="2441575" y="1268413"/>
            <a:ext cx="62865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Calibri"/>
              </a:rPr>
              <a:t>Кочемасова Е.Е., Белова И.К., Вахрушев А.А.</a:t>
            </a:r>
          </a:p>
          <a:p>
            <a:r>
              <a:rPr lang="ru-RU" sz="2000" b="1">
                <a:latin typeface="Calibri"/>
              </a:rPr>
              <a:t>Здравствуй, мир!</a:t>
            </a:r>
            <a:r>
              <a:rPr lang="ru-RU" sz="2000">
                <a:latin typeface="Calibri"/>
              </a:rPr>
              <a:t> Пособие для дошкольников: в 4 ч. Ч.1 (3–4 года)/Е.Е. Кочемасова, И.К. Белова, А.А. Вахрушев. Пособие является начальным звеном непрерывного курса «Окружающий мир» и составной частью комплекта пособий для ДОО, реализующих образовательную программу «Детский сад 2100».— </a:t>
            </a:r>
          </a:p>
          <a:p>
            <a:r>
              <a:rPr lang="ru-RU" sz="2000">
                <a:latin typeface="Calibri"/>
              </a:rPr>
              <a:t>М.: Баласс; Школьный дом, 2013. </a:t>
            </a:r>
          </a:p>
          <a:p>
            <a:endParaRPr lang="ru-RU" sz="2000">
              <a:latin typeface="Calibri"/>
            </a:endParaRPr>
          </a:p>
          <a:p>
            <a:r>
              <a:rPr lang="ru-RU" sz="2000">
                <a:latin typeface="Calibri"/>
              </a:rPr>
              <a:t>А.А. Вахрушев, Е.Е. Кочемасова, И.В. Маслова, Ю.И. Наумова, Ю.А. Акимова, И.К. Белова, М.В. Кузнецова. Окружающий мир для дошкольников   2–7 лет. Методические рекомендации. Включает программу дошкольного курса «Здравствуй, мир!»,  планирование и подробное описание занятий с дошкольниками. – М.: Баласс, 2011.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Logo</a:t>
            </a:r>
            <a:endParaRPr lang="en-US"/>
          </a:p>
        </p:txBody>
      </p:sp>
      <p:pic>
        <p:nvPicPr>
          <p:cNvPr id="50179" name="Рисунок 5" descr="Moya_matem_4-5_let_obl_0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962025"/>
            <a:ext cx="1643062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Рисунок 9" descr="met_matem_4-5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" y="3429000"/>
            <a:ext cx="1785937" cy="248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Прямоугольник 10"/>
          <p:cNvSpPr>
            <a:spLocks noChangeArrowheads="1"/>
          </p:cNvSpPr>
          <p:nvPr/>
        </p:nvSpPr>
        <p:spPr bwMode="auto">
          <a:xfrm>
            <a:off x="2627313" y="1125538"/>
            <a:ext cx="62642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>
              <a:latin typeface="Calibri"/>
            </a:endParaRPr>
          </a:p>
          <a:p>
            <a:r>
              <a:rPr lang="ru-RU" sz="2400">
                <a:latin typeface="Calibri"/>
              </a:rPr>
              <a:t>Корепанова М.В., Козлова С.А., Пронина О.В.</a:t>
            </a:r>
          </a:p>
          <a:p>
            <a:r>
              <a:rPr lang="ru-RU" sz="2400" b="1">
                <a:latin typeface="Calibri"/>
              </a:rPr>
              <a:t>Моя математика.</a:t>
            </a:r>
            <a:r>
              <a:rPr lang="ru-RU" sz="2400">
                <a:latin typeface="Calibri"/>
              </a:rPr>
              <a:t> Пособие для детей 4–5 лет.</a:t>
            </a:r>
          </a:p>
          <a:p>
            <a:r>
              <a:rPr lang="ru-RU" sz="2400">
                <a:latin typeface="Calibri"/>
              </a:rPr>
              <a:t>Предназначено для работы в средней группе ДОО, направлено на развитие способностей и формирование математических представлений детей.</a:t>
            </a:r>
            <a:endParaRPr lang="en-US" sz="2400">
              <a:latin typeface="Calibri"/>
            </a:endParaRPr>
          </a:p>
          <a:p>
            <a:endParaRPr lang="ru-RU" sz="2400">
              <a:latin typeface="Calibri"/>
            </a:endParaRPr>
          </a:p>
          <a:p>
            <a:r>
              <a:rPr lang="ru-RU" sz="2400">
                <a:latin typeface="Calibri"/>
              </a:rPr>
              <a:t>Корепанова М.В., Козлова С.А. </a:t>
            </a:r>
            <a:r>
              <a:rPr lang="ru-RU" sz="2400" b="1">
                <a:latin typeface="Calibri"/>
              </a:rPr>
              <a:t>Методические рекомендации </a:t>
            </a:r>
            <a:r>
              <a:rPr lang="ru-RU" sz="2400">
                <a:latin typeface="Calibri"/>
              </a:rPr>
              <a:t>для педагогов. «Моя математика» для детей младшего и среднего дошкольного возраста. — М.: Баласс, 2008.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01675"/>
            <a:ext cx="8715375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  <a:cs typeface="Arial" charset="0"/>
              </a:rPr>
              <a:t>Информатика для старших дошкольников</a:t>
            </a: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643313" y="2041525"/>
            <a:ext cx="5500687" cy="4411663"/>
          </a:xfrm>
        </p:spPr>
        <p:txBody>
          <a:bodyPr/>
          <a:lstStyle/>
          <a:p>
            <a:pPr indent="0">
              <a:spcBef>
                <a:spcPct val="0"/>
              </a:spcBef>
              <a:buFont typeface="Arial" charset="0"/>
              <a:buNone/>
            </a:pPr>
            <a:r>
              <a:rPr lang="ru-RU" sz="2400" b="1" smtClean="0"/>
              <a:t>Всё по полочкам.</a:t>
            </a:r>
            <a:r>
              <a:rPr lang="ru-RU" sz="2400" smtClean="0"/>
              <a:t> Пособие для дошкольников 5–6 лет / А.В. Горячев, Н.В. Ключ. Направлено на логическое мышление, фантазии и творческое воображение.</a:t>
            </a:r>
          </a:p>
          <a:p>
            <a:pPr indent="0">
              <a:spcBef>
                <a:spcPct val="0"/>
              </a:spcBef>
              <a:buFont typeface="Arial" charset="0"/>
              <a:buNone/>
            </a:pPr>
            <a:r>
              <a:rPr lang="ru-RU" sz="2400" smtClean="0"/>
              <a:t>Для проведения занятий компьютеры не требуются.</a:t>
            </a:r>
          </a:p>
          <a:p>
            <a:pPr indent="0">
              <a:spcBef>
                <a:spcPct val="0"/>
              </a:spcBef>
              <a:buFont typeface="Arial" charset="0"/>
              <a:buNone/>
            </a:pPr>
            <a:r>
              <a:rPr lang="ru-RU" sz="2400" smtClean="0"/>
              <a:t>Изд. 2-е, испр. – М.: Баласс, Школьный дом, 2013.</a:t>
            </a:r>
          </a:p>
        </p:txBody>
      </p:sp>
      <p:pic>
        <p:nvPicPr>
          <p:cNvPr id="51203" name="Рисунок 7" descr="Vse-Polochki_obl_0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013" y="2200275"/>
            <a:ext cx="2463800" cy="317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133123" name="Прямоугольник 5"/>
          <p:cNvSpPr>
            <a:spLocks noChangeArrowheads="1"/>
          </p:cNvSpPr>
          <p:nvPr/>
        </p:nvSpPr>
        <p:spPr bwMode="auto">
          <a:xfrm>
            <a:off x="500063" y="1892300"/>
            <a:ext cx="8358187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В соответствии с частями 6, 9, 10 статьи 12 Федерального закона «Об образовании в Российской Федерации», вступившего в силу 1 сентября 2013 года,  основные образовательные программы разрабатываются и утверждаются «непосредственно организациями, осуществляющими образовательную деятельность, в соответствии с Федеральным государственным образовательным стандартом и </a:t>
            </a:r>
            <a:r>
              <a:rPr lang="ru-RU" sz="2400" b="1" i="1" dirty="0">
                <a:latin typeface="+mj-lt"/>
              </a:rPr>
              <a:t>с учётом</a:t>
            </a:r>
            <a:r>
              <a:rPr lang="ru-RU" sz="2400" dirty="0">
                <a:latin typeface="+mj-lt"/>
              </a:rPr>
              <a:t> соответствующих примерных образовательных программ» дошкольного образования.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23850" y="620713"/>
            <a:ext cx="8543925" cy="1143000"/>
          </a:xfrm>
          <a:prstGeom prst="rect">
            <a:avLst/>
          </a:prstGeom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</a:rPr>
              <a:t>ООП «Детский сад 2100»</a:t>
            </a:r>
            <a:br>
              <a:rPr lang="ru-RU" sz="3600" b="1" dirty="0">
                <a:latin typeface="+mj-lt"/>
              </a:rPr>
            </a:br>
            <a:endParaRPr lang="ru-RU" sz="3600" dirty="0">
              <a:latin typeface="+mj-lt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9138" y="857250"/>
            <a:ext cx="8424862" cy="92868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  <a:cs typeface="Arial" charset="0"/>
              </a:rPr>
              <a:t>Художественно-эстетическое развитие</a:t>
            </a:r>
          </a:p>
        </p:txBody>
      </p:sp>
      <p:pic>
        <p:nvPicPr>
          <p:cNvPr id="327683" name="Picture 3" descr="foto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03688" y="2373313"/>
            <a:ext cx="5040312" cy="2984500"/>
          </a:xfr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3"/>
          <p:cNvSpPr txBox="1">
            <a:spLocks noChangeArrowheads="1"/>
          </p:cNvSpPr>
          <p:nvPr/>
        </p:nvSpPr>
        <p:spPr bwMode="auto">
          <a:xfrm>
            <a:off x="285750" y="857250"/>
            <a:ext cx="84296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</a:rPr>
              <a:t>Введение в художественную литературу</a:t>
            </a:r>
          </a:p>
        </p:txBody>
      </p:sp>
      <p:pic>
        <p:nvPicPr>
          <p:cNvPr id="55298" name="Рисунок 4" descr="Nachi_Knigki_Ch_1-OBL_0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773238"/>
            <a:ext cx="15319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Рисунок 5" descr="Nachi_Knigki_Ch_2-OBL_0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113" y="4071938"/>
            <a:ext cx="1535112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Прямоугольник 6"/>
          <p:cNvSpPr>
            <a:spLocks noChangeArrowheads="1"/>
          </p:cNvSpPr>
          <p:nvPr/>
        </p:nvSpPr>
        <p:spPr bwMode="auto">
          <a:xfrm>
            <a:off x="2286000" y="1357313"/>
            <a:ext cx="635793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sz="2400">
              <a:latin typeface="Calibri"/>
            </a:endParaRPr>
          </a:p>
          <a:p>
            <a:pPr algn="just"/>
            <a:r>
              <a:rPr lang="ru-RU" sz="2400">
                <a:latin typeface="Calibri"/>
              </a:rPr>
              <a:t>Чиндилова О.В., Баденова А.В.</a:t>
            </a:r>
          </a:p>
          <a:p>
            <a:pPr algn="just"/>
            <a:r>
              <a:rPr lang="ru-RU" sz="2400" b="1">
                <a:latin typeface="Calibri"/>
              </a:rPr>
              <a:t>Наши книжки.</a:t>
            </a:r>
            <a:r>
              <a:rPr lang="ru-RU" sz="2400">
                <a:latin typeface="Calibri"/>
              </a:rPr>
              <a:t> Пособие для занятий с дошкольниками по введению в художественную литературу. В 2-х частях. Является начальным звеном непрерывного курса литературного чтения – литературы в Образовательной системе «Школа 2100». Обеспечивает комплексное развитие детей в рамках, содержит материал для проведения занятий с использованием технологии продуктивного чтения-слушания.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4" descr="_News_Photo_image_large_229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2276475"/>
            <a:ext cx="23526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TextBox 4"/>
          <p:cNvSpPr txBox="1">
            <a:spLocks noChangeArrowheads="1"/>
          </p:cNvSpPr>
          <p:nvPr/>
        </p:nvSpPr>
        <p:spPr bwMode="auto">
          <a:xfrm>
            <a:off x="214313" y="785813"/>
            <a:ext cx="87153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Calibri"/>
              </a:rPr>
              <a:t>Технология продуктивного </a:t>
            </a:r>
          </a:p>
          <a:p>
            <a:pPr algn="ctr"/>
            <a:r>
              <a:rPr lang="ru-RU" sz="3600" b="1">
                <a:latin typeface="Calibri"/>
              </a:rPr>
              <a:t>чтения-слушания</a:t>
            </a:r>
          </a:p>
        </p:txBody>
      </p:sp>
      <p:sp>
        <p:nvSpPr>
          <p:cNvPr id="56323" name="Прямоугольник 5"/>
          <p:cNvSpPr>
            <a:spLocks noChangeArrowheads="1"/>
          </p:cNvSpPr>
          <p:nvPr/>
        </p:nvSpPr>
        <p:spPr bwMode="auto">
          <a:xfrm>
            <a:off x="3495675" y="1976438"/>
            <a:ext cx="5324475" cy="4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Font typeface="Arial" charset="0"/>
              <a:buChar char="•"/>
            </a:pPr>
            <a:r>
              <a:rPr lang="ru-RU" sz="2400">
                <a:latin typeface="Calibri"/>
              </a:rPr>
              <a:t>Комфортно, когда процесс обучения чтению реально приближен к естественному процессу чтения.</a:t>
            </a:r>
          </a:p>
          <a:p>
            <a:pPr marL="342900" indent="-342900">
              <a:lnSpc>
                <a:spcPct val="90000"/>
              </a:lnSpc>
              <a:buFont typeface="Arial" charset="0"/>
              <a:buChar char="•"/>
            </a:pPr>
            <a:r>
              <a:rPr lang="ru-RU" sz="2400">
                <a:latin typeface="Calibri"/>
              </a:rPr>
              <a:t>Главное – помочь ребёнку полноценно воспринять художественный или фольклорный текст.</a:t>
            </a:r>
          </a:p>
          <a:p>
            <a:pPr marL="342900" indent="-342900">
              <a:lnSpc>
                <a:spcPct val="90000"/>
              </a:lnSpc>
              <a:buFont typeface="Arial" charset="0"/>
              <a:buChar char="•"/>
            </a:pPr>
            <a:r>
              <a:rPr lang="ru-RU" sz="2400">
                <a:latin typeface="Calibri"/>
              </a:rPr>
              <a:t>Присвоение системы приёмов самостоятельного освоения текста (дома читаешь так же, как в саду).</a:t>
            </a:r>
          </a:p>
          <a:p>
            <a:pPr marL="342900" indent="-342900">
              <a:lnSpc>
                <a:spcPct val="90000"/>
              </a:lnSpc>
              <a:buFont typeface="Arial" charset="0"/>
              <a:buChar char="•"/>
            </a:pPr>
            <a:r>
              <a:rPr lang="ru-RU" sz="2400">
                <a:latin typeface="Calibri"/>
              </a:rPr>
              <a:t>Перенос умений (работа с текстом на разных занятиях).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1366838" y="714375"/>
            <a:ext cx="7777162" cy="7207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  <a:cs typeface="Arial" charset="0"/>
              </a:rPr>
              <a:t>«Путешествие в прекрасное»</a:t>
            </a:r>
          </a:p>
        </p:txBody>
      </p:sp>
      <p:sp>
        <p:nvSpPr>
          <p:cNvPr id="57346" name="TextBox 9"/>
          <p:cNvSpPr txBox="1">
            <a:spLocks noChangeArrowheads="1"/>
          </p:cNvSpPr>
          <p:nvPr/>
        </p:nvSpPr>
        <p:spPr bwMode="auto">
          <a:xfrm>
            <a:off x="714375" y="1673225"/>
            <a:ext cx="771525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>
                <a:latin typeface="Calibri"/>
              </a:rPr>
              <a:t>– Интегрированный подход к видам искусства. Освоение языка общения с явлениями искусства.</a:t>
            </a:r>
          </a:p>
          <a:p>
            <a:pPr algn="just">
              <a:buFontTx/>
              <a:buChar char="-"/>
            </a:pPr>
            <a:endParaRPr lang="ru-RU" sz="2800">
              <a:latin typeface="Calibri"/>
            </a:endParaRPr>
          </a:p>
          <a:p>
            <a:pPr algn="just"/>
            <a:r>
              <a:rPr lang="ru-RU" sz="2800">
                <a:latin typeface="Calibri"/>
              </a:rPr>
              <a:t>– Развитие творческого потенциала личности ребёнка.</a:t>
            </a:r>
          </a:p>
          <a:p>
            <a:pPr algn="just">
              <a:buFontTx/>
              <a:buChar char="-"/>
            </a:pPr>
            <a:endParaRPr lang="ru-RU" sz="2800">
              <a:latin typeface="Calibri"/>
            </a:endParaRPr>
          </a:p>
          <a:p>
            <a:pPr algn="just"/>
            <a:r>
              <a:rPr lang="ru-RU" sz="2800">
                <a:latin typeface="Calibri"/>
              </a:rPr>
              <a:t>– Формирование образного мышления детей средствами искусства.</a:t>
            </a:r>
          </a:p>
          <a:p>
            <a:pPr>
              <a:buFontTx/>
              <a:buChar char="-"/>
            </a:pPr>
            <a:endParaRPr lang="ru-RU" sz="2800">
              <a:latin typeface="Calibri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4"/>
          <p:cNvSpPr txBox="1">
            <a:spLocks noChangeArrowheads="1"/>
          </p:cNvSpPr>
          <p:nvPr/>
        </p:nvSpPr>
        <p:spPr bwMode="auto">
          <a:xfrm>
            <a:off x="719138" y="714375"/>
            <a:ext cx="7705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</a:rPr>
              <a:t>Учебно-методический комплект</a:t>
            </a:r>
          </a:p>
        </p:txBody>
      </p:sp>
      <p:pic>
        <p:nvPicPr>
          <p:cNvPr id="59394" name="Рисунок 4" descr="kukla_tanay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975" y="1500188"/>
            <a:ext cx="17399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Рисунок 6" descr="NPrekr_Kukla_met_obl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7413" y="3743325"/>
            <a:ext cx="1684337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TextBox 8"/>
          <p:cNvSpPr txBox="1">
            <a:spLocks noChangeArrowheads="1"/>
          </p:cNvSpPr>
          <p:nvPr/>
        </p:nvSpPr>
        <p:spPr bwMode="auto">
          <a:xfrm>
            <a:off x="2786063" y="1428750"/>
            <a:ext cx="5500687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ru-RU" sz="2400">
                <a:latin typeface="Calibri"/>
              </a:rPr>
              <a:t>Кукла Таня: пособие по эстетическому развитию детей младшего дошкольного возраста. Предназначено для эстетического развития детей 3–4 лет через изобразительную деятельность. Позволяет организовать продуктивную деятельность младших дошкольников в рамках комплексной программы «Детский сад 2100».</a:t>
            </a:r>
          </a:p>
          <a:p>
            <a:pPr>
              <a:lnSpc>
                <a:spcPts val="2400"/>
              </a:lnSpc>
            </a:pPr>
            <a:r>
              <a:rPr lang="ru-RU" sz="2400">
                <a:latin typeface="Calibri"/>
              </a:rPr>
              <a:t>Куревина О.А., Линник О.А. </a:t>
            </a:r>
            <a:endParaRPr lang="en-US" sz="2400">
              <a:latin typeface="Calibri"/>
            </a:endParaRPr>
          </a:p>
          <a:p>
            <a:pPr>
              <a:lnSpc>
                <a:spcPts val="2400"/>
              </a:lnSpc>
            </a:pPr>
            <a:endParaRPr lang="ru-RU" sz="2400" b="1">
              <a:latin typeface="Calibri"/>
            </a:endParaRPr>
          </a:p>
          <a:p>
            <a:pPr>
              <a:lnSpc>
                <a:spcPts val="2400"/>
              </a:lnSpc>
            </a:pPr>
            <a:r>
              <a:rPr lang="ru-RU" sz="2400" b="1">
                <a:latin typeface="Calibri"/>
              </a:rPr>
              <a:t>Методические рекомендации </a:t>
            </a:r>
            <a:r>
              <a:rPr lang="ru-RU" sz="2400">
                <a:latin typeface="Calibri"/>
              </a:rPr>
              <a:t>для педагогов и родителей по эстетическому развитию детей 3–4 лет. «Кукла Таня». – М.: Баласс, 2009.</a:t>
            </a:r>
          </a:p>
          <a:p>
            <a:pPr>
              <a:lnSpc>
                <a:spcPts val="2400"/>
              </a:lnSpc>
            </a:pPr>
            <a:endParaRPr lang="ru-RU" sz="2400"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4"/>
          <p:cNvSpPr txBox="1">
            <a:spLocks noChangeArrowheads="1"/>
          </p:cNvSpPr>
          <p:nvPr/>
        </p:nvSpPr>
        <p:spPr bwMode="auto">
          <a:xfrm>
            <a:off x="719138" y="714375"/>
            <a:ext cx="7705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</a:rPr>
              <a:t>Учебно-методический комплект</a:t>
            </a:r>
          </a:p>
        </p:txBody>
      </p:sp>
      <p:pic>
        <p:nvPicPr>
          <p:cNvPr id="60418" name="Рисунок 4" descr="prek_dosh_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2575" y="1498600"/>
            <a:ext cx="1485900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Рисунок 5" descr="prek_dosh_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00" y="1498600"/>
            <a:ext cx="1484313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Рисунок 6" descr="prek_dosh_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5825" y="1498600"/>
            <a:ext cx="1484313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Рисунок 7" descr="Metod_prekr_doshk_obl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7613" y="1498600"/>
            <a:ext cx="1274762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Прямоугольник 8"/>
          <p:cNvSpPr>
            <a:spLocks noChangeArrowheads="1"/>
          </p:cNvSpPr>
          <p:nvPr/>
        </p:nvSpPr>
        <p:spPr bwMode="auto">
          <a:xfrm>
            <a:off x="249238" y="3429000"/>
            <a:ext cx="864552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>
                <a:latin typeface="Calibri"/>
              </a:rPr>
              <a:t>Куревина О.А., Селезнёва Г.Е.</a:t>
            </a:r>
            <a:r>
              <a:rPr lang="ru-RU">
                <a:latin typeface="Calibri"/>
              </a:rPr>
              <a:t> </a:t>
            </a:r>
          </a:p>
          <a:p>
            <a:pPr algn="just"/>
            <a:r>
              <a:rPr lang="ru-RU" b="1">
                <a:latin typeface="Calibri"/>
              </a:rPr>
              <a:t>Путешествие в прекрасное:</a:t>
            </a:r>
            <a:r>
              <a:rPr lang="ru-RU">
                <a:latin typeface="Calibri"/>
              </a:rPr>
              <a:t> пособие для дошкольников. В 3-х ч. – М.: Баласс.</a:t>
            </a:r>
          </a:p>
          <a:p>
            <a:pPr algn="just"/>
            <a:r>
              <a:rPr lang="ru-RU">
                <a:latin typeface="Calibri"/>
              </a:rPr>
              <a:t>Пособие по курсу «Синтез искусств» направлено на формирование эстетически развитой личности, на пробуждение творческой активности и художественного мышления ребёнка. </a:t>
            </a:r>
          </a:p>
          <a:p>
            <a:pPr algn="just"/>
            <a:r>
              <a:rPr lang="ru-RU" b="1">
                <a:latin typeface="Calibri"/>
              </a:rPr>
              <a:t>Методические рекомендации.</a:t>
            </a:r>
            <a:r>
              <a:rPr lang="ru-RU">
                <a:latin typeface="Calibri"/>
              </a:rPr>
              <a:t> – М.: Баласс.</a:t>
            </a:r>
          </a:p>
          <a:p>
            <a:pPr algn="just"/>
            <a:r>
              <a:rPr lang="ru-RU">
                <a:latin typeface="Calibri"/>
              </a:rPr>
              <a:t>Предложено подробное описание всех 96 занятий по трём пособиям. </a:t>
            </a:r>
          </a:p>
          <a:p>
            <a:pPr algn="just"/>
            <a:r>
              <a:rPr lang="ru-RU">
                <a:latin typeface="Calibri"/>
              </a:rPr>
              <a:t>В рекомендациях даны литературные тексты, описана технология по реализации театрализованной деятельности, содержится необходимое приложение музыкальных произведений средней сложности.</a:t>
            </a:r>
          </a:p>
          <a:p>
            <a:pPr algn="just"/>
            <a:endParaRPr lang="ru-RU">
              <a:latin typeface="Calibri"/>
            </a:endParaRPr>
          </a:p>
          <a:p>
            <a:pPr algn="just"/>
            <a:endParaRPr lang="ru-RU"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2875" y="906463"/>
            <a:ext cx="9001125" cy="86677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  <a:cs typeface="Arial" charset="0"/>
              </a:rPr>
              <a:t>Физическое воспитание дошкольников</a:t>
            </a:r>
          </a:p>
        </p:txBody>
      </p:sp>
      <p:pic>
        <p:nvPicPr>
          <p:cNvPr id="6144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2192338"/>
            <a:ext cx="1928813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Box 7"/>
          <p:cNvSpPr txBox="1">
            <a:spLocks noChangeArrowheads="1"/>
          </p:cNvSpPr>
          <p:nvPr/>
        </p:nvSpPr>
        <p:spPr bwMode="auto">
          <a:xfrm>
            <a:off x="3571875" y="2071688"/>
            <a:ext cx="485775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Фомина Н.А. Сюжетно-ролевая ритмическая гимнастика. Методические рекомендации к программе по физическому воспитанию.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</a:rPr>
              <a:t>Для каждой возрастной группы дошкольников предлагаются сюжетно-ролевые комплексы.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474788"/>
            <a:ext cx="8362950" cy="58578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  <a:cs typeface="Arial" charset="0"/>
              </a:rPr>
              <a:t>Социально-коммуникативное развитие</a:t>
            </a:r>
          </a:p>
        </p:txBody>
      </p:sp>
      <p:pic>
        <p:nvPicPr>
          <p:cNvPr id="63490" name="Рисунок 2" descr="340404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363" y="2420938"/>
            <a:ext cx="3348037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Рисунок 3" descr="Team-Huddle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9525" y="3786188"/>
            <a:ext cx="3729038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 стрелкой 4"/>
          <p:cNvCxnSpPr/>
          <p:nvPr/>
        </p:nvCxnSpPr>
        <p:spPr>
          <a:xfrm>
            <a:off x="3635375" y="3429000"/>
            <a:ext cx="1441450" cy="1079500"/>
          </a:xfrm>
          <a:prstGeom prst="straightConnector1">
            <a:avLst/>
          </a:prstGeom>
          <a:ln w="444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Logo</a:t>
            </a:r>
            <a:endParaRPr lang="en-US"/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152525" y="692150"/>
            <a:ext cx="6840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</a:rPr>
              <a:t>Курс «Познаю себя»</a:t>
            </a:r>
          </a:p>
        </p:txBody>
      </p:sp>
      <p:pic>
        <p:nvPicPr>
          <p:cNvPr id="65540" name="Рисунок 4" descr="Eto_ya_obl_0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1484313"/>
            <a:ext cx="1598613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Рисунок 5" descr="met_eto_ya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088" y="3714750"/>
            <a:ext cx="1665287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2" name="Прямоугольник 6"/>
          <p:cNvSpPr>
            <a:spLocks noChangeArrowheads="1"/>
          </p:cNvSpPr>
          <p:nvPr/>
        </p:nvSpPr>
        <p:spPr bwMode="auto">
          <a:xfrm>
            <a:off x="2000250" y="3933825"/>
            <a:ext cx="6929438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alibri"/>
              </a:rPr>
              <a:t>Методические рекомендации </a:t>
            </a:r>
            <a:r>
              <a:rPr lang="ru-RU" sz="2000">
                <a:latin typeface="Calibri"/>
              </a:rPr>
              <a:t>к программе социально-личностного развития детей дошкольного возраста. </a:t>
            </a:r>
          </a:p>
          <a:p>
            <a:r>
              <a:rPr lang="ru-RU" sz="2000">
                <a:latin typeface="Calibri"/>
              </a:rPr>
              <a:t>«Познаю себя». Содержат программу социально-личностного развития детей дошкольного возраста, тематическое планирование и описание занятий с детьми средней и старшей группы. – М.: Баласс, 2007.</a:t>
            </a:r>
          </a:p>
        </p:txBody>
      </p:sp>
      <p:sp>
        <p:nvSpPr>
          <p:cNvPr id="65543" name="TextBox 8"/>
          <p:cNvSpPr txBox="1">
            <a:spLocks noChangeArrowheads="1"/>
          </p:cNvSpPr>
          <p:nvPr/>
        </p:nvSpPr>
        <p:spPr bwMode="auto">
          <a:xfrm>
            <a:off x="2071688" y="1484313"/>
            <a:ext cx="68580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Calibri"/>
              </a:rPr>
              <a:t>Корепанова М.В., Харлампова Е.В. </a:t>
            </a:r>
          </a:p>
          <a:p>
            <a:r>
              <a:rPr lang="ru-RU" sz="2000" b="1">
                <a:latin typeface="Calibri"/>
              </a:rPr>
              <a:t>Это – я</a:t>
            </a:r>
            <a:r>
              <a:rPr lang="ru-RU" sz="2000">
                <a:latin typeface="Calibri"/>
              </a:rPr>
              <a:t>: пособие для старших дошкольников по курсу «Познаю себя». Обеспечивает поэтапное социально-личностное развитие ребёнка-дошкольника. Программа ориентирована на природную любознательность дошкольника, его интерес к себе и другим, поиск своего места в системе социальных отношений, окружающем мире.</a:t>
            </a:r>
          </a:p>
          <a:p>
            <a:endParaRPr lang="ru-RU"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Logo</a:t>
            </a:r>
            <a:endParaRPr lang="en-US"/>
          </a:p>
        </p:txBody>
      </p:sp>
      <p:sp>
        <p:nvSpPr>
          <p:cNvPr id="66563" name="TextBox 3"/>
          <p:cNvSpPr txBox="1">
            <a:spLocks noChangeArrowheads="1"/>
          </p:cNvSpPr>
          <p:nvPr/>
        </p:nvSpPr>
        <p:spPr bwMode="auto">
          <a:xfrm>
            <a:off x="0" y="57150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latin typeface="Calibri"/>
              </a:rPr>
              <a:t>Диагностика развития и </a:t>
            </a:r>
          </a:p>
          <a:p>
            <a:pPr algn="ctr"/>
            <a:r>
              <a:rPr lang="ru-RU" sz="3600" b="1">
                <a:latin typeface="Calibri"/>
              </a:rPr>
              <a:t>воспитания дошкольников</a:t>
            </a:r>
          </a:p>
        </p:txBody>
      </p:sp>
      <p:pic>
        <p:nvPicPr>
          <p:cNvPr id="6656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375" y="1889125"/>
            <a:ext cx="1666875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5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4071938"/>
            <a:ext cx="1627187" cy="20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TextBox 7"/>
          <p:cNvSpPr txBox="1">
            <a:spLocks noChangeArrowheads="1"/>
          </p:cNvSpPr>
          <p:nvPr/>
        </p:nvSpPr>
        <p:spPr bwMode="auto">
          <a:xfrm>
            <a:off x="2143125" y="1785938"/>
            <a:ext cx="6643688" cy="444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>
                <a:latin typeface="Calibri"/>
              </a:rPr>
              <a:t>Корепанова М.В., Харлампова Е.В. </a:t>
            </a:r>
          </a:p>
          <a:p>
            <a:pPr algn="just"/>
            <a:r>
              <a:rPr lang="ru-RU" sz="2200">
                <a:latin typeface="Calibri"/>
              </a:rPr>
              <a:t>Диагностика развития и воспитания дошкольников в Образовательной системе «Школа 2100». </a:t>
            </a:r>
          </a:p>
          <a:p>
            <a:pPr algn="just"/>
            <a:r>
              <a:rPr lang="ru-RU" sz="2200">
                <a:latin typeface="Calibri"/>
              </a:rPr>
              <a:t>В пособии представлены диагностические методики, направленные на изучение особенностей психического развития детей в период дошкольного детства. Особое внимание уделяется аспектам изучения уровня готовности детей к школьному обучению. Часть материала адресована родителям. </a:t>
            </a:r>
          </a:p>
          <a:p>
            <a:pPr algn="just"/>
            <a:r>
              <a:rPr lang="ru-RU" sz="2200">
                <a:latin typeface="Calibri"/>
              </a:rPr>
              <a:t>К пособию издано приложение – раздаточный материал в виде карточек «Тестовые задания по диагностике развития и воспитания дошкольников» тех же авторов.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5"/>
          <p:cNvSpPr txBox="1">
            <a:spLocks noChangeArrowheads="1"/>
          </p:cNvSpPr>
          <p:nvPr/>
        </p:nvSpPr>
        <p:spPr bwMode="auto">
          <a:xfrm>
            <a:off x="642938" y="1643063"/>
            <a:ext cx="78581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>
                <a:latin typeface="Verdana" pitchFamily="34" charset="0"/>
              </a:rPr>
              <a:t>В соответствии с ФГОС дошкольного образования в случае, если ООП «Детский сад 2100» не будет представлена в реестре примерных основных образовательных программ, она может быть </a:t>
            </a:r>
            <a:r>
              <a:rPr lang="ru-RU" sz="2400" b="1">
                <a:latin typeface="Verdana" pitchFamily="34" charset="0"/>
              </a:rPr>
              <a:t>адаптирована и утверждена самим образовательным учреждением (начиная с 01.01.2016 г. – организацией)</a:t>
            </a:r>
            <a:r>
              <a:rPr lang="ru-RU" sz="2400">
                <a:latin typeface="Verdana" pitchFamily="34" charset="0"/>
              </a:rPr>
              <a:t>,</a:t>
            </a:r>
            <a:r>
              <a:rPr lang="ru-RU" sz="2400" b="1">
                <a:latin typeface="Verdana" pitchFamily="34" charset="0"/>
              </a:rPr>
              <a:t> </a:t>
            </a:r>
            <a:r>
              <a:rPr lang="ru-RU" sz="2400">
                <a:latin typeface="Verdana" pitchFamily="34" charset="0"/>
              </a:rPr>
              <a:t>а также может использоваться в</a:t>
            </a:r>
            <a:r>
              <a:rPr lang="ru-RU" sz="2400" b="1">
                <a:latin typeface="Verdana" pitchFamily="34" charset="0"/>
              </a:rPr>
              <a:t> виде парциальных программ </a:t>
            </a:r>
            <a:r>
              <a:rPr lang="ru-RU" sz="2400">
                <a:latin typeface="Verdana" pitchFamily="34" charset="0"/>
              </a:rPr>
              <a:t>для обязательной части ООП и части, формируемой участниками образовательных отношений.</a:t>
            </a:r>
          </a:p>
        </p:txBody>
      </p:sp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>
            <a:off x="395288" y="928688"/>
            <a:ext cx="8448675" cy="7715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ООП «Детский сад 2100»</a:t>
            </a:r>
            <a:b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12"/>
          <p:cNvSpPr txBox="1">
            <a:spLocks noChangeArrowheads="1"/>
          </p:cNvSpPr>
          <p:nvPr/>
        </p:nvSpPr>
        <p:spPr bwMode="auto">
          <a:xfrm>
            <a:off x="0" y="1000125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</a:rPr>
              <a:t>Детская</a:t>
            </a:r>
            <a:r>
              <a:rPr lang="ru-RU" sz="3600" b="1" dirty="0">
                <a:latin typeface="+mn-lt"/>
              </a:rPr>
              <a:t> риторика</a:t>
            </a:r>
          </a:p>
        </p:txBody>
      </p:sp>
      <p:sp>
        <p:nvSpPr>
          <p:cNvPr id="67586" name="Прямоугольник 8"/>
          <p:cNvSpPr>
            <a:spLocks noChangeArrowheads="1"/>
          </p:cNvSpPr>
          <p:nvPr/>
        </p:nvSpPr>
        <p:spPr bwMode="auto">
          <a:xfrm>
            <a:off x="428625" y="1928813"/>
            <a:ext cx="8358188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>
                <a:latin typeface="Calibri"/>
              </a:rPr>
              <a:t>– Носит сугубо практический характер. Центральное место занимают коммуникативные умения.</a:t>
            </a:r>
          </a:p>
          <a:p>
            <a:r>
              <a:rPr lang="ru-RU" sz="2600">
                <a:latin typeface="Calibri"/>
              </a:rPr>
              <a:t>– Реализуются нравственно-риторические идеи.</a:t>
            </a:r>
          </a:p>
          <a:p>
            <a:r>
              <a:rPr lang="ru-RU" sz="2600">
                <a:latin typeface="Calibri"/>
              </a:rPr>
              <a:t>– Содержит два «сквозных блока»:</a:t>
            </a:r>
          </a:p>
          <a:p>
            <a:r>
              <a:rPr lang="ru-RU" sz="2600">
                <a:latin typeface="Calibri"/>
              </a:rPr>
              <a:t>	а) общение;</a:t>
            </a:r>
          </a:p>
          <a:p>
            <a:r>
              <a:rPr lang="ru-RU" sz="2600">
                <a:latin typeface="Calibri"/>
              </a:rPr>
              <a:t>	б) речевые жанры.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Logo</a:t>
            </a:r>
            <a:endParaRPr lang="en-US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827088" y="692150"/>
            <a:ext cx="784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</a:rPr>
              <a:t>Учебно-методический комплект</a:t>
            </a:r>
            <a:endParaRPr lang="ru-RU" sz="6600" b="1" dirty="0">
              <a:latin typeface="+mj-lt"/>
            </a:endParaRPr>
          </a:p>
        </p:txBody>
      </p:sp>
      <p:pic>
        <p:nvPicPr>
          <p:cNvPr id="69636" name="Рисунок 4" descr="slovechko_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5" y="1571625"/>
            <a:ext cx="1668463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7" name="Прямоугольник 7"/>
          <p:cNvSpPr>
            <a:spLocks noChangeArrowheads="1"/>
          </p:cNvSpPr>
          <p:nvPr/>
        </p:nvSpPr>
        <p:spPr bwMode="auto">
          <a:xfrm>
            <a:off x="2000250" y="1571625"/>
            <a:ext cx="692943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ru-RU" sz="2400" b="1">
                <a:latin typeface="Calibri"/>
              </a:rPr>
              <a:t>Курцева З.И. </a:t>
            </a:r>
          </a:p>
          <a:p>
            <a:pPr>
              <a:lnSpc>
                <a:spcPts val="2400"/>
              </a:lnSpc>
            </a:pPr>
            <a:r>
              <a:rPr lang="ru-RU" sz="2400" b="1">
                <a:latin typeface="Calibri"/>
              </a:rPr>
              <a:t>Ты – словечко, я – словечко...</a:t>
            </a:r>
            <a:r>
              <a:rPr lang="ru-RU" sz="2400">
                <a:latin typeface="Calibri"/>
              </a:rPr>
              <a:t> Пособие по риторике для дошкольников 5–6 лет / Под ред. Т.А. Ладыженской. – М.: Баласс.</a:t>
            </a:r>
          </a:p>
          <a:p>
            <a:pPr>
              <a:lnSpc>
                <a:spcPts val="2400"/>
              </a:lnSpc>
            </a:pPr>
            <a:r>
              <a:rPr lang="ru-RU" sz="2400">
                <a:latin typeface="Calibri"/>
              </a:rPr>
              <a:t>Ребёнок с помощью взрослого совершит увлекательное путешествие, которое ознакомит его с основными правилами общения, с нормами речевого поведения. </a:t>
            </a:r>
          </a:p>
        </p:txBody>
      </p:sp>
      <p:sp>
        <p:nvSpPr>
          <p:cNvPr id="69638" name="Прямоугольник 8"/>
          <p:cNvSpPr>
            <a:spLocks noChangeArrowheads="1"/>
          </p:cNvSpPr>
          <p:nvPr/>
        </p:nvSpPr>
        <p:spPr bwMode="auto">
          <a:xfrm>
            <a:off x="2000250" y="4221163"/>
            <a:ext cx="6786563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ru-RU" sz="2400">
                <a:latin typeface="Calibri"/>
              </a:rPr>
              <a:t>В методические рекомендации включены программа дошкольной подготовки по риторике общения детей 5–6 лет, тематическое планирование и подробное описание занятий с детьми.</a:t>
            </a:r>
          </a:p>
        </p:txBody>
      </p:sp>
      <p:pic>
        <p:nvPicPr>
          <p:cNvPr id="69639" name="Рисунок 9" descr="slovechko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786188"/>
            <a:ext cx="1535113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7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00125"/>
            <a:ext cx="7162800" cy="15748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Продуктивная деятельность дошкольников</a:t>
            </a:r>
            <a:r>
              <a:rPr lang="ru-RU" smtClean="0">
                <a:solidFill>
                  <a:srgbClr val="993300"/>
                </a:solidFill>
              </a:rPr>
              <a:t> </a:t>
            </a:r>
            <a:br>
              <a:rPr lang="ru-RU" smtClean="0">
                <a:solidFill>
                  <a:srgbClr val="993300"/>
                </a:solidFill>
              </a:rPr>
            </a:br>
            <a:r>
              <a:rPr lang="ru-RU" sz="2800" smtClean="0">
                <a:solidFill>
                  <a:srgbClr val="993300"/>
                </a:solidFill>
              </a:rPr>
              <a:t>автор – И.В. Маслова</a:t>
            </a:r>
          </a:p>
        </p:txBody>
      </p:sp>
      <p:pic>
        <p:nvPicPr>
          <p:cNvPr id="70660" name="Рисунок 4" descr="3-dostavka-tsvetov-v-lugansk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6438" y="3071813"/>
            <a:ext cx="3357562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Рисунок 7" descr="Korzinka_frukty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113" y="3573463"/>
            <a:ext cx="2500312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2643188" y="4359275"/>
            <a:ext cx="3857625" cy="69850"/>
          </a:xfrm>
          <a:prstGeom prst="straightConnector1">
            <a:avLst/>
          </a:prstGeom>
          <a:ln w="444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Прямоугольник 3"/>
          <p:cNvSpPr>
            <a:spLocks noChangeArrowheads="1"/>
          </p:cNvSpPr>
          <p:nvPr/>
        </p:nvSpPr>
        <p:spPr bwMode="auto">
          <a:xfrm>
            <a:off x="571500" y="714375"/>
            <a:ext cx="8001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</a:rPr>
              <a:t>Продуктивная деятельность дошкольников</a:t>
            </a:r>
            <a:r>
              <a:rPr lang="ru-RU" sz="3600" b="1" dirty="0">
                <a:solidFill>
                  <a:srgbClr val="993300"/>
                </a:solidFill>
                <a:latin typeface="+mj-lt"/>
              </a:rPr>
              <a:t> </a:t>
            </a:r>
            <a:endParaRPr lang="ru-RU" sz="3600" b="1" dirty="0">
              <a:latin typeface="+mj-lt"/>
            </a:endParaRPr>
          </a:p>
        </p:txBody>
      </p:sp>
      <p:pic>
        <p:nvPicPr>
          <p:cNvPr id="72706" name="Рисунок 4" descr="Applikatcia_Ch2_obl_0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2950" y="2062163"/>
            <a:ext cx="1335088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Рисунок 5" descr="Applikatcia_Ch3_obl_0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6575" y="2062163"/>
            <a:ext cx="133350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Рисунок 6" descr="Lepka_ch1_obl_02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3138" y="2062163"/>
            <a:ext cx="12858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9" name="Рисунок 7" descr="Lepka_ch2_obl_0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1888" y="2062163"/>
            <a:ext cx="128905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Рисунок 8" descr="Lepka_ch3_obl_01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0638" y="2062163"/>
            <a:ext cx="128905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1" name="Рисунок 9" descr="aplikaciya_1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63" y="2062163"/>
            <a:ext cx="16192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2" name="TextBox 10"/>
          <p:cNvSpPr txBox="1">
            <a:spLocks noChangeArrowheads="1"/>
          </p:cNvSpPr>
          <p:nvPr/>
        </p:nvSpPr>
        <p:spPr bwMode="auto">
          <a:xfrm>
            <a:off x="214313" y="4214813"/>
            <a:ext cx="87153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latin typeface="Calibri"/>
              </a:rPr>
              <a:t>Маслова И.В.</a:t>
            </a:r>
          </a:p>
          <a:p>
            <a:pPr algn="just"/>
            <a:r>
              <a:rPr lang="ru-RU" sz="2400">
                <a:latin typeface="Calibri"/>
              </a:rPr>
              <a:t>Наглядные пособия по лепке и аппликации позволяют организовать продуктивную деятельность дошкольников в рамках ООП «Детский сад 2100».</a:t>
            </a:r>
          </a:p>
        </p:txBody>
      </p:sp>
      <p:pic>
        <p:nvPicPr>
          <p:cNvPr id="72714" name="Рисунок 9" descr="aplikaciya_1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989138"/>
            <a:ext cx="16192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Рисунок 6" descr="2014-05-25 08-46-24 Скриншот экрана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" y="642938"/>
            <a:ext cx="7929562" cy="573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rot="10800000" flipV="1">
            <a:off x="2428875" y="4000500"/>
            <a:ext cx="3857625" cy="857250"/>
          </a:xfrm>
          <a:prstGeom prst="straightConnector1">
            <a:avLst/>
          </a:prstGeom>
          <a:ln w="44450">
            <a:solidFill>
              <a:srgbClr val="08080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6286500" y="3714750"/>
            <a:ext cx="2714625" cy="1643063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80808"/>
                </a:solidFill>
              </a:rPr>
              <a:t>Материалы в разделе ООП «Детский сад 2100» на сайте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80808"/>
                </a:solidFill>
              </a:rPr>
              <a:t>www.school2100.ru</a:t>
            </a:r>
            <a:endParaRPr lang="ru-RU" b="1" dirty="0">
              <a:solidFill>
                <a:srgbClr val="0808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pic>
        <p:nvPicPr>
          <p:cNvPr id="74754" name="Рисунок 3" descr="2014-05-18 18-04-25 Скриншот экрана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00188"/>
            <a:ext cx="9144000" cy="489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TextBox 5"/>
          <p:cNvSpPr txBox="1">
            <a:spLocks noChangeArrowheads="1"/>
          </p:cNvSpPr>
          <p:nvPr/>
        </p:nvSpPr>
        <p:spPr bwMode="auto">
          <a:xfrm>
            <a:off x="0" y="620713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Verdana" pitchFamily="34" charset="0"/>
              </a:rPr>
              <a:t>МАТЕРИАЛЫ В РАЗДЕЛЕ</a:t>
            </a:r>
          </a:p>
          <a:p>
            <a:pPr algn="ctr"/>
            <a:r>
              <a:rPr lang="ru-RU" sz="2400" b="1">
                <a:latin typeface="Verdana" pitchFamily="34" charset="0"/>
              </a:rPr>
              <a:t> ООП «ДЕТСКИЙ САД 2100»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ltGray">
          <a:xfrm>
            <a:off x="1066800" y="838200"/>
            <a:ext cx="4583113" cy="304165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</p:pic>
      <p:pic>
        <p:nvPicPr>
          <p:cNvPr id="75778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ltGray">
          <a:xfrm>
            <a:off x="4114800" y="2971800"/>
            <a:ext cx="4332288" cy="346868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</p:pic>
      <p:sp>
        <p:nvSpPr>
          <p:cNvPr id="95236" name="WordArt 4"/>
          <p:cNvSpPr>
            <a:spLocks noChangeArrowheads="1" noChangeShapeType="1" noTextEdit="1"/>
          </p:cNvSpPr>
          <p:nvPr/>
        </p:nvSpPr>
        <p:spPr bwMode="ltGray">
          <a:xfrm>
            <a:off x="533400" y="2438400"/>
            <a:ext cx="74676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4403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Успехов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в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работе!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idx="1"/>
          </p:nvPr>
        </p:nvSpPr>
        <p:spPr>
          <a:xfrm>
            <a:off x="428625" y="1928813"/>
            <a:ext cx="8286750" cy="1428750"/>
          </a:xfrm>
        </p:spPr>
        <p:txBody>
          <a:bodyPr>
            <a:normAutofit fontScale="85000" lnSpcReduction="10000"/>
          </a:bodyPr>
          <a:lstStyle/>
          <a:p>
            <a:pPr marL="0" indent="0" algn="just" fontAlgn="auto">
              <a:lnSpc>
                <a:spcPct val="90000"/>
              </a:lnSpc>
              <a:spcAft>
                <a:spcPts val="0"/>
              </a:spcAft>
              <a:buClr>
                <a:srgbClr val="000000"/>
              </a:buClr>
              <a:buFont typeface="Wingdings" pitchFamily="2" charset="2"/>
              <a:buNone/>
              <a:defRPr/>
            </a:pPr>
            <a:r>
              <a:rPr lang="ru-RU" sz="2400" smtClean="0">
                <a:solidFill>
                  <a:srgbClr val="080808"/>
                </a:solidFill>
                <a:cs typeface="Arial" charset="0"/>
              </a:rPr>
              <a:t>Рассматривает психолого-педагогические и методические аспекты развития и воспитания детей младенческого, раннего и дошкольного возраста (от 2 месяцев до 8 лет) и является одним из структурных компонентов Образовательной системы «Школа 2100».</a:t>
            </a:r>
          </a:p>
          <a:p>
            <a:pPr marL="0" indent="0" algn="just" fontAlgn="auto">
              <a:lnSpc>
                <a:spcPct val="90000"/>
              </a:lnSpc>
              <a:spcAft>
                <a:spcPts val="0"/>
              </a:spcAft>
              <a:buClr>
                <a:srgbClr val="000000"/>
              </a:buClr>
              <a:buFont typeface="Wingdings" pitchFamily="2" charset="2"/>
              <a:buNone/>
              <a:defRPr/>
            </a:pPr>
            <a:endParaRPr lang="ru-RU" sz="2400" smtClean="0">
              <a:solidFill>
                <a:srgbClr val="080808"/>
              </a:solidFill>
            </a:endParaRPr>
          </a:p>
          <a:p>
            <a:pPr marL="0" indent="0" algn="ctr" fontAlgn="auto">
              <a:lnSpc>
                <a:spcPct val="90000"/>
              </a:lnSpc>
              <a:spcAft>
                <a:spcPts val="0"/>
              </a:spcAft>
              <a:buClr>
                <a:srgbClr val="000000"/>
              </a:buClr>
              <a:buFont typeface="Wingdings" pitchFamily="2" charset="2"/>
              <a:buNone/>
              <a:defRPr/>
            </a:pPr>
            <a:endParaRPr lang="ru-RU" sz="2400" smtClean="0">
              <a:solidFill>
                <a:srgbClr val="080808"/>
              </a:solidFill>
            </a:endParaRPr>
          </a:p>
        </p:txBody>
      </p:sp>
      <p:sp>
        <p:nvSpPr>
          <p:cNvPr id="8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pic>
        <p:nvPicPr>
          <p:cNvPr id="421897" name="Picture 9" descr="J00791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" y="3746500"/>
            <a:ext cx="7239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1898" name="Picture 10" descr="J007911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86688" y="3746500"/>
            <a:ext cx="857250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Rectangle 22"/>
          <p:cNvSpPr>
            <a:spLocks noChangeArrowheads="1"/>
          </p:cNvSpPr>
          <p:nvPr/>
        </p:nvSpPr>
        <p:spPr bwMode="auto">
          <a:xfrm>
            <a:off x="169863" y="1071563"/>
            <a:ext cx="8804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</a:rPr>
              <a:t>ООП «Детский сад 2100»</a:t>
            </a:r>
          </a:p>
        </p:txBody>
      </p:sp>
      <p:sp>
        <p:nvSpPr>
          <p:cNvPr id="20487" name="TextBox 10"/>
          <p:cNvSpPr txBox="1">
            <a:spLocks noChangeArrowheads="1"/>
          </p:cNvSpPr>
          <p:nvPr/>
        </p:nvSpPr>
        <p:spPr bwMode="auto">
          <a:xfrm>
            <a:off x="1500188" y="3817938"/>
            <a:ext cx="6143625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buClr>
                <a:srgbClr val="000000"/>
              </a:buClr>
              <a:buFont typeface="Wingdings" pitchFamily="2" charset="2"/>
              <a:buNone/>
            </a:pPr>
            <a:r>
              <a:rPr lang="ru-RU" sz="2400" b="1">
                <a:solidFill>
                  <a:srgbClr val="080808"/>
                </a:solidFill>
                <a:latin typeface="Calibri"/>
                <a:cs typeface="Times New Roman" pitchFamily="18" charset="0"/>
              </a:rPr>
              <a:t>Основная цель программы</a:t>
            </a:r>
            <a:r>
              <a:rPr lang="ru-RU" sz="2400" b="1" i="1">
                <a:solidFill>
                  <a:srgbClr val="080808"/>
                </a:solidFill>
                <a:latin typeface="Calibri"/>
                <a:cs typeface="Times New Roman" pitchFamily="18" charset="0"/>
              </a:rPr>
              <a:t> </a:t>
            </a:r>
            <a:r>
              <a:rPr lang="ru-RU" sz="2400">
                <a:solidFill>
                  <a:srgbClr val="080808"/>
                </a:solidFill>
                <a:latin typeface="Calibri"/>
                <a:cs typeface="Times New Roman" pitchFamily="18" charset="0"/>
              </a:rPr>
              <a:t>–</a:t>
            </a:r>
            <a:r>
              <a:rPr lang="ru-RU" sz="2400" b="1">
                <a:solidFill>
                  <a:srgbClr val="080808"/>
                </a:solidFill>
                <a:latin typeface="Calibri"/>
                <a:cs typeface="Times New Roman" pitchFamily="18" charset="0"/>
              </a:rPr>
              <a:t> </a:t>
            </a:r>
            <a:r>
              <a:rPr lang="ru-RU" sz="2400">
                <a:solidFill>
                  <a:srgbClr val="080808"/>
                </a:solidFill>
                <a:latin typeface="Calibri"/>
                <a:cs typeface="Times New Roman" pitchFamily="18" charset="0"/>
              </a:rPr>
              <a:t>реализовать принцип преемственности и обеспечить развитие и воспитание дошкольников в соответствии с концепцией Образовательной системы «Школа 2100».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21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155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21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21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89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50825" y="908050"/>
            <a:ext cx="8543925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ООП «Детский сад 2100»</a:t>
            </a:r>
            <a:b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www.сайт_компании.ру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21508" name="Прямоугольник 6"/>
          <p:cNvSpPr>
            <a:spLocks noChangeArrowheads="1"/>
          </p:cNvSpPr>
          <p:nvPr/>
        </p:nvSpPr>
        <p:spPr bwMode="auto">
          <a:xfrm>
            <a:off x="1619250" y="1844675"/>
            <a:ext cx="57308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>
                <a:solidFill>
                  <a:srgbClr val="080808"/>
                </a:solidFill>
                <a:latin typeface="Calibri"/>
                <a:cs typeface="Times New Roman" pitchFamily="18" charset="0"/>
              </a:rPr>
              <a:t>	Отличительная особенность программы  –в том, что она реально решает проблему непрерывности дошкольного и школьного образования.</a:t>
            </a:r>
          </a:p>
          <a:p>
            <a:pPr algn="just"/>
            <a:r>
              <a:rPr lang="ru-RU" sz="2400">
                <a:latin typeface="Calibri"/>
                <a:cs typeface="Times New Roman" pitchFamily="18" charset="0"/>
              </a:rPr>
              <a:t>	При этом цель дошкольного образования мы видим в создании условий для максимального раскрытия индивидуального возрастного потенциала каждого ребёнка.</a:t>
            </a:r>
          </a:p>
          <a:p>
            <a:pPr algn="just"/>
            <a:endParaRPr lang="ru-RU" sz="2400">
              <a:solidFill>
                <a:srgbClr val="080808"/>
              </a:solidFill>
              <a:latin typeface="Calibri"/>
              <a:cs typeface="Times New Roman" pitchFamily="18" charset="0"/>
            </a:endParaRPr>
          </a:p>
        </p:txBody>
      </p:sp>
      <p:pic>
        <p:nvPicPr>
          <p:cNvPr id="11" name="Picture 9" descr="J00791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2714625"/>
            <a:ext cx="7239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J007911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5250" y="2714625"/>
            <a:ext cx="857250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Прямоугольник 5"/>
          <p:cNvSpPr>
            <a:spLocks noChangeArrowheads="1"/>
          </p:cNvSpPr>
          <p:nvPr/>
        </p:nvSpPr>
        <p:spPr bwMode="auto">
          <a:xfrm>
            <a:off x="714375" y="1892300"/>
            <a:ext cx="7715250" cy="315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080808"/>
                </a:solidFill>
                <a:latin typeface="+mj-lt"/>
              </a:rPr>
              <a:t>	Программа строится в соответствии с целью и общими принципами Образовательной системы «Школа 2100».</a:t>
            </a:r>
          </a:p>
          <a:p>
            <a:pPr algn="just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Pct val="85000"/>
              <a:buFont typeface="Wingdings" pitchFamily="2" charset="2"/>
              <a:buNone/>
              <a:defRPr/>
            </a:pPr>
            <a:r>
              <a:rPr lang="ru-RU" sz="2400" dirty="0">
                <a:solidFill>
                  <a:srgbClr val="080808"/>
                </a:solidFill>
                <a:latin typeface="+mj-lt"/>
              </a:rPr>
              <a:t>	Главная </a:t>
            </a:r>
            <a:r>
              <a:rPr lang="ru-RU" sz="2400" b="1" dirty="0">
                <a:solidFill>
                  <a:srgbClr val="080808"/>
                </a:solidFill>
                <a:latin typeface="+mj-lt"/>
              </a:rPr>
              <a:t>цель</a:t>
            </a:r>
            <a:r>
              <a:rPr lang="ru-RU" sz="2400" dirty="0">
                <a:solidFill>
                  <a:srgbClr val="080808"/>
                </a:solidFill>
                <a:latin typeface="+mj-lt"/>
              </a:rPr>
              <a:t> нашей образовательной системы – </a:t>
            </a:r>
            <a:r>
              <a:rPr lang="ru-RU" sz="2400" i="1" dirty="0">
                <a:solidFill>
                  <a:srgbClr val="080808"/>
                </a:solidFill>
                <a:latin typeface="+mj-lt"/>
              </a:rPr>
              <a:t>создание условий для развития функционально грамотной личности </a:t>
            </a:r>
            <a:r>
              <a:rPr lang="ru-RU" sz="2400" dirty="0">
                <a:solidFill>
                  <a:srgbClr val="080808"/>
                </a:solidFill>
                <a:latin typeface="+mj-lt"/>
              </a:rPr>
              <a:t>– человека, способного решать любые жизненные задачи (проблемы), используя для этого приобретаемые в течение всей жизни знания, умения и навыки и оставаясь при этом  человеком</a:t>
            </a:r>
            <a:r>
              <a:rPr lang="ru-RU" dirty="0">
                <a:solidFill>
                  <a:srgbClr val="000000"/>
                </a:solidFill>
                <a:latin typeface="+mj-lt"/>
              </a:rPr>
              <a:t>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95288" y="692150"/>
            <a:ext cx="8543925" cy="1143000"/>
          </a:xfrm>
          <a:prstGeom prst="rect">
            <a:avLst/>
          </a:prstGeom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j-lt"/>
              </a:rPr>
              <a:t>ООП «Детский сад 2100»</a:t>
            </a:r>
            <a:br>
              <a:rPr lang="ru-RU" sz="3600" b="1" dirty="0">
                <a:latin typeface="+mj-lt"/>
              </a:rPr>
            </a:br>
            <a:endParaRPr lang="ru-RU" sz="3600" dirty="0">
              <a:latin typeface="+mj-lt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071563"/>
            <a:ext cx="9001125" cy="5937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>ООП «Детский сад 2100»</a:t>
            </a:r>
            <a:br>
              <a:rPr lang="ru-RU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endParaRPr lang="ru-RU" smtClean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539750" y="1557338"/>
            <a:ext cx="832961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1825" indent="-631825" algn="just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  <a:buFont typeface="Wingdings" pitchFamily="2" charset="2"/>
              <a:buNone/>
            </a:pPr>
            <a:r>
              <a:rPr lang="ru-RU" sz="2400">
                <a:latin typeface="Calibri"/>
                <a:cs typeface="Times New Roman" pitchFamily="18" charset="0"/>
              </a:rPr>
              <a:t>Реализация цели предполагает решение ряда </a:t>
            </a:r>
            <a:r>
              <a:rPr lang="ru-RU" sz="2400" b="1" i="1">
                <a:latin typeface="Calibri"/>
                <a:cs typeface="Times New Roman" pitchFamily="18" charset="0"/>
              </a:rPr>
              <a:t>задач</a:t>
            </a:r>
            <a:r>
              <a:rPr lang="ru-RU" sz="2400">
                <a:latin typeface="Calibri"/>
                <a:cs typeface="Times New Roman" pitchFamily="18" charset="0"/>
              </a:rPr>
              <a:t>:</a:t>
            </a:r>
          </a:p>
          <a:p>
            <a:pPr marL="631825" indent="-631825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ru-RU" sz="2400">
                <a:latin typeface="Calibri"/>
                <a:cs typeface="Times New Roman" pitchFamily="18" charset="0"/>
              </a:rPr>
              <a:t>Разработка содержания, обеспечивающего:</a:t>
            </a:r>
          </a:p>
          <a:p>
            <a:pPr marL="631825" indent="-631825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2400">
                <a:latin typeface="Calibri"/>
                <a:cs typeface="Times New Roman" pitchFamily="18" charset="0"/>
              </a:rPr>
              <a:t>воспитание, гармоничное развитие личностных качеств ребёнка; </a:t>
            </a:r>
          </a:p>
          <a:p>
            <a:pPr marL="631825" indent="-631825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2400">
                <a:latin typeface="Calibri"/>
                <a:cs typeface="Times New Roman" pitchFamily="18" charset="0"/>
              </a:rPr>
              <a:t>развитие познавательной сферы (мышления, воображения, памяти, речи); </a:t>
            </a:r>
          </a:p>
          <a:p>
            <a:pPr marL="631825" indent="-631825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2400">
                <a:latin typeface="Calibri"/>
                <a:cs typeface="Times New Roman" pitchFamily="18" charset="0"/>
              </a:rPr>
              <a:t>развитие эмоциональной сферы;</a:t>
            </a:r>
          </a:p>
          <a:p>
            <a:pPr marL="631825" indent="-631825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2400">
                <a:latin typeface="Calibri"/>
                <a:cs typeface="Times New Roman" pitchFamily="18" charset="0"/>
              </a:rPr>
              <a:t>цельность детского мировоззрения. </a:t>
            </a:r>
          </a:p>
          <a:p>
            <a:pPr marL="631825" indent="-63182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Tx/>
              <a:buAutoNum type="arabicPeriod" startAt="2"/>
            </a:pPr>
            <a:r>
              <a:rPr lang="ru-RU" sz="2400">
                <a:latin typeface="Calibri"/>
                <a:cs typeface="Times New Roman" pitchFamily="18" charset="0"/>
              </a:rPr>
              <a:t>Формирование у детей опыта практической, коммуникативной, познавательной, творческой  и др. деятельности.</a:t>
            </a:r>
          </a:p>
          <a:p>
            <a:pPr marL="631825" indent="-631825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Tx/>
              <a:buAutoNum type="arabicPeriod" startAt="2"/>
            </a:pPr>
            <a:r>
              <a:rPr lang="ru-RU" sz="2400">
                <a:latin typeface="Calibri"/>
                <a:cs typeface="Times New Roman" pitchFamily="18" charset="0"/>
              </a:rPr>
              <a:t>Формирование у детей	 опыта  самопознания.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704850"/>
            <a:ext cx="8229600" cy="108108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smtClean="0">
                <a:solidFill>
                  <a:srgbClr val="080808"/>
                </a:solidFill>
                <a:cs typeface="Arial" charset="0"/>
              </a:rPr>
              <a:t>На какого ребёнка ориентирована программа </a:t>
            </a:r>
            <a:br>
              <a:rPr lang="ru-RU" sz="2800" smtClean="0">
                <a:solidFill>
                  <a:srgbClr val="080808"/>
                </a:solidFill>
                <a:cs typeface="Arial" charset="0"/>
              </a:rPr>
            </a:br>
            <a:r>
              <a:rPr lang="ru-RU" sz="2800" smtClean="0">
                <a:solidFill>
                  <a:srgbClr val="080808"/>
                </a:solidFill>
                <a:cs typeface="Arial" charset="0"/>
              </a:rPr>
              <a:t>«Детский сад 2100»?</a:t>
            </a:r>
          </a:p>
        </p:txBody>
      </p:sp>
      <p:graphicFrame>
        <p:nvGraphicFramePr>
          <p:cNvPr id="15" name="Diagram 14"/>
          <p:cNvGraphicFramePr/>
          <p:nvPr/>
        </p:nvGraphicFramePr>
        <p:xfrm>
          <a:off x="346077" y="2014528"/>
          <a:ext cx="250029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Diagram 15"/>
          <p:cNvGraphicFramePr/>
          <p:nvPr/>
        </p:nvGraphicFramePr>
        <p:xfrm>
          <a:off x="3071802" y="2000240"/>
          <a:ext cx="3357586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8" name="Diagram 17"/>
          <p:cNvGraphicFramePr/>
          <p:nvPr/>
        </p:nvGraphicFramePr>
        <p:xfrm>
          <a:off x="6643702" y="2000240"/>
          <a:ext cx="214314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70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7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7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70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95cd7f8e79edd7908ca89ba74bebcede4b62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215</TotalTime>
  <Words>1730</Words>
  <Application>Microsoft Office PowerPoint</Application>
  <PresentationFormat>Экран (4:3)</PresentationFormat>
  <Paragraphs>256</Paragraphs>
  <Slides>46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Аспект</vt:lpstr>
      <vt:lpstr>Принципы организации образовательного процесса в ДОО </vt:lpstr>
      <vt:lpstr>ООП «Детский сад 2100»</vt:lpstr>
      <vt:lpstr>Презентация PowerPoint</vt:lpstr>
      <vt:lpstr>ООП «Детский сад 2100» </vt:lpstr>
      <vt:lpstr>Презентация PowerPoint</vt:lpstr>
      <vt:lpstr>ООП «Детский сад 2100» </vt:lpstr>
      <vt:lpstr>Презентация PowerPoint</vt:lpstr>
      <vt:lpstr>ООП «Детский сад 2100» </vt:lpstr>
      <vt:lpstr>На какого ребёнка ориентирована программа  «Детский сад 2100»?</vt:lpstr>
      <vt:lpstr>Дети сами открывают новые знания  – проблемно-диалогическая технология</vt:lpstr>
      <vt:lpstr>Мы не предметники,  а воспитатели</vt:lpstr>
      <vt:lpstr>Презентация PowerPoint</vt:lpstr>
      <vt:lpstr>Презентация PowerPoint</vt:lpstr>
      <vt:lpstr>Презентация PowerPoint</vt:lpstr>
      <vt:lpstr>Наши подходы к объёму знаний, предлагаемых в пособиях</vt:lpstr>
      <vt:lpstr>Презентация PowerPoint</vt:lpstr>
      <vt:lpstr>Презентация PowerPoint</vt:lpstr>
      <vt:lpstr>Презентация PowerPoint</vt:lpstr>
      <vt:lpstr>Как работать с пособиями для детей</vt:lpstr>
      <vt:lpstr>Речевое развитие Учебно-методический комплект</vt:lpstr>
      <vt:lpstr>Презентация PowerPoint</vt:lpstr>
      <vt:lpstr>Презентация PowerPoint</vt:lpstr>
      <vt:lpstr>Презентация PowerPoint</vt:lpstr>
      <vt:lpstr>Речевые досуги </vt:lpstr>
      <vt:lpstr>Познавательное развитие</vt:lpstr>
      <vt:lpstr>Презентация PowerPoint</vt:lpstr>
      <vt:lpstr>Презентация PowerPoint</vt:lpstr>
      <vt:lpstr>Презентация PowerPoint</vt:lpstr>
      <vt:lpstr>Информатика для старших дошкольников</vt:lpstr>
      <vt:lpstr>Художественно-эстетическое развитие</vt:lpstr>
      <vt:lpstr>Презентация PowerPoint</vt:lpstr>
      <vt:lpstr>Презентация PowerPoint</vt:lpstr>
      <vt:lpstr>«Путешествие в прекрасное»</vt:lpstr>
      <vt:lpstr>Презентация PowerPoint</vt:lpstr>
      <vt:lpstr>Презентация PowerPoint</vt:lpstr>
      <vt:lpstr>Физическое воспитание дошкольников</vt:lpstr>
      <vt:lpstr>Социально-коммуникативное развитие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Продуктивная деятельность дошкольников  автор – И.В. Маслова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xxxx</cp:lastModifiedBy>
  <cp:revision>16</cp:revision>
  <dcterms:modified xsi:type="dcterms:W3CDTF">2015-03-15T20:01:16Z</dcterms:modified>
</cp:coreProperties>
</file>