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3" r:id="rId1"/>
  </p:sldMasterIdLst>
  <p:notesMasterIdLst>
    <p:notesMasterId r:id="rId47"/>
  </p:notesMasterIdLst>
  <p:handoutMasterIdLst>
    <p:handoutMasterId r:id="rId48"/>
  </p:handoutMasterIdLst>
  <p:sldIdLst>
    <p:sldId id="575" r:id="rId2"/>
    <p:sldId id="716" r:id="rId3"/>
    <p:sldId id="710" r:id="rId4"/>
    <p:sldId id="600" r:id="rId5"/>
    <p:sldId id="509" r:id="rId6"/>
    <p:sldId id="644" r:id="rId7"/>
    <p:sldId id="752" r:id="rId8"/>
    <p:sldId id="753" r:id="rId9"/>
    <p:sldId id="754" r:id="rId10"/>
    <p:sldId id="757" r:id="rId11"/>
    <p:sldId id="758" r:id="rId12"/>
    <p:sldId id="712" r:id="rId13"/>
    <p:sldId id="686" r:id="rId14"/>
    <p:sldId id="578" r:id="rId15"/>
    <p:sldId id="708" r:id="rId16"/>
    <p:sldId id="584" r:id="rId17"/>
    <p:sldId id="721" r:id="rId18"/>
    <p:sldId id="722" r:id="rId19"/>
    <p:sldId id="725" r:id="rId20"/>
    <p:sldId id="726" r:id="rId21"/>
    <p:sldId id="732" r:id="rId22"/>
    <p:sldId id="740" r:id="rId23"/>
    <p:sldId id="742" r:id="rId24"/>
    <p:sldId id="743" r:id="rId25"/>
    <p:sldId id="744" r:id="rId26"/>
    <p:sldId id="746" r:id="rId27"/>
    <p:sldId id="694" r:id="rId28"/>
    <p:sldId id="733" r:id="rId29"/>
    <p:sldId id="772" r:id="rId30"/>
    <p:sldId id="773" r:id="rId31"/>
    <p:sldId id="774" r:id="rId32"/>
    <p:sldId id="761" r:id="rId33"/>
    <p:sldId id="762" r:id="rId34"/>
    <p:sldId id="763" r:id="rId35"/>
    <p:sldId id="764" r:id="rId36"/>
    <p:sldId id="765" r:id="rId37"/>
    <p:sldId id="766" r:id="rId38"/>
    <p:sldId id="769" r:id="rId39"/>
    <p:sldId id="767" r:id="rId40"/>
    <p:sldId id="770" r:id="rId41"/>
    <p:sldId id="768" r:id="rId42"/>
    <p:sldId id="695" r:id="rId43"/>
    <p:sldId id="771" r:id="rId44"/>
    <p:sldId id="759" r:id="rId45"/>
    <p:sldId id="709" r:id="rId46"/>
  </p:sldIdLst>
  <p:sldSz cx="9144000" cy="6858000" type="screen4x3"/>
  <p:notesSz cx="6735763" cy="986948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7D"/>
    <a:srgbClr val="00283A"/>
    <a:srgbClr val="00602B"/>
    <a:srgbClr val="3E003E"/>
    <a:srgbClr val="AE061E"/>
    <a:srgbClr val="75F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6" autoAdjust="0"/>
    <p:restoredTop sz="86369" autoAdjust="0"/>
  </p:normalViewPr>
  <p:slideViewPr>
    <p:cSldViewPr>
      <p:cViewPr varScale="1">
        <p:scale>
          <a:sx n="107" d="100"/>
          <a:sy n="107" d="100"/>
        </p:scale>
        <p:origin x="-9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4EF812A-8E80-4B85-9C7D-03562C97063E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0A8F90E-CAFA-460C-831C-CD85C53B4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379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FFA39BA-FD59-4E37-91DF-AD79B57CEE54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6B85088-BA29-4577-943F-2A40A6B7E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190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2E19DD9-A64C-4255-9B64-5FAEA2AC683B}" type="slidenum">
              <a:rPr lang="ru-RU" smtClean="0"/>
              <a:pPr>
                <a:defRPr/>
              </a:pPr>
              <a:t>1</a:t>
            </a:fld>
            <a:endParaRPr lang="ru-RU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07299F-A0D8-49EB-9E66-32BE3026405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879FBA0-5247-40A8-88AB-87FBBB6E589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879FBA0-5247-40A8-88AB-87FBBB6E589F}" type="slidenum">
              <a:rPr lang="ru-RU" smtClean="0"/>
              <a:pPr>
                <a:defRPr/>
              </a:pPr>
              <a:t>12</a:t>
            </a:fld>
            <a:endParaRPr lang="ru-RU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879FBA0-5247-40A8-88AB-87FBBB6E589F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A90466-093F-40DC-A434-EDCB178653D9}" type="slidenum">
              <a:rPr lang="ru-RU" smtClean="0"/>
              <a:pPr>
                <a:defRPr/>
              </a:pPr>
              <a:t>14</a:t>
            </a:fld>
            <a:endParaRPr lang="ru-RU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/>
              <a:pPr>
                <a:defRPr/>
              </a:pPr>
              <a:t>16</a:t>
            </a:fld>
            <a:endParaRPr lang="ru-RU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1E767EF-0DA3-43BE-8778-E9FF43B5D26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1E767EF-0DA3-43BE-8778-E9FF43B5D261}" type="slidenum">
              <a:rPr lang="ru-RU" smtClean="0"/>
              <a:pPr>
                <a:defRPr/>
              </a:pPr>
              <a:t>3</a:t>
            </a:fld>
            <a:endParaRPr lang="ru-RU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F318C35-4663-4F66-9320-733E3D4CD04C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827CC82-D1DC-4816-803F-A635FD244E66}" type="slidenum">
              <a:rPr lang="ru-RU" smtClean="0"/>
              <a:pPr>
                <a:defRPr/>
              </a:pPr>
              <a:t>5</a:t>
            </a:fld>
            <a:endParaRPr lang="ru-RU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5E02F03-86CF-4AA3-B41F-F7A35D59C434}" type="slidenum">
              <a:rPr lang="ru-RU" smtClean="0"/>
              <a:pPr>
                <a:defRPr/>
              </a:pPr>
              <a:t>6</a:t>
            </a:fld>
            <a:endParaRPr lang="ru-RU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845AD28-7749-4696-A87C-C681FBCEAD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4686300"/>
            <a:ext cx="4935537" cy="4443413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182BC-0D0C-4295-842C-EBD876B0C9ED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B9F81-9560-4628-9746-DBD77D0FB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882BB-CA44-4CA6-B4E9-FB73CF429C0E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E4A3A-BBD9-41BE-B523-FBBC5378E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C182C-0295-4215-A292-EB32C206D5DB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F8D89-56C0-4B0C-9263-A974B095A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9D0D0-1240-418D-8A1C-4A46FCF4B935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2903D-0FBD-4135-BCF0-9FCB8BE55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776B7-12D0-48F7-BCDD-1FEBFD512D56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B730-2864-44F9-AE9F-F9BF5ADDC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90BD7-1774-46CB-BC6B-3012444B09A4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8482-F30F-4457-A531-AA332A046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D3D7-0867-4C17-B90A-E42148522C39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C07D9-A37D-4A5B-A452-607D7F11B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3FF69-CC5C-4C46-AC06-1A230F3AE615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29A61-21DE-42D5-9D4A-ACD4C5937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67218-5547-4E63-BB44-AF02FF0AE31A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C6E9B-4331-44A0-9A3C-365184122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66FC9-6CFB-47EB-8FA3-5645A90F0E49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C9AF7-2BE3-4AD2-BCF5-BF6BEFF67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8FED3-892E-4528-BA8C-6A43DE5F42C0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DE5CA-A784-4342-8A3C-58ADFB4F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49A33A09-1C9F-4CFA-8298-87F7484E92E0}" type="datetime1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FE83A8AF-62CD-4C06-A05E-9DE85CD80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  <p:sldLayoutId id="2147483964" r:id="rId8"/>
    <p:sldLayoutId id="2147483967" r:id="rId9"/>
    <p:sldLayoutId id="2147483965" r:id="rId10"/>
    <p:sldLayoutId id="2147483966" r:id="rId11"/>
  </p:sldLayoutIdLst>
  <p:transition spd="slow">
    <p:pull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dmin\Desktop\&#1041;&#1048;&#1055;&#1050;&#1056;&#1054;\&#1044;&#1103;&#1090;&#1100;&#1082;&#1086;&#1074;&#1086;.%20&#1087;&#1077;&#1076;.&#1095;&#1090;&#1077;&#1085;&#1080;&#1103;\...&#1048;&#1043;&#1056;&#1040;%20&#1048;%20&#1055;&#1056;&#1054;&#1048;&#1047;&#1042;&#1054;&#1051;&#1068;&#1053;&#1054;&#1057;&#1058;&#1068;%20&#1059;%20&#1057;&#1054;&#1042;&#1056;&#1045;&#1052;&#1045;&#1053;&#1053;&#1067;&#1061;%20&#1044;&#1054;&#1064;&#1050;&#1054;&#1051;&#1068;&#1053;&#1048;&#1050;&#1054;&#1042;...%22&#160;%5b&#1048;&#1089;&#1090;&#1086;&#1095;&#1085;&#1080;&#1082;:%20http:\psychlib.ru\mgppu\periodica\VP012004\Siip_91.htm%5d%20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138971-B0E3-43CC-9499-F08C46E2DE3F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528" y="1196752"/>
            <a:ext cx="8640960" cy="3600400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4000" b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4000" b="1" dirty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4000" b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4000" b="1" dirty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4000" b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rgbClr val="C00000"/>
                </a:solidFill>
                <a:cs typeface="Arial" pitchFamily="34" charset="0"/>
              </a:rPr>
              <a:t>Психолого-педагогические основы работы педагога дошкольного учреждения</a:t>
            </a:r>
          </a:p>
          <a:p>
            <a:pPr algn="ctr">
              <a:defRPr/>
            </a:pPr>
            <a:endParaRPr lang="ru-RU" sz="4000" b="1" dirty="0">
              <a:solidFill>
                <a:srgbClr val="C00000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4000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0825" y="5013325"/>
            <a:ext cx="345757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endParaRPr lang="ru-RU" b="1" dirty="0">
              <a:solidFill>
                <a:srgbClr val="00283A"/>
              </a:solidFill>
              <a:latin typeface="Arial" charset="0"/>
            </a:endParaRPr>
          </a:p>
          <a:p>
            <a:pPr marL="358775" indent="-358775">
              <a:buFont typeface="Arial" charset="0"/>
              <a:buChar char="•"/>
            </a:pPr>
            <a:r>
              <a:rPr lang="ru-RU" b="1" dirty="0">
                <a:solidFill>
                  <a:srgbClr val="00283A"/>
                </a:solidFill>
                <a:latin typeface="Arial" charset="0"/>
              </a:rPr>
              <a:t>Предметным</a:t>
            </a:r>
            <a:r>
              <a:rPr lang="ru-RU" dirty="0">
                <a:solidFill>
                  <a:srgbClr val="00283A"/>
                </a:solidFill>
                <a:latin typeface="Arial" charset="0"/>
              </a:rPr>
              <a:t>, </a:t>
            </a:r>
            <a:r>
              <a:rPr lang="ru-RU" sz="2000" dirty="0">
                <a:solidFill>
                  <a:srgbClr val="00283A"/>
                </a:solidFill>
                <a:latin typeface="Arial" charset="0"/>
              </a:rPr>
              <a:t>включающим освоенные обучающимися в ходе изучения учебного предмета умения, специфические для данной предметной области …</a:t>
            </a:r>
            <a:endParaRPr lang="ru-RU" dirty="0">
              <a:solidFill>
                <a:srgbClr val="00283A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E2CC3-F448-4C42-B25D-3D5C740183A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85750" y="2521059"/>
            <a:ext cx="86074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Всей системой образования должен </a:t>
            </a:r>
            <a:r>
              <a:rPr lang="ru-RU" sz="2800" dirty="0">
                <a:solidFill>
                  <a:prstClr val="black"/>
                </a:solidFill>
              </a:rPr>
              <a:t>быть осуществлен «шаг развития», переход </a:t>
            </a:r>
            <a:r>
              <a:rPr lang="ru-RU" sz="2800" dirty="0" smtClean="0">
                <a:solidFill>
                  <a:prstClr val="black"/>
                </a:solidFill>
              </a:rPr>
              <a:t>из </a:t>
            </a:r>
            <a:r>
              <a:rPr lang="ru-RU" sz="2800" dirty="0">
                <a:solidFill>
                  <a:prstClr val="black"/>
                </a:solidFill>
              </a:rPr>
              <a:t>одного состояния в </a:t>
            </a:r>
            <a:r>
              <a:rPr lang="ru-RU" sz="2800" dirty="0" smtClean="0">
                <a:solidFill>
                  <a:prstClr val="black"/>
                </a:solidFill>
              </a:rPr>
              <a:t>другое, т.е. к личностно-ориентированной модели </a:t>
            </a:r>
          </a:p>
          <a:p>
            <a:endParaRPr lang="ru-RU" sz="28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53706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AA7634-A426-425E-A1B3-779CBCDEB1B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50825" y="692150"/>
            <a:ext cx="860742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dirty="0">
              <a:solidFill>
                <a:prstClr val="black"/>
              </a:solidFill>
            </a:endParaRPr>
          </a:p>
          <a:p>
            <a:r>
              <a:rPr lang="ru-RU" sz="2800" dirty="0">
                <a:solidFill>
                  <a:prstClr val="black"/>
                </a:solidFill>
              </a:rPr>
              <a:t>На рубеже  веков человечество столкнулось с комплексом проблем, решение которых центрируется вокруг проблемы Человека. В самое ближайшее время люди окажутся один на один с миром, жить в котором они не </a:t>
            </a:r>
            <a:r>
              <a:rPr lang="ru-RU" sz="2800" dirty="0" smtClean="0">
                <a:solidFill>
                  <a:prstClr val="black"/>
                </a:solidFill>
              </a:rPr>
              <a:t>приспособлены </a:t>
            </a:r>
          </a:p>
          <a:p>
            <a:endParaRPr lang="ru-RU" sz="2800" dirty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prstClr val="black"/>
                </a:solidFill>
              </a:rPr>
              <a:t> </a:t>
            </a:r>
            <a:r>
              <a:rPr lang="ru-RU" sz="2800" dirty="0">
                <a:solidFill>
                  <a:prstClr val="black"/>
                </a:solidFill>
              </a:rPr>
              <a:t>Им будет не хватать не знаний, а личностных ресурсов, формирование которых происходит благодаря социокультурной матрице, создаваемой каждой нацией на протяжении всей </a:t>
            </a:r>
            <a:r>
              <a:rPr lang="ru-RU" sz="2800" dirty="0" smtClean="0">
                <a:solidFill>
                  <a:prstClr val="black"/>
                </a:solidFill>
              </a:rPr>
              <a:t>истории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78906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AA7634-A426-425E-A1B3-779CBCDEB1B7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50825" y="692150"/>
            <a:ext cx="860742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 smtClean="0"/>
              <a:t>Поэтому </a:t>
            </a:r>
            <a:r>
              <a:rPr lang="ru-RU" sz="2800" dirty="0" err="1"/>
              <a:t>модернизационная</a:t>
            </a:r>
            <a:r>
              <a:rPr lang="ru-RU" sz="2800" dirty="0"/>
              <a:t> политика быстроразвивающихся стран нацелена не на создание «высоких» технологий, а на воспитание граждан своей страны, способных эти  технологии создавать, внедрять и пользоваться их </a:t>
            </a:r>
            <a:r>
              <a:rPr lang="ru-RU" sz="2800" dirty="0" smtClean="0"/>
              <a:t>результатами без ущерба </a:t>
            </a:r>
          </a:p>
          <a:p>
            <a:r>
              <a:rPr lang="ru-RU" sz="2800" dirty="0" smtClean="0"/>
              <a:t>для окружающих</a:t>
            </a:r>
          </a:p>
          <a:p>
            <a:endParaRPr lang="ru-RU" sz="2800" dirty="0" smtClean="0"/>
          </a:p>
          <a:p>
            <a:r>
              <a:rPr lang="ru-RU" sz="2800" dirty="0" smtClean="0"/>
              <a:t>Личность может эффективно как созидать, так и разрушать</a:t>
            </a:r>
          </a:p>
          <a:p>
            <a:endParaRPr lang="ru-RU" sz="2800" b="1" i="1" dirty="0" smtClean="0">
              <a:solidFill>
                <a:srgbClr val="C00000"/>
              </a:solidFill>
            </a:endParaRPr>
          </a:p>
          <a:p>
            <a:endParaRPr lang="ru-RU" sz="2800" b="1" i="1" dirty="0">
              <a:solidFill>
                <a:srgbClr val="C00000"/>
              </a:solidFill>
            </a:endParaRPr>
          </a:p>
          <a:p>
            <a:endParaRPr lang="ru-RU" sz="2800" b="1" i="1" dirty="0" smtClean="0">
              <a:solidFill>
                <a:srgbClr val="C00000"/>
              </a:solidFill>
            </a:endParaRPr>
          </a:p>
          <a:p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08825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AA7634-A426-425E-A1B3-779CBCDEB1B7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683568" y="1054549"/>
            <a:ext cx="8174682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800" b="1" i="1" dirty="0" smtClean="0">
                <a:solidFill>
                  <a:srgbClr val="C00000"/>
                </a:solidFill>
              </a:rPr>
              <a:t>Корень </a:t>
            </a:r>
            <a:r>
              <a:rPr lang="ru-RU" sz="2800" b="1" i="1" dirty="0">
                <a:solidFill>
                  <a:srgbClr val="C00000"/>
                </a:solidFill>
              </a:rPr>
              <a:t>любого зла таится в том, что  человек стремится достигнуть отнюдь не гармонии, а собственной выгоды и собственного благосостояния, потому что именно так он чаще всего и </a:t>
            </a:r>
            <a:r>
              <a:rPr lang="ru-RU" sz="2800" b="1" i="1" dirty="0" smtClean="0">
                <a:solidFill>
                  <a:srgbClr val="C00000"/>
                </a:solidFill>
              </a:rPr>
              <a:t>воспитан. </a:t>
            </a:r>
          </a:p>
          <a:p>
            <a:pPr>
              <a:spcAft>
                <a:spcPts val="1800"/>
              </a:spcAft>
            </a:pPr>
            <a:r>
              <a:rPr lang="ru-RU" sz="2800" b="1" i="1" dirty="0" smtClean="0">
                <a:solidFill>
                  <a:srgbClr val="C00000"/>
                </a:solidFill>
              </a:rPr>
              <a:t>Наука </a:t>
            </a:r>
            <a:r>
              <a:rPr lang="ru-RU" sz="2800" b="1" i="1" dirty="0">
                <a:solidFill>
                  <a:srgbClr val="C00000"/>
                </a:solidFill>
              </a:rPr>
              <a:t>же развивается ради самой себя и служит человеческому честолюбию и росту могущества отдельных </a:t>
            </a:r>
            <a:r>
              <a:rPr lang="ru-RU" sz="2800" b="1" i="1" dirty="0" smtClean="0">
                <a:solidFill>
                  <a:srgbClr val="C00000"/>
                </a:solidFill>
              </a:rPr>
              <a:t>лиц. </a:t>
            </a:r>
            <a:endParaRPr lang="ru-RU" sz="2800" b="1" i="1" dirty="0">
              <a:solidFill>
                <a:srgbClr val="C00000"/>
              </a:solidFill>
            </a:endParaRPr>
          </a:p>
          <a:p>
            <a:pPr algn="r">
              <a:spcAft>
                <a:spcPts val="1800"/>
              </a:spcAft>
            </a:pPr>
            <a:r>
              <a:rPr lang="ru-RU" sz="2800" b="1" i="1" dirty="0" err="1" smtClean="0">
                <a:solidFill>
                  <a:srgbClr val="C00000"/>
                </a:solidFill>
              </a:rPr>
              <a:t>Я.А</a:t>
            </a:r>
            <a:r>
              <a:rPr lang="ru-RU" sz="2800" b="1" i="1" dirty="0" smtClean="0">
                <a:solidFill>
                  <a:srgbClr val="C00000"/>
                </a:solidFill>
              </a:rPr>
              <a:t>. </a:t>
            </a:r>
            <a:r>
              <a:rPr lang="ru-RU" sz="2800" b="1" i="1" dirty="0">
                <a:solidFill>
                  <a:srgbClr val="C00000"/>
                </a:solidFill>
              </a:rPr>
              <a:t>Коменский</a:t>
            </a:r>
          </a:p>
        </p:txBody>
      </p:sp>
    </p:spTree>
    <p:extLst>
      <p:ext uri="{BB962C8B-B14F-4D97-AF65-F5344CB8AC3E}">
        <p14:creationId xmlns:p14="http://schemas.microsoft.com/office/powerpoint/2010/main" val="270608363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5F1EB-7683-43CB-8302-DA38C3086490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50825" y="1341438"/>
            <a:ext cx="86074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C00000"/>
              </a:solidFill>
            </a:endParaRPr>
          </a:p>
          <a:p>
            <a:r>
              <a:rPr lang="ru-RU" sz="2800" b="1" i="1">
                <a:solidFill>
                  <a:srgbClr val="C00000"/>
                </a:solidFill>
              </a:rPr>
              <a:t>«…Новое развитие техники несет неограниченные возможности</a:t>
            </a:r>
            <a:endParaRPr lang="ru-RU" sz="2800">
              <a:solidFill>
                <a:srgbClr val="C00000"/>
              </a:solidFill>
            </a:endParaRPr>
          </a:p>
          <a:p>
            <a:r>
              <a:rPr lang="ru-RU" sz="2800" b="1" i="1">
                <a:solidFill>
                  <a:srgbClr val="C00000"/>
                </a:solidFill>
              </a:rPr>
              <a:t> для добра и для зла…Выход один – построить общество, </a:t>
            </a:r>
            <a:endParaRPr lang="ru-RU" sz="2800">
              <a:solidFill>
                <a:srgbClr val="C00000"/>
              </a:solidFill>
            </a:endParaRPr>
          </a:p>
          <a:p>
            <a:r>
              <a:rPr lang="ru-RU" sz="2800" b="1" i="1">
                <a:solidFill>
                  <a:srgbClr val="C00000"/>
                </a:solidFill>
              </a:rPr>
              <a:t>основанное на человеческих отношениях, отличных от купли продажи…» </a:t>
            </a:r>
          </a:p>
          <a:p>
            <a:endParaRPr lang="ru-RU" sz="2800">
              <a:solidFill>
                <a:srgbClr val="C00000"/>
              </a:solidFill>
            </a:endParaRPr>
          </a:p>
          <a:p>
            <a:pPr algn="r"/>
            <a:r>
              <a:rPr lang="ru-RU" sz="2800" b="1" i="1">
                <a:solidFill>
                  <a:srgbClr val="C00000"/>
                </a:solidFill>
              </a:rPr>
              <a:t>Норберт Винер</a:t>
            </a:r>
            <a:endParaRPr lang="ru-RU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FD0433-B055-47D3-BB3A-732959E8FE4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395288" y="548680"/>
            <a:ext cx="8424862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Одной из важнейших доминант модернизации образования является </a:t>
            </a:r>
            <a:r>
              <a:rPr lang="ru-RU" sz="2800" dirty="0" err="1" smtClean="0"/>
              <a:t>гуманизация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 </a:t>
            </a:r>
            <a:r>
              <a:rPr lang="ru-RU" sz="2800" dirty="0"/>
              <a:t>В многообразии характеристик гуманистически ориентированного образования ключевым выступает положение о создании условий для саморазвития личности, обладающей качествами важными для нее и общества и  способной к </a:t>
            </a:r>
            <a:r>
              <a:rPr lang="ru-RU" sz="2800" b="1" i="1" dirty="0">
                <a:solidFill>
                  <a:srgbClr val="C00000"/>
                </a:solidFill>
              </a:rPr>
              <a:t>свободному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dirty="0"/>
              <a:t>гуманистически ориентированному </a:t>
            </a:r>
            <a:r>
              <a:rPr lang="ru-RU" sz="2800" dirty="0" smtClean="0"/>
              <a:t>выбору </a:t>
            </a:r>
          </a:p>
          <a:p>
            <a:endParaRPr lang="ru-RU" sz="2800" dirty="0"/>
          </a:p>
          <a:p>
            <a:r>
              <a:rPr lang="ru-RU" sz="2800" dirty="0" smtClean="0"/>
              <a:t>Не существует модели образования адекватной запросом современной цивилизации, идут ее активные поиски (ФГОС как вариант модели)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1692473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Arial"/>
                <a:cs typeface="+mn-cs"/>
              </a:rPr>
              <a:t>Введение ФГОС трудный и долгий процесс </a:t>
            </a:r>
            <a:endParaRPr lang="ru-RU" sz="2800" dirty="0" smtClean="0">
              <a:solidFill>
                <a:prstClr val="black"/>
              </a:solidFill>
              <a:latin typeface="Arial"/>
              <a:cs typeface="+mn-cs"/>
            </a:endParaRPr>
          </a:p>
          <a:p>
            <a:r>
              <a:rPr lang="ru-RU" sz="2800" dirty="0" smtClean="0"/>
              <a:t>От педагога </a:t>
            </a:r>
            <a:r>
              <a:rPr lang="ru-RU" sz="2800" dirty="0"/>
              <a:t>требуется не только виртуозное владение «орудиями» трансляции социального опыта (</a:t>
            </a:r>
            <a:r>
              <a:rPr lang="ru-RU" sz="2800" dirty="0" smtClean="0"/>
              <a:t>методика, технологии) </a:t>
            </a:r>
            <a:r>
              <a:rPr lang="ru-RU" sz="2800" dirty="0"/>
              <a:t>но и знание </a:t>
            </a:r>
            <a:r>
              <a:rPr lang="ru-RU" sz="2800" dirty="0" smtClean="0"/>
              <a:t>теоретических (психолого-педагогических) </a:t>
            </a:r>
            <a:r>
              <a:rPr lang="ru-RU" sz="2800" dirty="0"/>
              <a:t>основ </a:t>
            </a:r>
            <a:r>
              <a:rPr lang="ru-RU" sz="2800" dirty="0" smtClean="0"/>
              <a:t> проектирования адаптивной образовательной среды развития личности </a:t>
            </a:r>
          </a:p>
          <a:p>
            <a:endParaRPr lang="ru-RU" sz="2800" dirty="0" smtClean="0"/>
          </a:p>
          <a:p>
            <a:pPr lvl="0"/>
            <a:r>
              <a:rPr lang="ru-RU" sz="2800" b="1" i="1" dirty="0">
                <a:solidFill>
                  <a:srgbClr val="C00000"/>
                </a:solidFill>
                <a:ea typeface="Calibri"/>
                <a:cs typeface="Times New Roman" pitchFamily="18" charset="0"/>
              </a:rPr>
              <a:t>Основанием</a:t>
            </a:r>
            <a:r>
              <a:rPr lang="ru-RU" sz="2800" b="1" dirty="0">
                <a:solidFill>
                  <a:prstClr val="black"/>
                </a:solidFill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разработки </a:t>
            </a:r>
            <a:r>
              <a:rPr lang="ru-RU" sz="2800" dirty="0" smtClean="0">
                <a:solidFill>
                  <a:srgbClr val="444444"/>
                </a:solidFill>
                <a:ea typeface="Calibri"/>
                <a:cs typeface="Times New Roman" pitchFamily="18" charset="0"/>
              </a:rPr>
              <a:t>образовательных стандартов 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является культурно-исторический   системно-</a:t>
            </a:r>
            <a:r>
              <a:rPr lang="ru-RU" sz="2800" dirty="0" err="1">
                <a:solidFill>
                  <a:srgbClr val="444444"/>
                </a:solidFill>
                <a:ea typeface="Calibri"/>
                <a:cs typeface="Times New Roman" pitchFamily="18" charset="0"/>
              </a:rPr>
              <a:t>деятельностный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 подход </a:t>
            </a:r>
            <a:r>
              <a:rPr lang="ru-RU" sz="2800" dirty="0" err="1">
                <a:solidFill>
                  <a:srgbClr val="444444"/>
                </a:solidFill>
                <a:ea typeface="Calibri"/>
                <a:cs typeface="Times New Roman" pitchFamily="18" charset="0"/>
              </a:rPr>
              <a:t>Л.С.Выготского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444444"/>
                </a:solidFill>
                <a:ea typeface="Calibri"/>
                <a:cs typeface="Times New Roman" pitchFamily="18" charset="0"/>
              </a:rPr>
              <a:t>А.Н.Леонтьева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444444"/>
                </a:solidFill>
                <a:ea typeface="Calibri"/>
                <a:cs typeface="Times New Roman" pitchFamily="18" charset="0"/>
              </a:rPr>
              <a:t>Д.Б.Эльконина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444444"/>
                </a:solidFill>
                <a:ea typeface="Calibri"/>
                <a:cs typeface="Times New Roman" pitchFamily="18" charset="0"/>
              </a:rPr>
              <a:t>П.Я.Гальперина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444444"/>
                </a:solidFill>
                <a:ea typeface="Calibri"/>
                <a:cs typeface="Times New Roman" pitchFamily="18" charset="0"/>
              </a:rPr>
              <a:t>Л.В.Занкова</a:t>
            </a:r>
            <a:r>
              <a:rPr lang="ru-RU" sz="2800" dirty="0">
                <a:solidFill>
                  <a:srgbClr val="444444"/>
                </a:solidFill>
                <a:ea typeface="Calibri"/>
                <a:cs typeface="Times New Roman" pitchFamily="18" charset="0"/>
              </a:rPr>
              <a:t> к пониманию личности и механизмов ее развития</a:t>
            </a:r>
            <a:endParaRPr lang="ru-RU" sz="2800" dirty="0">
              <a:solidFill>
                <a:srgbClr val="C00000"/>
              </a:solidFill>
              <a:cs typeface="Times New Roman" pitchFamily="18" charset="0"/>
            </a:endParaRP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b="1" dirty="0"/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E392A7-EB96-488B-91C2-22E90E0A87BC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3251" name="Rectangle 1"/>
          <p:cNvSpPr>
            <a:spLocks noChangeArrowheads="1"/>
          </p:cNvSpPr>
          <p:nvPr/>
        </p:nvSpPr>
        <p:spPr bwMode="auto">
          <a:xfrm>
            <a:off x="179388" y="569913"/>
            <a:ext cx="8713787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/>
            <a:r>
              <a:rPr lang="ru-RU" sz="2800" b="1" u="sng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Личность и деятельность</a:t>
            </a:r>
            <a:endParaRPr lang="ru-RU" sz="2800" dirty="0">
              <a:solidFill>
                <a:prstClr val="black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indent="450850" algn="just" eaLnBrk="0" hangingPunct="0"/>
            <a:r>
              <a:rPr lang="ru-RU" sz="28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Личность - это особое социальное качество индивида, не сводящееся к простой совокупности его прошлого опыта или индивидуальных особенностей. И прошлый опыт, и индивидуальные черты, и генотип человека представляют собой не основу личности, а ее предпосылки, условия становления и развития </a:t>
            </a:r>
            <a:r>
              <a:rPr lang="ru-RU" sz="2800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личности </a:t>
            </a:r>
            <a:endParaRPr lang="ru-RU" sz="2800" dirty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indent="450850" algn="just" eaLnBrk="0" hangingPunct="0"/>
            <a:r>
              <a:rPr lang="ru-RU" sz="28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Человек сам строит свою личность, совершая </a:t>
            </a:r>
            <a:r>
              <a:rPr lang="ru-RU" sz="28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активную деятельность </a:t>
            </a:r>
            <a:r>
              <a:rPr lang="ru-RU" sz="28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и входя в определенные </a:t>
            </a:r>
            <a:r>
              <a:rPr lang="ru-RU" sz="28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отношения</a:t>
            </a:r>
            <a:r>
              <a:rPr lang="ru-RU" sz="28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с другими </a:t>
            </a:r>
            <a:r>
              <a:rPr lang="ru-RU" sz="2800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людьми </a:t>
            </a:r>
            <a:r>
              <a:rPr lang="ru-RU" sz="28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(!)</a:t>
            </a:r>
            <a:endParaRPr lang="ru-RU" sz="2800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72200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4DAC1A-9000-46DF-9ABC-AFBC4137679B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4275" name="Rectangle 1"/>
          <p:cNvSpPr>
            <a:spLocks noChangeArrowheads="1"/>
          </p:cNvSpPr>
          <p:nvPr/>
        </p:nvSpPr>
        <p:spPr bwMode="auto">
          <a:xfrm rot="10800000" flipV="1">
            <a:off x="272233" y="978986"/>
            <a:ext cx="834625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0850" algn="just"/>
            <a:r>
              <a:rPr lang="ru-RU" sz="28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Ядро личности в теории деятельности - это </a:t>
            </a:r>
            <a:r>
              <a:rPr lang="ru-RU" sz="2800" b="1" u="sng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совокупность действенных отношений</a:t>
            </a:r>
            <a:r>
              <a:rPr lang="ru-RU" sz="28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человека к миру, т. е. отношений, реализуемых в деятельности и </a:t>
            </a:r>
            <a:r>
              <a:rPr lang="ru-RU" sz="2800" dirty="0">
                <a:ea typeface="Calibri" pitchFamily="34" charset="0"/>
                <a:cs typeface="Times New Roman" pitchFamily="18" charset="0"/>
              </a:rPr>
              <a:t>обнаруживающих себя в ее </a:t>
            </a: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мотивах</a:t>
            </a:r>
          </a:p>
          <a:p>
            <a:pPr indent="450850" algn="just"/>
            <a:endParaRPr lang="ru-RU" sz="2800" dirty="0" smtClean="0"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ru-RU" sz="2800" b="1" u="sng" dirty="0" smtClean="0">
                <a:solidFill>
                  <a:srgbClr val="C00000"/>
                </a:solidFill>
              </a:rPr>
              <a:t>Концентрированное </a:t>
            </a:r>
            <a:r>
              <a:rPr lang="ru-RU" sz="2800" dirty="0">
                <a:solidFill>
                  <a:prstClr val="black"/>
                </a:solidFill>
              </a:rPr>
              <a:t>выражение</a:t>
            </a:r>
            <a:r>
              <a:rPr lang="ru-RU" sz="2800" b="1" u="sng" dirty="0">
                <a:solidFill>
                  <a:srgbClr val="C00000"/>
                </a:solidFill>
              </a:rPr>
              <a:t> действенного отношения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prstClr val="black"/>
                </a:solidFill>
              </a:rPr>
              <a:t>человека к реальности, деятельности и к самому себе ("значение для меня</a:t>
            </a:r>
            <a:r>
              <a:rPr lang="ru-RU" sz="2800" dirty="0" smtClean="0">
                <a:solidFill>
                  <a:prstClr val="black"/>
                </a:solidFill>
              </a:rPr>
              <a:t>")</a:t>
            </a: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есть</a:t>
            </a:r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r>
              <a:rPr lang="ru-RU" sz="2800" b="1" u="sng" dirty="0" smtClean="0">
                <a:solidFill>
                  <a:srgbClr val="C00000"/>
                </a:solidFill>
              </a:rPr>
              <a:t>смысл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  <a:p>
            <a:pPr lvl="0"/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Именно </a:t>
            </a:r>
            <a:r>
              <a:rPr lang="ru-RU" sz="2800" b="1" u="sng" dirty="0">
                <a:solidFill>
                  <a:srgbClr val="C00000"/>
                </a:solidFill>
              </a:rPr>
              <a:t>динамические системы смыслов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prstClr val="black"/>
                </a:solidFill>
              </a:rPr>
              <a:t>рассматриваются </a:t>
            </a:r>
            <a:r>
              <a:rPr lang="ru-RU" sz="2800" dirty="0" smtClean="0">
                <a:solidFill>
                  <a:prstClr val="black"/>
                </a:solidFill>
              </a:rPr>
              <a:t>в </a:t>
            </a:r>
            <a:r>
              <a:rPr lang="ru-RU" sz="2800" dirty="0">
                <a:solidFill>
                  <a:prstClr val="black"/>
                </a:solidFill>
              </a:rPr>
              <a:t>качестве </a:t>
            </a:r>
            <a:r>
              <a:rPr lang="ru-RU" sz="2800" b="1" u="sng" dirty="0">
                <a:solidFill>
                  <a:srgbClr val="C00000"/>
                </a:solidFill>
              </a:rPr>
              <a:t>основного личностного </a:t>
            </a:r>
            <a:r>
              <a:rPr lang="ru-RU" sz="2800" b="1" u="sng" dirty="0" smtClean="0">
                <a:solidFill>
                  <a:srgbClr val="C00000"/>
                </a:solidFill>
              </a:rPr>
              <a:t>образования</a:t>
            </a:r>
          </a:p>
          <a:p>
            <a:pPr lvl="0"/>
            <a:r>
              <a:rPr lang="ru-RU" sz="2800" b="1" u="sng" dirty="0" smtClean="0">
                <a:solidFill>
                  <a:prstClr val="black"/>
                </a:solidFill>
              </a:rPr>
              <a:t> </a:t>
            </a:r>
            <a:endParaRPr lang="ru-RU" sz="2800" dirty="0">
              <a:solidFill>
                <a:prstClr val="black"/>
              </a:solidFill>
            </a:endParaRPr>
          </a:p>
          <a:p>
            <a:pPr indent="450850" algn="just"/>
            <a:endParaRPr lang="ru-RU" sz="2800" b="1" u="sng" dirty="0">
              <a:solidFill>
                <a:srgbClr val="C00000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indent="450850" algn="just"/>
            <a:endParaRPr lang="ru-RU" sz="2800" dirty="0">
              <a:solidFill>
                <a:prstClr val="black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89994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7B959E-5020-44B3-A8E0-FD41093CCEE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3491" name="Прямоугольник 2"/>
          <p:cNvSpPr>
            <a:spLocks noChangeArrowheads="1"/>
          </p:cNvSpPr>
          <p:nvPr/>
        </p:nvSpPr>
        <p:spPr bwMode="auto">
          <a:xfrm>
            <a:off x="323850" y="549275"/>
            <a:ext cx="84963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u="sng" dirty="0">
                <a:solidFill>
                  <a:prstClr val="black"/>
                </a:solidFill>
              </a:rPr>
              <a:t>Закономерности </a:t>
            </a:r>
            <a:r>
              <a:rPr lang="ru-RU" sz="2800" b="1" i="1" u="sng" dirty="0" smtClean="0">
                <a:solidFill>
                  <a:prstClr val="black"/>
                </a:solidFill>
              </a:rPr>
              <a:t>развития </a:t>
            </a:r>
            <a:r>
              <a:rPr lang="ru-RU" sz="2800" b="1" i="1" u="sng" dirty="0">
                <a:solidFill>
                  <a:prstClr val="black"/>
                </a:solidFill>
              </a:rPr>
              <a:t>личности</a:t>
            </a:r>
          </a:p>
          <a:p>
            <a:r>
              <a:rPr lang="ru-RU" sz="2800" dirty="0">
                <a:solidFill>
                  <a:prstClr val="black"/>
                </a:solidFill>
              </a:rPr>
              <a:t>Особенности развития , важные для психологии и педагогики:</a:t>
            </a:r>
          </a:p>
          <a:p>
            <a:r>
              <a:rPr lang="ru-RU" sz="2800" i="1" u="sng" dirty="0" smtClean="0">
                <a:solidFill>
                  <a:prstClr val="black"/>
                </a:solidFill>
              </a:rPr>
              <a:t>Необратимость</a:t>
            </a:r>
            <a:r>
              <a:rPr lang="ru-RU" sz="2800" u="sng" dirty="0" smtClean="0">
                <a:solidFill>
                  <a:prstClr val="black"/>
                </a:solidFill>
              </a:rPr>
              <a:t> </a:t>
            </a:r>
            <a:endParaRPr lang="ru-RU" sz="2800" u="sng" dirty="0">
              <a:solidFill>
                <a:prstClr val="black"/>
              </a:solidFill>
            </a:endParaRPr>
          </a:p>
          <a:p>
            <a:endParaRPr lang="ru-RU" sz="2800" u="sng" dirty="0">
              <a:solidFill>
                <a:prstClr val="black"/>
              </a:solidFill>
            </a:endParaRPr>
          </a:p>
          <a:p>
            <a:r>
              <a:rPr lang="ru-RU" sz="2800" i="1" u="sng" dirty="0">
                <a:solidFill>
                  <a:prstClr val="black"/>
                </a:solidFill>
              </a:rPr>
              <a:t>Неравномерность развития</a:t>
            </a:r>
          </a:p>
          <a:p>
            <a:endParaRPr lang="ru-RU" sz="2800" i="1" u="sng" dirty="0">
              <a:solidFill>
                <a:prstClr val="black"/>
              </a:solidFill>
            </a:endParaRPr>
          </a:p>
          <a:p>
            <a:r>
              <a:rPr lang="ru-RU" sz="2800" i="1" u="sng" dirty="0">
                <a:solidFill>
                  <a:prstClr val="black"/>
                </a:solidFill>
              </a:rPr>
              <a:t>Тенденция перехода на более высокие уровни развития</a:t>
            </a:r>
          </a:p>
          <a:p>
            <a:endParaRPr lang="ru-RU" sz="2800" i="1" u="sng" dirty="0">
              <a:solidFill>
                <a:prstClr val="black"/>
              </a:solidFill>
            </a:endParaRPr>
          </a:p>
          <a:p>
            <a:r>
              <a:rPr lang="ru-RU" sz="2800" i="1" u="sng" dirty="0">
                <a:solidFill>
                  <a:prstClr val="black"/>
                </a:solidFill>
              </a:rPr>
              <a:t>Тенденция к устойчивости, сохранению достигнутого и воспроизведению сложившихся типов функционирования</a:t>
            </a:r>
            <a:endParaRPr lang="ru-RU" sz="2800" u="sng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07237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4D43BB-F697-423D-B023-9D9A66D4E6CC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50" y="539062"/>
            <a:ext cx="8607425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cs typeface="Arial" pitchFamily="34" charset="0"/>
              </a:rPr>
              <a:t>Воспитателю надо глубоко знать жизнь,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cs typeface="Arial" pitchFamily="34" charset="0"/>
              </a:rPr>
              <a:t>чтобы к ней готовить</a:t>
            </a:r>
            <a:endParaRPr lang="ru-RU" sz="3600" b="1" dirty="0">
              <a:solidFill>
                <a:srgbClr val="C00000"/>
              </a:solidFill>
              <a:cs typeface="Arial" pitchFamily="34" charset="0"/>
            </a:endParaRPr>
          </a:p>
          <a:p>
            <a:pPr lvl="7" algn="r">
              <a:defRPr/>
            </a:pPr>
            <a:r>
              <a:rPr lang="ru-RU" sz="2800" b="1" i="1" dirty="0" err="1" smtClean="0">
                <a:solidFill>
                  <a:srgbClr val="C00000"/>
                </a:solidFill>
                <a:cs typeface="Arial" pitchFamily="34" charset="0"/>
              </a:rPr>
              <a:t>Л.Н.Толстой</a:t>
            </a:r>
            <a:endParaRPr lang="ru-RU" sz="2800" b="1" i="1" dirty="0">
              <a:solidFill>
                <a:srgbClr val="C00000"/>
              </a:solidFill>
              <a:cs typeface="Arial" pitchFamily="34" charset="0"/>
            </a:endParaRPr>
          </a:p>
          <a:p>
            <a:pPr lvl="5">
              <a:defRPr/>
            </a:pPr>
            <a:endParaRPr lang="ru-RU" sz="2800" dirty="0">
              <a:solidFill>
                <a:prstClr val="black"/>
              </a:solidFill>
              <a:cs typeface="Arial" pitchFamily="34" charset="0"/>
            </a:endParaRPr>
          </a:p>
          <a:p>
            <a:pPr lvl="5">
              <a:defRPr/>
            </a:pPr>
            <a:endParaRPr lang="ru-RU" sz="2800" dirty="0">
              <a:solidFill>
                <a:prstClr val="black"/>
              </a:solidFill>
              <a:cs typeface="Arial" pitchFamily="34" charset="0"/>
            </a:endParaRPr>
          </a:p>
          <a:p>
            <a:pPr lvl="0"/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Во Всемирной декларации о высшем образовании для 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Calibri"/>
              </a:rPr>
              <a:t>XXI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 века отмечено: перед образованием стоят грандиозные задачи, требующие его радикального преобразования и обновления, подвергать которым его еще никогда не приходилось</a:t>
            </a:r>
            <a:endParaRPr lang="ru-RU" sz="2800" b="1" i="1" dirty="0">
              <a:solidFill>
                <a:srgbClr val="C00000"/>
              </a:solidFill>
            </a:endParaRPr>
          </a:p>
          <a:p>
            <a:pPr lvl="5">
              <a:defRPr/>
            </a:pPr>
            <a:r>
              <a:rPr lang="ru-RU" sz="2800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endParaRPr lang="ru-RU" sz="2800" dirty="0">
              <a:solidFill>
                <a:prstClr val="black"/>
              </a:solidFill>
              <a:cs typeface="Arial" pitchFamily="34" charset="0"/>
            </a:endParaRPr>
          </a:p>
          <a:p>
            <a:pPr algn="r">
              <a:defRPr/>
            </a:pPr>
            <a:endParaRPr lang="ru-RU" sz="2800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10209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68576" y="476672"/>
            <a:ext cx="8607425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Высшие психические функции (ВПФ) – как предпосылки развития личности</a:t>
            </a: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ВПФ – это </a:t>
            </a:r>
            <a:r>
              <a:rPr lang="ru-RU" sz="2800" kern="100" dirty="0">
                <a:latin typeface="Times New Roman"/>
                <a:ea typeface="Droid Sans"/>
              </a:rPr>
              <a:t>специфически человеческие процессы</a:t>
            </a:r>
            <a:r>
              <a:rPr lang="ru-RU" sz="2800" kern="100" dirty="0" smtClean="0">
                <a:latin typeface="Times New Roman"/>
                <a:ea typeface="Droid Sans"/>
              </a:rPr>
              <a:t>,, возникающие первоначально </a:t>
            </a:r>
            <a:r>
              <a:rPr lang="ru-RU" sz="2800" kern="100" dirty="0">
                <a:latin typeface="Times New Roman"/>
                <a:ea typeface="Droid Sans"/>
              </a:rPr>
              <a:t>как форма сотрудничества ребенка с другими людьми, </a:t>
            </a:r>
            <a:r>
              <a:rPr lang="ru-RU" sz="2800" kern="100" dirty="0" smtClean="0">
                <a:latin typeface="Times New Roman"/>
                <a:ea typeface="Droid Sans"/>
              </a:rPr>
              <a:t>позже становящиеся </a:t>
            </a:r>
            <a:r>
              <a:rPr lang="ru-RU" sz="2800" kern="100" dirty="0">
                <a:latin typeface="Times New Roman"/>
                <a:ea typeface="Droid Sans"/>
              </a:rPr>
              <a:t>его индивидуальными </a:t>
            </a:r>
            <a:r>
              <a:rPr lang="ru-RU" sz="2800" kern="100" dirty="0" smtClean="0">
                <a:latin typeface="Times New Roman"/>
                <a:ea typeface="Droid Sans"/>
              </a:rPr>
              <a:t>функциями</a:t>
            </a:r>
          </a:p>
          <a:p>
            <a:pPr lvl="0" algn="just"/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К ВПФ относят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: восприятие, память, мышление,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речь</a:t>
            </a:r>
          </a:p>
          <a:p>
            <a:pPr lvl="0" algn="just"/>
            <a:endParaRPr lang="ru-RU" sz="2600" b="1" dirty="0">
              <a:solidFill>
                <a:prstClr val="black"/>
              </a:solidFill>
            </a:endParaRPr>
          </a:p>
          <a:p>
            <a:pPr lvl="0">
              <a:spcAft>
                <a:spcPts val="600"/>
              </a:spcAft>
            </a:pP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ВПФ не идентичны таковым у взрослых. Дети буквально видят мир иначе, чем взрослые, потому что функция восприятия у них не появляется мгновенно</a:t>
            </a: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224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886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ВПФ не </a:t>
            </a:r>
            <a:r>
              <a:rPr lang="ru-RU" sz="2800" kern="100" dirty="0">
                <a:latin typeface="Times New Roman"/>
                <a:ea typeface="Droid Sans"/>
              </a:rPr>
              <a:t>развиваются последовательно</a:t>
            </a:r>
            <a:r>
              <a:rPr lang="ru-RU" sz="2800" kern="100" dirty="0" smtClean="0">
                <a:latin typeface="Times New Roman"/>
                <a:ea typeface="Droid Sans"/>
              </a:rPr>
              <a:t>, </a:t>
            </a:r>
            <a:r>
              <a:rPr lang="ru-RU" sz="2800" kern="100" dirty="0">
                <a:latin typeface="Times New Roman"/>
                <a:ea typeface="Droid Sans"/>
              </a:rPr>
              <a:t>просто в определенные периоды ведущей является развитие одной из </a:t>
            </a:r>
            <a:r>
              <a:rPr lang="ru-RU" sz="2800" kern="100" dirty="0" smtClean="0">
                <a:latin typeface="Times New Roman"/>
                <a:ea typeface="Droid Sans"/>
              </a:rPr>
              <a:t>них</a:t>
            </a:r>
          </a:p>
          <a:p>
            <a:pPr>
              <a:spcAft>
                <a:spcPts val="600"/>
              </a:spcAft>
            </a:pPr>
            <a:endParaRPr lang="ru-RU" sz="2800" dirty="0">
              <a:latin typeface="Times New Roman"/>
              <a:ea typeface="Calibri"/>
            </a:endParaRPr>
          </a:p>
          <a:p>
            <a:pPr lvl="0"/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Условия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, необходимые для развития ВПФ: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особенности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строения головного мозга и общение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.</a:t>
            </a:r>
          </a:p>
          <a:p>
            <a:pPr lvl="0"/>
            <a:endParaRPr lang="ru-RU" sz="2800" kern="100" dirty="0" smtClean="0">
              <a:solidFill>
                <a:prstClr val="black"/>
              </a:solidFill>
              <a:latin typeface="Times New Roman"/>
              <a:ea typeface="Droid Sans"/>
            </a:endParaRPr>
          </a:p>
          <a:p>
            <a:pPr lvl="0"/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Эти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условия необходимо привести в движение </a:t>
            </a:r>
            <a:r>
              <a:rPr lang="ru-RU" sz="2800" b="1" i="1" kern="100" dirty="0" smtClean="0">
                <a:solidFill>
                  <a:srgbClr val="C00000"/>
                </a:solidFill>
                <a:latin typeface="Times New Roman"/>
                <a:ea typeface="Droid Sans"/>
              </a:rPr>
              <a:t>деятельностью, </a:t>
            </a:r>
            <a:r>
              <a:rPr lang="ru-RU" sz="2800" kern="100" dirty="0" smtClean="0">
                <a:latin typeface="Times New Roman"/>
                <a:ea typeface="Droid Sans"/>
              </a:rPr>
              <a:t>организуемой с учетом зоны ближайшего развития и </a:t>
            </a:r>
            <a:r>
              <a:rPr lang="ru-RU" sz="2800" kern="100" dirty="0" err="1" smtClean="0">
                <a:latin typeface="Times New Roman"/>
                <a:ea typeface="Droid Sans"/>
              </a:rPr>
              <a:t>сензетивных</a:t>
            </a:r>
            <a:r>
              <a:rPr lang="ru-RU" sz="2800" kern="100" dirty="0" smtClean="0">
                <a:latin typeface="Times New Roman"/>
                <a:ea typeface="Droid Sans"/>
              </a:rPr>
              <a:t> периодов в развитии ребенка и его индивидуальных особенностей</a:t>
            </a:r>
            <a:endParaRPr lang="ru-RU" sz="2800" kern="100" dirty="0">
              <a:latin typeface="Times New Roman"/>
              <a:ea typeface="Droid Sans"/>
            </a:endParaRPr>
          </a:p>
          <a:p>
            <a:pPr algn="just"/>
            <a:endParaRPr lang="ru-RU" sz="2800" dirty="0" smtClean="0">
              <a:solidFill>
                <a:prstClr val="black"/>
              </a:solidFill>
            </a:endParaRPr>
          </a:p>
          <a:p>
            <a:pPr algn="just"/>
            <a:r>
              <a:rPr lang="ru-RU" sz="2800" dirty="0" smtClean="0">
                <a:solidFill>
                  <a:prstClr val="black"/>
                </a:solidFill>
              </a:rPr>
              <a:t> </a:t>
            </a: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62060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4" y="548680"/>
            <a:ext cx="8607425" cy="620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12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ru-RU" b="1" kern="100" dirty="0">
                <a:latin typeface="Times New Roman"/>
                <a:ea typeface="Droid Sans"/>
              </a:rPr>
              <a:t>Зона ближайшего развития (Л.С. Выготский)</a:t>
            </a:r>
            <a:endParaRPr lang="ru-RU" sz="2000" dirty="0">
              <a:latin typeface="Times New Roman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kern="100" dirty="0">
                <a:latin typeface="Times New Roman"/>
                <a:ea typeface="Droid Sans"/>
              </a:rPr>
              <a:t>Зона ближайшего </a:t>
            </a:r>
            <a:r>
              <a:rPr lang="ru-RU" kern="100" dirty="0" smtClean="0">
                <a:latin typeface="Times New Roman"/>
                <a:ea typeface="Droid Sans"/>
              </a:rPr>
              <a:t>развития— </a:t>
            </a:r>
            <a:r>
              <a:rPr lang="ru-RU" kern="100" dirty="0">
                <a:latin typeface="Times New Roman"/>
                <a:ea typeface="Droid Sans"/>
              </a:rPr>
              <a:t>это расстояние между уровнем актуального развития ребенка и уровнем возможного развития, определяемым с помощью задач, решаемых под руководством взрослых. </a:t>
            </a:r>
            <a:endParaRPr lang="ru-RU" kern="100" dirty="0" smtClean="0">
              <a:latin typeface="Times New Roman"/>
              <a:ea typeface="Droid Sans"/>
            </a:endParaRPr>
          </a:p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Следствия</a:t>
            </a:r>
            <a:r>
              <a:rPr lang="ru-RU" sz="2800" kern="100" dirty="0">
                <a:latin typeface="Times New Roman"/>
                <a:ea typeface="Droid Sans"/>
              </a:rPr>
              <a:t>:</a:t>
            </a:r>
            <a:endParaRPr lang="ru-RU" sz="2800" dirty="0">
              <a:latin typeface="Times New Roman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1. </a:t>
            </a:r>
            <a:r>
              <a:rPr lang="ru-RU" sz="2800" kern="100" dirty="0" smtClean="0">
                <a:latin typeface="Times New Roman"/>
                <a:ea typeface="Droid Sans"/>
              </a:rPr>
              <a:t>Необходимость </a:t>
            </a:r>
            <a:r>
              <a:rPr lang="ru-RU" sz="2800" kern="100" dirty="0">
                <a:latin typeface="Times New Roman"/>
                <a:ea typeface="Droid Sans"/>
              </a:rPr>
              <a:t>помощи взрослого, недопустимость предоставления развития на </a:t>
            </a:r>
            <a:r>
              <a:rPr lang="ru-RU" sz="2800" kern="100" dirty="0" smtClean="0">
                <a:latin typeface="Times New Roman"/>
                <a:ea typeface="Droid Sans"/>
              </a:rPr>
              <a:t>самотек</a:t>
            </a:r>
            <a:endParaRPr lang="ru-RU" sz="2800" dirty="0">
              <a:latin typeface="Times New Roman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2. Обучение должно вести за собой развитие, нельзя опираться только на достигнутый ребенком уровень, нужно смотреть на то, а что же еще он в состоянии выполнить, пусть не сам, а при участии взрослого.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84386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702698"/>
            <a:ext cx="8353425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spcBef>
                <a:spcPts val="12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ru-RU" sz="2800" b="1" kern="100" dirty="0" err="1">
                <a:latin typeface="Times New Roman"/>
                <a:ea typeface="Droid Sans"/>
              </a:rPr>
              <a:t>Сензитивные</a:t>
            </a:r>
            <a:r>
              <a:rPr lang="ru-RU" sz="2800" b="1" kern="100" dirty="0">
                <a:latin typeface="Times New Roman"/>
                <a:ea typeface="Droid Sans"/>
              </a:rPr>
              <a:t> периоды (М. </a:t>
            </a:r>
            <a:r>
              <a:rPr lang="ru-RU" sz="2800" b="1" kern="100" dirty="0" err="1">
                <a:latin typeface="Times New Roman"/>
                <a:ea typeface="Droid Sans"/>
              </a:rPr>
              <a:t>Монтессори</a:t>
            </a:r>
            <a:r>
              <a:rPr lang="ru-RU" sz="2800" b="1" kern="100" dirty="0" smtClean="0">
                <a:latin typeface="Times New Roman"/>
                <a:ea typeface="Droid Sans"/>
              </a:rPr>
              <a:t>):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– период </a:t>
            </a:r>
            <a:r>
              <a:rPr lang="ru-RU" sz="2800" kern="100" dirty="0">
                <a:latin typeface="Times New Roman"/>
                <a:ea typeface="Droid Sans"/>
              </a:rPr>
              <a:t>особой чувствительности в</a:t>
            </a:r>
            <a:r>
              <a:rPr lang="ru-RU" sz="2800" kern="100" dirty="0" smtClean="0">
                <a:latin typeface="Times New Roman"/>
                <a:ea typeface="Droid Sans"/>
              </a:rPr>
              <a:t> психическом отношении</a:t>
            </a:r>
          </a:p>
          <a:p>
            <a:pPr algn="just"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 – период</a:t>
            </a:r>
            <a:r>
              <a:rPr lang="ru-RU" sz="2800" kern="100" dirty="0">
                <a:latin typeface="Times New Roman"/>
                <a:ea typeface="Droid Sans"/>
              </a:rPr>
              <a:t>, в течение которого ребенок концентрирует внимание на отдельных аспектах окружающей среды, игнорируя </a:t>
            </a:r>
            <a:r>
              <a:rPr lang="ru-RU" sz="2800" kern="100" dirty="0" smtClean="0">
                <a:latin typeface="Times New Roman"/>
                <a:ea typeface="Droid Sans"/>
              </a:rPr>
              <a:t>остальные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– однажды </a:t>
            </a:r>
            <a:r>
              <a:rPr lang="ru-RU" sz="2800" kern="100" dirty="0">
                <a:latin typeface="Times New Roman"/>
                <a:ea typeface="Droid Sans"/>
              </a:rPr>
              <a:t>реализованный, </a:t>
            </a:r>
            <a:r>
              <a:rPr lang="ru-RU" sz="2800" kern="100" dirty="0" err="1">
                <a:latin typeface="Times New Roman"/>
                <a:ea typeface="Droid Sans"/>
              </a:rPr>
              <a:t>сензитивный</a:t>
            </a:r>
            <a:r>
              <a:rPr lang="ru-RU" sz="2800" kern="100" dirty="0">
                <a:latin typeface="Times New Roman"/>
                <a:ea typeface="Droid Sans"/>
              </a:rPr>
              <a:t> период </a:t>
            </a:r>
            <a:r>
              <a:rPr lang="ru-RU" sz="2800" kern="100" dirty="0" smtClean="0">
                <a:latin typeface="Times New Roman"/>
                <a:ea typeface="Droid Sans"/>
              </a:rPr>
              <a:t>исчезает навсегда</a:t>
            </a:r>
            <a:endParaRPr lang="ru-RU" sz="2800" kern="100" dirty="0">
              <a:latin typeface="Times New Roman"/>
              <a:ea typeface="Droid Sans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/>
            </a:r>
            <a:br>
              <a:rPr lang="ru-RU" sz="2800" kern="100" dirty="0">
                <a:latin typeface="Times New Roman"/>
                <a:ea typeface="Droid Sans"/>
              </a:rPr>
            </a:br>
            <a:r>
              <a:rPr lang="ru-RU" sz="2800" kern="100" dirty="0" err="1">
                <a:latin typeface="Times New Roman"/>
                <a:ea typeface="Droid Sans"/>
              </a:rPr>
              <a:t>Сензитивные</a:t>
            </a:r>
            <a:r>
              <a:rPr lang="ru-RU" sz="2800" kern="100" dirty="0">
                <a:latin typeface="Times New Roman"/>
                <a:ea typeface="Droid Sans"/>
              </a:rPr>
              <a:t> периоды приходятся на возраст от рождения до шести лет. </a:t>
            </a:r>
            <a:endParaRPr lang="ru-RU" sz="20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990789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702698"/>
            <a:ext cx="8353425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11 </a:t>
            </a:r>
            <a:r>
              <a:rPr lang="ru-RU" sz="2800" kern="100" dirty="0" err="1">
                <a:solidFill>
                  <a:prstClr val="black"/>
                </a:solidFill>
                <a:latin typeface="Times New Roman"/>
                <a:ea typeface="Droid Sans"/>
              </a:rPr>
              <a:t>сензитивных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периодов:</a:t>
            </a:r>
          </a:p>
          <a:p>
            <a:pPr algn="just"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1</a:t>
            </a:r>
            <a:r>
              <a:rPr lang="ru-RU" sz="2800" kern="100" dirty="0">
                <a:latin typeface="Times New Roman"/>
                <a:ea typeface="Droid Sans"/>
              </a:rPr>
              <a:t>. Порядок</a:t>
            </a:r>
            <a:r>
              <a:rPr lang="ru-RU" sz="2800" kern="100" dirty="0" smtClean="0">
                <a:latin typeface="Times New Roman"/>
                <a:ea typeface="Droid Sans"/>
              </a:rPr>
              <a:t>. </a:t>
            </a:r>
            <a:r>
              <a:rPr lang="ru-RU" sz="2800" kern="100" dirty="0">
                <a:latin typeface="Times New Roman"/>
                <a:ea typeface="Droid Sans"/>
              </a:rPr>
              <a:t>Среда должна быть </a:t>
            </a:r>
            <a:r>
              <a:rPr lang="ru-RU" sz="2800" kern="100" dirty="0" smtClean="0">
                <a:latin typeface="Times New Roman"/>
                <a:ea typeface="Droid Sans"/>
              </a:rPr>
              <a:t>упорядочена</a:t>
            </a:r>
            <a:r>
              <a:rPr lang="ru-RU" sz="2800" kern="100" dirty="0">
                <a:latin typeface="Times New Roman"/>
                <a:ea typeface="Droid Sans"/>
              </a:rPr>
              <a:t>, с определенным местом для каждой вещи и четко установленными правилами (от 2 до 4 лет</a:t>
            </a:r>
            <a:r>
              <a:rPr lang="ru-RU" sz="2800" kern="100" dirty="0" smtClean="0">
                <a:latin typeface="Times New Roman"/>
                <a:ea typeface="Droid Sans"/>
              </a:rPr>
              <a:t>) 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2. Движение. Беспорядочные движения становятся координированными и контролируемыми: хватание, прикосновение, откручивание, ползание, ходьба (от рождения до 1,5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3. Маленькие предметы. Интерес к мелким предметам и деталям (от 1,5 до 4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lvl="0" algn="just">
              <a:spcAft>
                <a:spcPts val="60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990789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56369"/>
            <a:ext cx="8353425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4. Вежливость и этикет. </a:t>
            </a:r>
            <a:r>
              <a:rPr lang="ru-RU" sz="2800" kern="100" dirty="0" smtClean="0">
                <a:latin typeface="Times New Roman"/>
                <a:ea typeface="Droid Sans"/>
              </a:rPr>
              <a:t>Ребенок </a:t>
            </a:r>
            <a:r>
              <a:rPr lang="ru-RU" sz="2800" kern="100" dirty="0">
                <a:latin typeface="Times New Roman"/>
                <a:ea typeface="Droid Sans"/>
              </a:rPr>
              <a:t>подражает правилам вежливого поведения, </a:t>
            </a:r>
            <a:r>
              <a:rPr lang="ru-RU" sz="2800" kern="100" dirty="0" smtClean="0">
                <a:latin typeface="Times New Roman"/>
                <a:ea typeface="Droid Sans"/>
              </a:rPr>
              <a:t>вежливость </a:t>
            </a:r>
            <a:r>
              <a:rPr lang="ru-RU" sz="2800" kern="100" dirty="0">
                <a:latin typeface="Times New Roman"/>
                <a:ea typeface="Droid Sans"/>
              </a:rPr>
              <a:t>становится свойством личности (от 2,5 до 6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5. </a:t>
            </a:r>
            <a:r>
              <a:rPr lang="ru-RU" sz="2800" u="sng" kern="100" dirty="0">
                <a:latin typeface="Times New Roman"/>
                <a:ea typeface="Droid Sans"/>
              </a:rPr>
              <a:t>Утончение чувств. Притягательность сенсорных впечатлений (вкус, звук, прикосновение, вес, запах) приводит к тому, что ребенок учится наблюдать и дифференцировать ощущения (от 2,5 до 6 лет</a:t>
            </a:r>
            <a:r>
              <a:rPr lang="ru-RU" sz="2800" u="sng" kern="100" dirty="0" smtClean="0">
                <a:latin typeface="Times New Roman"/>
                <a:ea typeface="Droid Sans"/>
              </a:rPr>
              <a:t>)</a:t>
            </a:r>
            <a:endParaRPr lang="ru-RU" sz="2800" u="sng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6. Письмо. Стремление воспроизводить буквы и цифры карандашом или ручкой на бумаге (от 3,5 до 4,5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7. Чтение. Спонтанный интерес к символическому обозначению звуков буквами и образованию слов (от 3 до 5,5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0789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26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525727"/>
            <a:ext cx="8353425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8. Язык. </a:t>
            </a:r>
            <a:r>
              <a:rPr lang="ru-RU" sz="2800" kern="100" dirty="0" smtClean="0">
                <a:latin typeface="Times New Roman"/>
                <a:ea typeface="Droid Sans"/>
              </a:rPr>
              <a:t>продвижение </a:t>
            </a:r>
            <a:r>
              <a:rPr lang="ru-RU" sz="2800" kern="100" dirty="0">
                <a:latin typeface="Times New Roman"/>
                <a:ea typeface="Droid Sans"/>
              </a:rPr>
              <a:t>от лепета к словам, фразам, предложениям, постоянное расширение словарного запаса (от рождения до 6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9. Пространственные отношения. Формирование представлений о расположении в </a:t>
            </a:r>
            <a:r>
              <a:rPr lang="ru-RU" sz="2800" kern="100" dirty="0" smtClean="0">
                <a:latin typeface="Times New Roman"/>
                <a:ea typeface="Droid Sans"/>
              </a:rPr>
              <a:t>пространстве, возросшая </a:t>
            </a:r>
            <a:r>
              <a:rPr lang="ru-RU" sz="2800" kern="100" dirty="0">
                <a:latin typeface="Times New Roman"/>
                <a:ea typeface="Droid Sans"/>
              </a:rPr>
              <a:t>способность составлять сложные мозаики (от 4 до 6 лет).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10. Музыка. Спонтанный интерес и развитие </a:t>
            </a:r>
            <a:r>
              <a:rPr lang="ru-RU" sz="2800" kern="100" dirty="0" err="1">
                <a:latin typeface="Times New Roman"/>
                <a:ea typeface="Droid Sans"/>
              </a:rPr>
              <a:t>звуковысотного</a:t>
            </a:r>
            <a:r>
              <a:rPr lang="ru-RU" sz="2800" kern="100" dirty="0">
                <a:latin typeface="Times New Roman"/>
                <a:ea typeface="Droid Sans"/>
              </a:rPr>
              <a:t> слуха, чувства ритма и мелодии (от 2 до 6 лет</a:t>
            </a:r>
            <a:r>
              <a:rPr lang="ru-RU" sz="2800" kern="100" dirty="0" smtClean="0">
                <a:latin typeface="Times New Roman"/>
                <a:ea typeface="Droid Sans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11. Математика. Формирование представления о количествах и операциях с </a:t>
            </a:r>
            <a:r>
              <a:rPr lang="ru-RU" sz="2800" kern="100" dirty="0" smtClean="0">
                <a:latin typeface="Times New Roman"/>
                <a:ea typeface="Droid Sans"/>
              </a:rPr>
              <a:t>ними (</a:t>
            </a:r>
            <a:r>
              <a:rPr lang="ru-RU" sz="2800" kern="100" dirty="0">
                <a:latin typeface="Times New Roman"/>
                <a:ea typeface="Droid Sans"/>
              </a:rPr>
              <a:t>от 4 до 6 лет).</a:t>
            </a:r>
            <a:endParaRPr lang="ru-RU" sz="28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990789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381470" y="-48876"/>
            <a:ext cx="8353425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 algn="ctr">
              <a:spcBef>
                <a:spcPts val="1200"/>
              </a:spcBef>
              <a:spcAft>
                <a:spcPts val="600"/>
              </a:spcAft>
              <a:tabLst>
                <a:tab pos="365760" algn="l"/>
              </a:tabLst>
            </a:pPr>
            <a:endParaRPr lang="ru-RU" b="1" kern="100" dirty="0" smtClean="0">
              <a:latin typeface="Times New Roman"/>
              <a:ea typeface="Droid Sans"/>
            </a:endParaRPr>
          </a:p>
          <a:p>
            <a:pPr lvl="1" algn="ctr">
              <a:spcBef>
                <a:spcPts val="1200"/>
              </a:spcBef>
              <a:spcAft>
                <a:spcPts val="600"/>
              </a:spcAft>
              <a:tabLst>
                <a:tab pos="365760" algn="l"/>
              </a:tabLst>
            </a:pPr>
            <a:endParaRPr lang="ru-RU" b="1" kern="100" dirty="0" smtClean="0">
              <a:latin typeface="Times New Roman"/>
              <a:ea typeface="Droid Sans"/>
            </a:endParaRPr>
          </a:p>
          <a:p>
            <a:pPr lvl="1" algn="ctr">
              <a:spcBef>
                <a:spcPts val="12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ru-RU" b="1" kern="100" dirty="0" smtClean="0">
                <a:latin typeface="Times New Roman"/>
                <a:ea typeface="Droid Sans"/>
              </a:rPr>
              <a:t>Индивидуальные </a:t>
            </a:r>
            <a:r>
              <a:rPr lang="ru-RU" b="1" kern="100" dirty="0">
                <a:latin typeface="Times New Roman"/>
                <a:ea typeface="Droid Sans"/>
              </a:rPr>
              <a:t>особенности детей</a:t>
            </a:r>
            <a:endParaRPr lang="ru-RU" sz="2000" dirty="0">
              <a:latin typeface="Times New Roman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Индивидуальные </a:t>
            </a:r>
            <a:r>
              <a:rPr lang="ru-RU" sz="2800" kern="100" dirty="0">
                <a:latin typeface="Times New Roman"/>
                <a:ea typeface="Droid Sans"/>
              </a:rPr>
              <a:t>особенности касаются не только черт </a:t>
            </a:r>
            <a:r>
              <a:rPr lang="ru-RU" sz="2800" kern="100" dirty="0" smtClean="0">
                <a:latin typeface="Times New Roman"/>
                <a:ea typeface="Droid Sans"/>
              </a:rPr>
              <a:t>личности, </a:t>
            </a:r>
            <a:r>
              <a:rPr lang="ru-RU" sz="2800" kern="100" dirty="0">
                <a:latin typeface="Times New Roman"/>
                <a:ea typeface="Droid Sans"/>
              </a:rPr>
              <a:t>но и способов восприятия информации. Одни больше ориентируются на зрительный образ, и таких детей </a:t>
            </a:r>
            <a:r>
              <a:rPr lang="ru-RU" sz="2800" kern="100" dirty="0" smtClean="0">
                <a:latin typeface="Times New Roman"/>
                <a:ea typeface="Droid Sans"/>
              </a:rPr>
              <a:t>большинство.</a:t>
            </a:r>
          </a:p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Но </a:t>
            </a:r>
            <a:r>
              <a:rPr lang="ru-RU" sz="2800" kern="100" dirty="0">
                <a:latin typeface="Times New Roman"/>
                <a:ea typeface="Droid Sans"/>
              </a:rPr>
              <a:t>есть </a:t>
            </a:r>
            <a:r>
              <a:rPr lang="ru-RU" sz="2800" kern="100" dirty="0" smtClean="0">
                <a:latin typeface="Times New Roman"/>
                <a:ea typeface="Droid Sans"/>
              </a:rPr>
              <a:t>дети</a:t>
            </a:r>
            <a:r>
              <a:rPr lang="ru-RU" sz="2800" kern="100" dirty="0">
                <a:latin typeface="Times New Roman"/>
                <a:ea typeface="Droid Sans"/>
              </a:rPr>
              <a:t>, ориентирующиеся на слуховое или кинестетическое </a:t>
            </a:r>
            <a:r>
              <a:rPr lang="ru-RU" sz="2800" kern="100" dirty="0" smtClean="0">
                <a:latin typeface="Times New Roman"/>
                <a:ea typeface="Droid Sans"/>
              </a:rPr>
              <a:t>восприятие. </a:t>
            </a:r>
          </a:p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Поэтому при организации познавательной деятельности необходимо </a:t>
            </a:r>
            <a:r>
              <a:rPr lang="ru-RU" sz="2800" kern="100" dirty="0">
                <a:latin typeface="Times New Roman"/>
                <a:ea typeface="Droid Sans"/>
              </a:rPr>
              <a:t>комбинировать разные способы подачи информации, а не довольствоваться лишь </a:t>
            </a:r>
            <a:r>
              <a:rPr lang="ru-RU" sz="2800" kern="100" dirty="0" smtClean="0">
                <a:latin typeface="Times New Roman"/>
                <a:ea typeface="Droid Sans"/>
              </a:rPr>
              <a:t>картинками</a:t>
            </a:r>
            <a:endParaRPr lang="ru-RU" sz="2800" dirty="0">
              <a:latin typeface="Times New Roman"/>
              <a:ea typeface="Calibri"/>
            </a:endParaRPr>
          </a:p>
          <a:p>
            <a:endParaRPr lang="ru-RU" sz="44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865934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780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В </a:t>
            </a:r>
            <a:r>
              <a:rPr lang="ru-RU" sz="2800" kern="100" dirty="0">
                <a:latin typeface="Times New Roman"/>
                <a:ea typeface="Droid Sans"/>
              </a:rPr>
              <a:t>разные периоды детства можно выделить разные </a:t>
            </a:r>
            <a:r>
              <a:rPr lang="ru-RU" sz="2800" b="1" i="1" kern="100" dirty="0">
                <a:solidFill>
                  <a:srgbClr val="C00000"/>
                </a:solidFill>
                <a:latin typeface="Times New Roman"/>
                <a:ea typeface="Droid Sans"/>
              </a:rPr>
              <a:t>ведущие</a:t>
            </a:r>
            <a:r>
              <a:rPr lang="ru-RU" sz="2800" b="1" kern="100" dirty="0">
                <a:latin typeface="Times New Roman"/>
                <a:ea typeface="Droid Sans"/>
              </a:rPr>
              <a:t> </a:t>
            </a:r>
            <a:r>
              <a:rPr lang="ru-RU" sz="2800" kern="100" dirty="0">
                <a:latin typeface="Times New Roman"/>
                <a:ea typeface="Droid Sans"/>
              </a:rPr>
              <a:t>типы</a:t>
            </a:r>
            <a:r>
              <a:rPr lang="ru-RU" sz="2800" b="1" kern="100" dirty="0">
                <a:latin typeface="Times New Roman"/>
                <a:ea typeface="Droid Sans"/>
              </a:rPr>
              <a:t> </a:t>
            </a:r>
            <a:r>
              <a:rPr lang="ru-RU" sz="2800" b="1" i="1" kern="100" dirty="0" smtClean="0">
                <a:solidFill>
                  <a:srgbClr val="C00000"/>
                </a:solidFill>
                <a:latin typeface="Times New Roman"/>
                <a:ea typeface="Droid Sans"/>
              </a:rPr>
              <a:t>деятельности</a:t>
            </a:r>
            <a:r>
              <a:rPr lang="ru-RU" sz="2800" i="1" kern="100" dirty="0" smtClean="0">
                <a:latin typeface="Times New Roman"/>
                <a:ea typeface="Droid Sans"/>
              </a:rPr>
              <a:t> </a:t>
            </a:r>
          </a:p>
          <a:p>
            <a:pPr>
              <a:spcAft>
                <a:spcPts val="600"/>
              </a:spcAft>
            </a:pPr>
            <a:endParaRPr lang="ru-RU" sz="2800" i="1" kern="100" dirty="0" smtClean="0">
              <a:latin typeface="Times New Roman"/>
              <a:ea typeface="Droid Sans"/>
            </a:endParaRPr>
          </a:p>
          <a:p>
            <a:pPr>
              <a:spcAft>
                <a:spcPts val="6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В </a:t>
            </a:r>
            <a:r>
              <a:rPr lang="ru-RU" sz="2800" kern="100" dirty="0">
                <a:latin typeface="Times New Roman"/>
                <a:ea typeface="Droid Sans"/>
              </a:rPr>
              <a:t>раннем возрасте (с года до 3 лет) ведущей является предметно-</a:t>
            </a:r>
            <a:r>
              <a:rPr lang="ru-RU" sz="2800" kern="100" dirty="0" err="1">
                <a:latin typeface="Times New Roman"/>
                <a:ea typeface="Droid Sans"/>
              </a:rPr>
              <a:t>манипулятивная</a:t>
            </a:r>
            <a:r>
              <a:rPr lang="ru-RU" sz="2800" kern="100" dirty="0">
                <a:latin typeface="Times New Roman"/>
                <a:ea typeface="Droid Sans"/>
              </a:rPr>
              <a:t> </a:t>
            </a:r>
            <a:r>
              <a:rPr lang="ru-RU" sz="2800" kern="100" dirty="0" smtClean="0">
                <a:latin typeface="Times New Roman"/>
                <a:ea typeface="Droid Sans"/>
              </a:rPr>
              <a:t>деятельность</a:t>
            </a:r>
          </a:p>
          <a:p>
            <a:pPr>
              <a:spcAft>
                <a:spcPts val="600"/>
              </a:spcAft>
            </a:pPr>
            <a:endParaRPr lang="ru-RU" sz="2800" dirty="0">
              <a:latin typeface="Times New Roman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2800" kern="100" dirty="0">
                <a:latin typeface="Times New Roman"/>
                <a:ea typeface="Droid Sans"/>
              </a:rPr>
              <a:t>В дошкольном возрасте (с 3 до 7 лет) ведущей деятельностью является </a:t>
            </a:r>
            <a:r>
              <a:rPr lang="ru-RU" sz="2800" b="1" i="1" kern="100" dirty="0">
                <a:solidFill>
                  <a:srgbClr val="C00000"/>
                </a:solidFill>
                <a:latin typeface="Times New Roman"/>
                <a:ea typeface="Droid Sans"/>
              </a:rPr>
              <a:t>сюжетно-ролевая </a:t>
            </a:r>
            <a:r>
              <a:rPr lang="ru-RU" sz="2800" b="1" i="1" kern="100" dirty="0" smtClean="0">
                <a:solidFill>
                  <a:srgbClr val="C00000"/>
                </a:solidFill>
                <a:latin typeface="Times New Roman"/>
                <a:ea typeface="Droid Sans"/>
              </a:rPr>
              <a:t>игра</a:t>
            </a:r>
            <a:endParaRPr lang="ru-RU" sz="2800" b="1" i="1" dirty="0">
              <a:solidFill>
                <a:srgbClr val="C00000"/>
              </a:solidFill>
              <a:latin typeface="Times New Roman"/>
              <a:ea typeface="Calibri"/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61269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376526" y="2201963"/>
            <a:ext cx="83534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Aft>
                <a:spcPts val="0"/>
              </a:spcAft>
              <a:tabLst>
                <a:tab pos="22860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NewRomanPSMT"/>
              </a:rPr>
              <a:t>Все названные психолого-педагогические основы стали фундаментом при проектировании стандартов дошкольного образования</a:t>
            </a:r>
          </a:p>
          <a:p>
            <a:pPr algn="just">
              <a:spcAft>
                <a:spcPts val="0"/>
              </a:spcAft>
              <a:tabLst>
                <a:tab pos="228600" algn="l"/>
              </a:tabLst>
            </a:pPr>
            <a:endParaRPr lang="ru-RU" sz="2800" dirty="0" smtClean="0">
              <a:solidFill>
                <a:prstClr val="black"/>
              </a:solidFill>
              <a:latin typeface="Times New Roman"/>
              <a:ea typeface="TimesNewRomanPSMT"/>
            </a:endParaRPr>
          </a:p>
        </p:txBody>
      </p:sp>
    </p:spTree>
    <p:extLst>
      <p:ext uri="{BB962C8B-B14F-4D97-AF65-F5344CB8AC3E}">
        <p14:creationId xmlns:p14="http://schemas.microsoft.com/office/powerpoint/2010/main" val="360624835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4D43BB-F697-423D-B023-9D9A66D4E6CC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1520" y="548680"/>
            <a:ext cx="8607425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 smtClean="0">
                <a:cs typeface="Arial" pitchFamily="34" charset="0"/>
              </a:rPr>
              <a:t>Вместо модернизации </a:t>
            </a:r>
            <a:r>
              <a:rPr lang="ru-RU" sz="2800" u="sng" dirty="0" err="1" smtClean="0">
                <a:solidFill>
                  <a:srgbClr val="1A1B1C"/>
                </a:solidFill>
                <a:latin typeface="Times New Roman"/>
                <a:ea typeface="Calibri"/>
              </a:rPr>
              <a:t>симплификация</a:t>
            </a:r>
            <a:endParaRPr lang="ru-RU" sz="2800" u="sng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pPr algn="ctr">
              <a:defRPr/>
            </a:pPr>
            <a:endParaRPr lang="ru-RU" sz="2800" dirty="0" smtClean="0">
              <a:cs typeface="Arial" pitchFamily="34" charset="0"/>
            </a:endParaRPr>
          </a:p>
          <a:p>
            <a:pPr>
              <a:defRPr/>
            </a:pPr>
            <a:r>
              <a:rPr lang="ru-RU" sz="2800" dirty="0" smtClean="0">
                <a:cs typeface="Arial" pitchFamily="34" charset="0"/>
              </a:rPr>
              <a:t> </a:t>
            </a:r>
            <a:r>
              <a:rPr lang="ru-RU" sz="2800" b="1" i="1" dirty="0">
                <a:cs typeface="Arial" pitchFamily="34" charset="0"/>
              </a:rPr>
              <a:t>– СССР по показателям человеческого потенциала  был среди мировых лидеров. Сейчас мы 65</a:t>
            </a:r>
          </a:p>
          <a:p>
            <a:pPr>
              <a:defRPr/>
            </a:pPr>
            <a:r>
              <a:rPr lang="ru-RU" sz="2800" b="1" i="1" dirty="0">
                <a:cs typeface="Arial" pitchFamily="34" charset="0"/>
              </a:rPr>
              <a:t>– В сфере образования СССР занимал место в тройке лидера, теперь Россия – на 53 месте</a:t>
            </a:r>
          </a:p>
          <a:p>
            <a:pPr lvl="7">
              <a:defRPr/>
            </a:pPr>
            <a:r>
              <a:rPr lang="ru-RU" sz="2800" b="1" i="1" dirty="0" smtClean="0">
                <a:cs typeface="Arial" pitchFamily="34" charset="0"/>
              </a:rPr>
              <a:t>Олег </a:t>
            </a:r>
            <a:r>
              <a:rPr lang="ru-RU" sz="2800" b="1" i="1" dirty="0">
                <a:cs typeface="Arial" pitchFamily="34" charset="0"/>
              </a:rPr>
              <a:t>Смолин, зам. пред. </a:t>
            </a:r>
          </a:p>
          <a:p>
            <a:pPr algn="r">
              <a:defRPr/>
            </a:pPr>
            <a:r>
              <a:rPr lang="ru-RU" sz="2800" b="1" i="1" dirty="0">
                <a:cs typeface="Arial" pitchFamily="34" charset="0"/>
              </a:rPr>
              <a:t>Комитета по образованию ГД</a:t>
            </a:r>
            <a:r>
              <a:rPr lang="ru-RU" b="1" i="1" dirty="0">
                <a:cs typeface="Arial" pitchFamily="34" charset="0"/>
              </a:rPr>
              <a:t> </a:t>
            </a:r>
          </a:p>
          <a:p>
            <a:pPr>
              <a:defRPr/>
            </a:pPr>
            <a:endParaRPr lang="ru-RU" sz="2800" b="1" i="1" dirty="0">
              <a:cs typeface="Arial" pitchFamily="34" charset="0"/>
            </a:endParaRPr>
          </a:p>
          <a:p>
            <a:pPr>
              <a:defRPr/>
            </a:pPr>
            <a:r>
              <a:rPr lang="ru-RU" sz="2800" b="1" i="1" dirty="0">
                <a:cs typeface="Arial" pitchFamily="34" charset="0"/>
              </a:rPr>
              <a:t>Остановить «педагогическими средствами»  развитие народного </a:t>
            </a:r>
            <a:r>
              <a:rPr lang="ru-RU" sz="2800" b="1" i="1" dirty="0" smtClean="0">
                <a:cs typeface="Arial" pitchFamily="34" charset="0"/>
              </a:rPr>
              <a:t>образования</a:t>
            </a:r>
            <a:endParaRPr lang="ru-RU" sz="2800" dirty="0">
              <a:cs typeface="Arial" pitchFamily="34" charset="0"/>
            </a:endParaRPr>
          </a:p>
          <a:p>
            <a:pPr algn="r">
              <a:defRPr/>
            </a:pPr>
            <a:r>
              <a:rPr lang="ru-RU" sz="2800" b="1" i="1" dirty="0">
                <a:cs typeface="Arial" pitchFamily="34" charset="0"/>
              </a:rPr>
              <a:t>И.Я. Франко</a:t>
            </a:r>
            <a:endParaRPr lang="ru-RU" sz="2800" dirty="0">
              <a:cs typeface="Arial" pitchFamily="34" charset="0"/>
            </a:endParaRPr>
          </a:p>
          <a:p>
            <a:pPr lvl="7">
              <a:defRPr/>
            </a:pPr>
            <a:endParaRPr lang="ru-RU" sz="2800" b="1" i="1" dirty="0">
              <a:cs typeface="Arial" pitchFamily="34" charset="0"/>
            </a:endParaRPr>
          </a:p>
          <a:p>
            <a:pPr lvl="7">
              <a:defRPr/>
            </a:pPr>
            <a:endParaRPr lang="ru-RU" sz="2800" dirty="0">
              <a:cs typeface="Arial" pitchFamily="34" charset="0"/>
            </a:endParaRPr>
          </a:p>
          <a:p>
            <a:pPr lvl="5">
              <a:defRPr/>
            </a:pPr>
            <a:endParaRPr lang="ru-RU" sz="2800" dirty="0">
              <a:cs typeface="Arial" pitchFamily="34" charset="0"/>
            </a:endParaRPr>
          </a:p>
          <a:p>
            <a:pPr lvl="5">
              <a:defRPr/>
            </a:pPr>
            <a:r>
              <a:rPr lang="ru-RU" sz="2800" b="1" dirty="0">
                <a:cs typeface="Arial" pitchFamily="34" charset="0"/>
              </a:rPr>
              <a:t> </a:t>
            </a:r>
            <a:endParaRPr lang="ru-RU" sz="2800" dirty="0">
              <a:cs typeface="Arial" pitchFamily="34" charset="0"/>
            </a:endParaRPr>
          </a:p>
          <a:p>
            <a:pPr algn="r">
              <a:defRPr/>
            </a:pPr>
            <a:endParaRPr lang="ru-RU" sz="2800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0608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48" y="1696637"/>
            <a:ext cx="835342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Aft>
                <a:spcPts val="0"/>
              </a:spcAft>
              <a:tabLst>
                <a:tab pos="2286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Ключевая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установка стандарта дошкольного детства - это поддержка разнообразия детства через создание условий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</a:rPr>
              <a:t>социальной ситуации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взаимодействия 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взрослых и детей ради развития способностей каждого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ребенка. </a:t>
            </a:r>
            <a:endParaRPr lang="ru-RU" sz="28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Дети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воспитываются опытом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отношений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 с другими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людьми</a:t>
            </a:r>
            <a:endParaRPr lang="ru-RU" sz="28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993992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641146"/>
            <a:ext cx="835342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Aft>
                <a:spcPts val="0"/>
              </a:spcAft>
              <a:tabLst>
                <a:tab pos="2286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. </a:t>
            </a:r>
            <a:endParaRPr lang="ru-RU" sz="2800" dirty="0">
              <a:solidFill>
                <a:srgbClr val="000000"/>
              </a:solidFill>
              <a:latin typeface="Times New Roman"/>
            </a:endParaRPr>
          </a:p>
          <a:p>
            <a:pPr algn="just">
              <a:spcAft>
                <a:spcPts val="0"/>
              </a:spcAft>
              <a:tabLst>
                <a:tab pos="2286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Высказанное положение находит отражение в примерной ООП дошкольного учреждения</a:t>
            </a: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Содержание Программы отражает следующие аспекты социальной ситуации развития ребёнка дошкольного возраста: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 ● предметно-пространственная развивающая образовательная среда;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характер взаимодействия со взрослыми;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характер взаимодействия с другими детьми;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система отношений ребёнка к миру, к другим людям, к себе самому </a:t>
            </a:r>
          </a:p>
        </p:txBody>
      </p:sp>
    </p:spTree>
    <p:extLst>
      <p:ext uri="{BB962C8B-B14F-4D97-AF65-F5344CB8AC3E}">
        <p14:creationId xmlns:p14="http://schemas.microsoft.com/office/powerpoint/2010/main" val="300146194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29130" y="476672"/>
            <a:ext cx="8607425" cy="886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Сюжетно-ролевая игра – как «проект» социальной ситуации и ее  значение в развитии личности</a:t>
            </a:r>
          </a:p>
          <a:p>
            <a:pPr algn="just">
              <a:spcAft>
                <a:spcPts val="60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В игре происходит первичная, эмоционально-действенная ориентация в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смыслах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 человеческой деятельности, возникает осознание своего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места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в системе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отношений</a:t>
            </a:r>
            <a:r>
              <a:rPr lang="ru-RU" sz="2800" b="1" dirty="0">
                <a:solidFill>
                  <a:srgbClr val="1A1B1C"/>
                </a:solidFill>
                <a:latin typeface="Times New Roman"/>
                <a:ea typeface="Calibri"/>
              </a:rPr>
              <a:t>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взрослых и потребность быть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взрослым</a:t>
            </a:r>
            <a:endParaRPr lang="ru-RU" sz="2800" dirty="0">
              <a:solidFill>
                <a:srgbClr val="1A1B1C"/>
              </a:solidFill>
              <a:latin typeface="Times New Roman"/>
              <a:ea typeface="Calibri"/>
            </a:endParaRPr>
          </a:p>
          <a:p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Главное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содержание игры —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отношения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между, например, продавцом и покупателем, стремление хорошо, правильно выполнить роли этих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взрослых. Ролевая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игра — это не упражнение в какой-то частной функции. </a:t>
            </a:r>
            <a:endParaRPr lang="ru-RU" sz="2800" dirty="0" smtClean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prstClr val="black"/>
                </a:solidFill>
              </a:rPr>
              <a:t> </a:t>
            </a: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7225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68287" y="332656"/>
            <a:ext cx="860742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игре возникает новая форма </a:t>
            </a:r>
            <a:r>
              <a:rPr lang="ru-RU" sz="2800" b="1" dirty="0">
                <a:solidFill>
                  <a:srgbClr val="1A1B1C"/>
                </a:solidFill>
                <a:latin typeface="Times New Roman"/>
                <a:ea typeface="Calibri"/>
              </a:rPr>
              <a:t>желания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. Ребенок учится желать, соотнося свое желание с идеей, с фиктивным Я (т. е. с ролью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)</a:t>
            </a:r>
          </a:p>
          <a:p>
            <a:pPr algn="just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 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Если в предметной игре для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ребенка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главное — обладание предметом и действия с ним, то в ролевой игре смысловой центр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переносится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 предмета на человека, стоящего до этого за предметом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Ребенок </a:t>
            </a:r>
            <a:r>
              <a:rPr lang="ru-RU" sz="2800" b="1" dirty="0">
                <a:solidFill>
                  <a:srgbClr val="1A1B1C"/>
                </a:solidFill>
                <a:latin typeface="Times New Roman"/>
                <a:ea typeface="Calibri"/>
              </a:rPr>
              <a:t>хочет действовать как </a:t>
            </a:r>
            <a:r>
              <a:rPr lang="ru-RU" sz="2800" b="1" dirty="0" smtClean="0">
                <a:solidFill>
                  <a:srgbClr val="1A1B1C"/>
                </a:solidFill>
                <a:latin typeface="Times New Roman"/>
                <a:ea typeface="Calibri"/>
              </a:rPr>
              <a:t>взрослый</a:t>
            </a:r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6673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37002" y="548680"/>
            <a:ext cx="8607425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На границе от предметной к ролевой игре для ребенка еще не существует ни общественных функций взрослых, ни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смысла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их деятельности. Он действует в направлении своего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желания</a:t>
            </a:r>
          </a:p>
          <a:p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Сначала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происходит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эмоциональное понимание функций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 взрослого человека как осуществляющего что-то важное и значимое для других и, следовательно, вызывающего их определенное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отношение</a:t>
            </a:r>
          </a:p>
          <a:p>
            <a:endParaRPr lang="ru-RU" sz="2800" dirty="0">
              <a:solidFill>
                <a:prstClr val="black"/>
              </a:solidFill>
            </a:endParaRPr>
          </a:p>
          <a:p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Интеллектуальный и операционально-технический момент следует за эмоционально-действенным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переживанием </a:t>
            </a:r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12238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228600" algn="l"/>
              </a:tabLs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В этой последовательности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подтверждается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закономерность развития, неоднократно доказанная Д. Б. </a:t>
            </a:r>
            <a:r>
              <a:rPr lang="ru-RU" sz="2800" dirty="0" err="1">
                <a:solidFill>
                  <a:srgbClr val="1A1B1C"/>
                </a:solidFill>
                <a:latin typeface="Times New Roman"/>
                <a:ea typeface="Calibri"/>
              </a:rPr>
              <a:t>Элькониным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: первоначально осваиваются смыслы и мотивы деятельности, и лишь затем средства и 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операции. </a:t>
            </a:r>
          </a:p>
          <a:p>
            <a:pPr algn="just">
              <a:spcAft>
                <a:spcPts val="0"/>
              </a:spcAft>
              <a:tabLst>
                <a:tab pos="228600" algn="l"/>
              </a:tabLst>
            </a:pPr>
            <a:endParaRPr lang="ru-RU" sz="2800" dirty="0">
              <a:solidFill>
                <a:srgbClr val="1A1B1C"/>
              </a:solidFill>
              <a:latin typeface="Times New Roman"/>
              <a:ea typeface="Calibri"/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731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36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1A1B1C"/>
                </a:solidFill>
                <a:latin typeface="Times New Roman"/>
                <a:ea typeface="Calibri"/>
              </a:rPr>
              <a:t>Игра как  </a:t>
            </a:r>
            <a:r>
              <a:rPr lang="ru-RU" sz="2800" b="1" dirty="0">
                <a:solidFill>
                  <a:srgbClr val="1A1B1C"/>
                </a:solidFill>
                <a:latin typeface="Times New Roman"/>
                <a:ea typeface="Calibri"/>
              </a:rPr>
              <a:t>«</a:t>
            </a:r>
            <a:r>
              <a:rPr lang="ru-RU" sz="2800" b="1" dirty="0" smtClean="0">
                <a:solidFill>
                  <a:srgbClr val="1A1B1C"/>
                </a:solidFill>
                <a:latin typeface="Times New Roman"/>
                <a:ea typeface="Calibri"/>
              </a:rPr>
              <a:t>школа </a:t>
            </a:r>
            <a:r>
              <a:rPr lang="ru-RU" sz="2800" b="1" dirty="0">
                <a:solidFill>
                  <a:srgbClr val="1A1B1C"/>
                </a:solidFill>
                <a:latin typeface="Times New Roman"/>
                <a:ea typeface="Calibri"/>
              </a:rPr>
              <a:t>произвольного поведения</a:t>
            </a:r>
            <a:r>
              <a:rPr lang="ru-RU" sz="2800" b="1" dirty="0" smtClean="0">
                <a:solidFill>
                  <a:srgbClr val="1A1B1C"/>
                </a:solidFill>
                <a:latin typeface="Times New Roman"/>
                <a:ea typeface="Calibri"/>
              </a:rPr>
              <a:t>» и «мастерская воображения»</a:t>
            </a:r>
          </a:p>
          <a:p>
            <a:pPr algn="ctr">
              <a:spcAft>
                <a:spcPts val="0"/>
              </a:spcAft>
            </a:pPr>
            <a:endParaRPr lang="ru-RU" sz="2800" b="1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При развитой форме ролевой игры последовательность действий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роли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, которую берет на себя ребенок, имеет для него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силу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закона, которому он должен подчинять свои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действия</a:t>
            </a:r>
            <a:endParaRPr lang="ru-RU" sz="2800" dirty="0">
              <a:solidFill>
                <a:srgbClr val="1A1B1C"/>
              </a:solidFill>
              <a:latin typeface="Times New Roman"/>
              <a:ea typeface="Calibri"/>
            </a:endParaRPr>
          </a:p>
          <a:p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Подчинение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правилу и отказ от действия по непосредственному импульсу приносит максимальное удовольствие</a:t>
            </a:r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45344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37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856591"/>
            <a:ext cx="835342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Для ребенка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нужна игра и для развития воображения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В игре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он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смотрит на себя через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роль. А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умение посмотреть на то, что и как ты делаешь, «со стороны», глазами другого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человека связано с воображением.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Развитие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воображения и всего взрастающего на нем творческого потенциала ребенка -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центральная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задача дошкольного образования как базиса образовательной системы.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94845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1502923"/>
            <a:ext cx="83534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endParaRPr lang="ru-RU" sz="28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</a:rPr>
              <a:t>Его подмена 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дидактическим тренажом, натаскивающим упражнениями в рамках изучения </a:t>
            </a:r>
            <a:r>
              <a:rPr lang="ru-RU" sz="2800" dirty="0" err="1">
                <a:solidFill>
                  <a:prstClr val="black"/>
                </a:solidFill>
                <a:latin typeface="Times New Roman"/>
                <a:ea typeface="Calibri"/>
              </a:rPr>
              <a:t>псевдошкольных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 «учебных предметов»,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</a:rPr>
              <a:t>- 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верный путь выработки у ребенка школьной неготовности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28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61253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1287481"/>
            <a:ext cx="83534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</a:rPr>
              <a:t>Итак, в сюжетно- ролевой игре ребенок осваивает всю палитру человеческих отношений. Как педагогу спроектировать такую игру. На помощь приходит адаптированный веками опыт отношений в виде сказок. </a:t>
            </a:r>
          </a:p>
          <a:p>
            <a:pPr algn="just">
              <a:spcAft>
                <a:spcPts val="0"/>
              </a:spcAft>
            </a:pPr>
            <a:endParaRPr lang="ru-RU" sz="28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</a:rPr>
              <a:t>Сказка - культурный образец формируемых отношений</a:t>
            </a:r>
            <a:endParaRPr lang="ru-RU" sz="2800" b="1" dirty="0">
              <a:solidFill>
                <a:srgbClr val="C00000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803551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88B37C-4ED0-4FE1-B5F7-B4E08E499E21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 flipV="1">
            <a:off x="251520" y="-99392"/>
            <a:ext cx="8640960" cy="792088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34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2219" y="980728"/>
            <a:ext cx="860742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Под видом модернизации образования детское развитие подвергается </a:t>
            </a:r>
            <a:r>
              <a:rPr lang="ru-RU" sz="2800" dirty="0" err="1">
                <a:solidFill>
                  <a:srgbClr val="1A1B1C"/>
                </a:solidFill>
                <a:latin typeface="Times New Roman"/>
                <a:ea typeface="Calibri"/>
              </a:rPr>
              <a:t>симплификации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, т. е. чрезмерному упрощению и обеднению: оно отождествляется с накоплением знаний, навыков 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умений.</a:t>
            </a:r>
          </a:p>
          <a:p>
            <a:pPr algn="just">
              <a:spcAft>
                <a:spcPts val="0"/>
              </a:spcAft>
            </a:pPr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За этим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лежит трудно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искоренимое представление о ребенке как маленьком взрослом, только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недоученном.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 этой точки зрения, игра — это пустая потеря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времени</a:t>
            </a:r>
          </a:p>
          <a:p>
            <a:pPr algn="r">
              <a:spcAft>
                <a:spcPts val="0"/>
              </a:spcAft>
            </a:pPr>
            <a:r>
              <a:rPr lang="ru-RU" sz="2800" i="1" dirty="0" smtClean="0">
                <a:latin typeface="Times New Roman"/>
                <a:ea typeface="Calibri"/>
              </a:rPr>
              <a:t>Е.О. Смирнова, О.В. </a:t>
            </a:r>
            <a:r>
              <a:rPr lang="ru-RU" sz="2800" i="1" dirty="0" err="1" smtClean="0">
                <a:latin typeface="Times New Roman"/>
                <a:ea typeface="Calibri"/>
              </a:rPr>
              <a:t>Гударева</a:t>
            </a:r>
            <a:endParaRPr lang="ru-RU" sz="2800" i="1" dirty="0" smtClean="0">
              <a:latin typeface="Times New Roman"/>
              <a:ea typeface="Calibri"/>
            </a:endParaRPr>
          </a:p>
          <a:p>
            <a:pPr algn="r">
              <a:spcAft>
                <a:spcPts val="0"/>
              </a:spcAft>
            </a:pPr>
            <a:r>
              <a:rPr lang="ru-RU" sz="2800" i="1" dirty="0" smtClean="0">
                <a:latin typeface="Times New Roman"/>
                <a:ea typeface="Calibri"/>
              </a:rPr>
              <a:t>(Игра и произвольность у современных дошкольников</a:t>
            </a:r>
            <a:r>
              <a:rPr lang="ru-RU" sz="2800" dirty="0" smtClean="0">
                <a:latin typeface="Times New Roman"/>
                <a:ea typeface="Calibri"/>
              </a:rPr>
              <a:t>)</a:t>
            </a:r>
            <a:endParaRPr lang="ru-RU" sz="2800" dirty="0">
              <a:latin typeface="Times New Roman"/>
              <a:ea typeface="Calibri"/>
            </a:endParaRPr>
          </a:p>
          <a:p>
            <a:pPr algn="r">
              <a:spcAft>
                <a:spcPts val="0"/>
              </a:spcAft>
            </a:pPr>
            <a:r>
              <a:rPr lang="ru-RU" sz="2800" u="sng" dirty="0" smtClean="0">
                <a:solidFill>
                  <a:srgbClr val="1A1B1C"/>
                </a:solidFill>
                <a:latin typeface="Times New Roman"/>
                <a:ea typeface="Calibri"/>
                <a:hlinkClick r:id="rId3"/>
              </a:rPr>
              <a:t>...</a:t>
            </a:r>
            <a:endParaRPr lang="ru-RU" sz="2800" dirty="0">
              <a:solidFill>
                <a:srgbClr val="00283A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1014328"/>
            <a:ext cx="8353425" cy="451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ts val="300"/>
              </a:spcAft>
            </a:pP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Сказка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— уникальный инструмент, который позволяет сформировать у детей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непринужденно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, в игре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такие психологические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качества,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как:</a:t>
            </a:r>
          </a:p>
          <a:p>
            <a:pPr>
              <a:spcAft>
                <a:spcPts val="300"/>
              </a:spcAft>
            </a:pP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способность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к богатому, заинтересованному общению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;</a:t>
            </a:r>
          </a:p>
          <a:p>
            <a:pPr>
              <a:spcAft>
                <a:spcPts val="300"/>
              </a:spcAft>
            </a:pP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умение сочувствовать другим и при этом отстаивать собственную позицию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;</a:t>
            </a:r>
          </a:p>
          <a:p>
            <a:pPr>
              <a:spcAft>
                <a:spcPts val="300"/>
              </a:spcAft>
            </a:pP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 </a:t>
            </a:r>
            <a:r>
              <a:rPr lang="ru-RU" sz="2800" kern="100" dirty="0">
                <a:solidFill>
                  <a:prstClr val="black"/>
                </a:solidFill>
                <a:latin typeface="Times New Roman"/>
                <a:ea typeface="Droid Sans"/>
              </a:rPr>
              <a:t>умение смотреть на вещи с разных точек зрения; символическое мышление и развитое воображение, незаменимое при освоении </a:t>
            </a:r>
            <a:r>
              <a:rPr lang="ru-RU" sz="2800" kern="100" dirty="0" smtClean="0">
                <a:solidFill>
                  <a:prstClr val="black"/>
                </a:solidFill>
                <a:latin typeface="Times New Roman"/>
                <a:ea typeface="Droid Sans"/>
              </a:rPr>
              <a:t>школьных предметов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316327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F0DB56-D8F0-43D7-AEE9-B84B9497C64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1203" name="Rectangle 1"/>
          <p:cNvSpPr>
            <a:spLocks noChangeArrowheads="1"/>
          </p:cNvSpPr>
          <p:nvPr/>
        </p:nvSpPr>
        <p:spPr bwMode="auto">
          <a:xfrm rot="10800000" flipV="1">
            <a:off x="539750" y="818120"/>
            <a:ext cx="8353425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>
              <a:spcAft>
                <a:spcPts val="30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Droid Sans"/>
              </a:rPr>
              <a:t>А п</a:t>
            </a:r>
            <a:r>
              <a:rPr lang="ru-RU" sz="2800" kern="100" dirty="0" smtClean="0">
                <a:latin typeface="Times New Roman"/>
                <a:ea typeface="Droid Sans"/>
              </a:rPr>
              <a:t>сихологические </a:t>
            </a:r>
            <a:r>
              <a:rPr lang="ru-RU" sz="2800" kern="100" dirty="0">
                <a:latin typeface="Times New Roman"/>
                <a:ea typeface="Droid Sans"/>
              </a:rPr>
              <a:t>игры, специально подобранные к каждой сказке, направлены на развитие указанных личностных качеств и умений. </a:t>
            </a:r>
            <a:endParaRPr lang="ru-RU" sz="2800" kern="100" dirty="0" smtClean="0">
              <a:latin typeface="Times New Roman"/>
              <a:ea typeface="Droid Sans"/>
            </a:endParaRPr>
          </a:p>
          <a:p>
            <a:pPr>
              <a:spcAft>
                <a:spcPts val="300"/>
              </a:spcAft>
            </a:pPr>
            <a:r>
              <a:rPr lang="ru-RU" sz="2800" kern="100" dirty="0" smtClean="0">
                <a:latin typeface="Times New Roman"/>
                <a:ea typeface="Droid Sans"/>
              </a:rPr>
              <a:t>В </a:t>
            </a:r>
            <a:r>
              <a:rPr lang="ru-RU" sz="2800" kern="100" dirty="0">
                <a:latin typeface="Times New Roman"/>
                <a:ea typeface="Droid Sans"/>
              </a:rPr>
              <a:t>процессе работы со сказкой у ребят формируется самое главное — активная жизненная позиция, потребность не просто быть на стороне положительных героев, но и действовать в соответствии с представлениями о том, что такое хорошо и что такое плохо.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874384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3ABAC-8733-4837-9E19-890653347FB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1540" y="366623"/>
            <a:ext cx="82809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Методические средства перевода теоретических основ в способы практических действий педагога. </a:t>
            </a:r>
          </a:p>
          <a:p>
            <a:pPr lvl="0" algn="ctr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Проект методического пособия</a:t>
            </a:r>
          </a:p>
          <a:p>
            <a:pPr lvl="0"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 пособии предлагается :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 ●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дать группировку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сказок с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примерами (этические, эстетические, интеллектуальные, социальные); </a:t>
            </a:r>
          </a:p>
          <a:p>
            <a:pPr lvl="0"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●выявить смысловую нагрузку сказок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описать методику работы со сказкой (з</a:t>
            </a:r>
            <a:r>
              <a:rPr lang="ru-RU" sz="2800" kern="100" dirty="0" smtClean="0">
                <a:latin typeface="Times New Roman"/>
                <a:ea typeface="Droid Sans"/>
                <a:cs typeface="Times New Roman"/>
              </a:rPr>
              <a:t>накомство </a:t>
            </a:r>
            <a:r>
              <a:rPr lang="ru-RU" sz="2800" kern="100" dirty="0">
                <a:latin typeface="Times New Roman"/>
                <a:ea typeface="Droid Sans"/>
                <a:cs typeface="Times New Roman"/>
              </a:rPr>
              <a:t>со </a:t>
            </a:r>
            <a:r>
              <a:rPr lang="ru-RU" sz="2800" kern="100" dirty="0" smtClean="0">
                <a:latin typeface="Times New Roman"/>
                <a:ea typeface="Droid Sans"/>
                <a:cs typeface="Times New Roman"/>
              </a:rPr>
              <a:t>сказкой, вопросы </a:t>
            </a:r>
            <a:r>
              <a:rPr lang="ru-RU" sz="2800" kern="100" dirty="0">
                <a:latin typeface="Times New Roman"/>
                <a:ea typeface="Droid Sans"/>
                <a:cs typeface="Times New Roman"/>
              </a:rPr>
              <a:t>по </a:t>
            </a:r>
            <a:r>
              <a:rPr lang="ru-RU" sz="2800" kern="100" dirty="0" smtClean="0">
                <a:latin typeface="Times New Roman"/>
                <a:ea typeface="Droid Sans"/>
                <a:cs typeface="Times New Roman"/>
              </a:rPr>
              <a:t>сказке, психологические игры, )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●описать дидактическое обеспечение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● описать показатели по которым можно судить о развитии воображения, символического мышления, самоконтроля и т. д.</a:t>
            </a:r>
            <a:r>
              <a:rPr lang="ru-RU" sz="2800" i="1" dirty="0" smtClean="0">
                <a:solidFill>
                  <a:srgbClr val="1A1B1C"/>
                </a:solidFill>
                <a:latin typeface="Times New Roman"/>
                <a:ea typeface="Calibri"/>
              </a:rPr>
              <a:t>)</a:t>
            </a:r>
          </a:p>
          <a:p>
            <a:pPr lvl="0" algn="just">
              <a:spcAft>
                <a:spcPts val="0"/>
              </a:spcAft>
            </a:pPr>
            <a:endParaRPr lang="ru-RU" sz="2800" dirty="0">
              <a:solidFill>
                <a:srgbClr val="1A1B1C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644888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3ABAC-8733-4837-9E19-890653347FB0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43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540" y="620688"/>
            <a:ext cx="8280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Проект методического пособия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 описании методики работы со сказкой находят отражение все аспекты проектируемых социальных ситуаций: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 ● предметно-пространственная развивающая образовательная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среда (</a:t>
            </a:r>
            <a:r>
              <a:rPr lang="ru-RU" sz="2800" i="1" dirty="0" smtClean="0">
                <a:solidFill>
                  <a:srgbClr val="1A1B1C"/>
                </a:solidFill>
                <a:latin typeface="Times New Roman"/>
                <a:ea typeface="Calibri"/>
              </a:rPr>
              <a:t>содержание и материалы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);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характер взаимодействия со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взрослыми (</a:t>
            </a:r>
            <a:r>
              <a:rPr lang="ru-RU" sz="2800" i="1" dirty="0" smtClean="0">
                <a:solidFill>
                  <a:srgbClr val="1A1B1C"/>
                </a:solidFill>
                <a:latin typeface="Times New Roman"/>
                <a:ea typeface="Calibri"/>
              </a:rPr>
              <a:t>фрагмент занятия и его содержание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);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характер взаимодействия с другими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детьми *(</a:t>
            </a:r>
            <a:r>
              <a:rPr lang="ru-RU" sz="2800" i="1" dirty="0">
                <a:solidFill>
                  <a:srgbClr val="1A1B1C"/>
                </a:solidFill>
                <a:latin typeface="Times New Roman"/>
                <a:ea typeface="Calibri"/>
              </a:rPr>
              <a:t>фрагмент занятия и его содержание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); 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● система отношений ребёнка к миру, к другим людям, к себе самому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(</a:t>
            </a:r>
            <a:r>
              <a:rPr lang="ru-RU" sz="2800" i="1" dirty="0" smtClean="0">
                <a:solidFill>
                  <a:srgbClr val="1A1B1C"/>
                </a:solidFill>
                <a:latin typeface="Times New Roman"/>
                <a:ea typeface="Calibri"/>
              </a:rPr>
              <a:t>психологические игры и вопросы по сказке для освоения смыслов)</a:t>
            </a:r>
          </a:p>
          <a:p>
            <a:pPr algn="just">
              <a:spcAft>
                <a:spcPts val="0"/>
              </a:spcAft>
            </a:pPr>
            <a:endParaRPr lang="ru-RU" sz="2800" dirty="0">
              <a:solidFill>
                <a:srgbClr val="1A1B1C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78050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3ABAC-8733-4837-9E19-890653347FB0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2227" name="Rectangle 1"/>
          <p:cNvSpPr>
            <a:spLocks noChangeArrowheads="1"/>
          </p:cNvSpPr>
          <p:nvPr/>
        </p:nvSpPr>
        <p:spPr bwMode="auto">
          <a:xfrm>
            <a:off x="250825" y="1570053"/>
            <a:ext cx="85693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Цель – создание условий для саморазвития личности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 pitchFamily="34" charset="0"/>
                <a:cs typeface="Times New Roman" pitchFamily="18" charset="0"/>
              </a:rPr>
              <a:t>Содержание  – смыслы и отношения (педагогически адаптированный социальный опыт)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Средство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– проектирование адаптивной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образовательной среды (с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учетов ведущей деятельности, индивидуальных особенностей, зоны ближайшего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развития)</a:t>
            </a:r>
            <a:endParaRPr lang="ru-RU" sz="2800" dirty="0">
              <a:solidFill>
                <a:srgbClr val="1A1B1C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 pitchFamily="34" charset="0"/>
                <a:cs typeface="Times New Roman" pitchFamily="18" charset="0"/>
              </a:rPr>
              <a:t>Результат – новообразования личности (произвольность, воображение…)</a:t>
            </a:r>
            <a:endParaRPr lang="ru-RU" sz="1800" dirty="0">
              <a:solidFill>
                <a:prstClr val="black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08210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114023-2266-4728-BAE5-9067B630974A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539750" y="549275"/>
            <a:ext cx="770413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dirty="0" smtClean="0"/>
          </a:p>
          <a:p>
            <a:endParaRPr lang="ru-RU" sz="2800" dirty="0" smtClean="0"/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Благодарю </a:t>
            </a:r>
          </a:p>
          <a:p>
            <a:pPr algn="ctr"/>
            <a:r>
              <a:rPr lang="ru-RU" sz="4800" b="1" i="1" smtClean="0">
                <a:solidFill>
                  <a:srgbClr val="C00000"/>
                </a:solidFill>
              </a:rPr>
              <a:t>за </a:t>
            </a:r>
          </a:p>
          <a:p>
            <a:pPr algn="ctr"/>
            <a:r>
              <a:rPr lang="ru-RU" sz="4800" b="1" i="1" smtClean="0">
                <a:solidFill>
                  <a:srgbClr val="C00000"/>
                </a:solidFill>
              </a:rPr>
              <a:t>внимание</a:t>
            </a:r>
            <a:endParaRPr lang="ru-RU" sz="4800" b="1" i="1" dirty="0">
              <a:solidFill>
                <a:srgbClr val="C00000"/>
              </a:solidFill>
            </a:endParaRPr>
          </a:p>
          <a:p>
            <a:pPr algn="ctr"/>
            <a:endParaRPr lang="ru-RU" sz="2800" b="1" dirty="0" smtClean="0"/>
          </a:p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1949690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013919-DCA9-4F9B-98B7-7AE9533B198D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692696"/>
            <a:ext cx="8640960" cy="720080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34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9512" y="548680"/>
            <a:ext cx="8607425" cy="478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171450">
              <a:spcBef>
                <a:spcPct val="30000"/>
              </a:spcBef>
              <a:defRPr/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 Такая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тактика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деструктивна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, поскольку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отрывает ребенка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от подлинных источников его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развития,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скрытых в специфических формах деятельности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ребенка.</a:t>
            </a:r>
          </a:p>
          <a:p>
            <a:pPr marL="266700" indent="-171450">
              <a:spcBef>
                <a:spcPct val="30000"/>
              </a:spcBef>
              <a:defRPr/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 </a:t>
            </a:r>
          </a:p>
          <a:p>
            <a:pPr lvl="0"/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Эффективное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 полноценное (а не ускоренное) развитие ребенка предполагает не сворачивание игры, а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максимально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полное использование ее возможностей</a:t>
            </a:r>
          </a:p>
          <a:p>
            <a:pPr marL="266700" indent="-171450">
              <a:spcBef>
                <a:spcPct val="30000"/>
              </a:spcBef>
              <a:defRPr/>
            </a:pPr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pPr marL="266700" indent="-171450">
              <a:spcBef>
                <a:spcPct val="30000"/>
              </a:spcBef>
              <a:defRPr/>
            </a:pPr>
            <a:endParaRPr lang="ru-RU" sz="2800" dirty="0"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27B88C-9F9C-4722-BB39-60727BB0AB53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79388" y="765175"/>
            <a:ext cx="860742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Уровень развития игры современных дошкольников значительно ниже, чем у их сверстников середины прошлого века. Развитой формы игры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достигают немногие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дети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после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6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лет</a:t>
            </a:r>
          </a:p>
          <a:p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Этот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факт отражается на становлении основных личностных новообразований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дошкольников:</a:t>
            </a:r>
          </a:p>
          <a:p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у них значительно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ниже абсолютные показатели произвольного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поведения и воображения</a:t>
            </a:r>
          </a:p>
          <a:p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pPr lvl="0" algn="r">
              <a:spcAft>
                <a:spcPts val="0"/>
              </a:spcAft>
            </a:pPr>
            <a:r>
              <a:rPr lang="ru-RU" sz="1400" kern="50" dirty="0" smtClean="0">
                <a:solidFill>
                  <a:prstClr val="black"/>
                </a:solidFill>
                <a:latin typeface="Liberation Serif"/>
                <a:ea typeface="Droid Sans"/>
                <a:cs typeface="Lohit Hindi"/>
              </a:rPr>
              <a:t>http</a:t>
            </a:r>
            <a:r>
              <a:rPr lang="ru-RU" sz="1400" kern="50" dirty="0">
                <a:solidFill>
                  <a:prstClr val="black"/>
                </a:solidFill>
                <a:latin typeface="Liberation Serif"/>
                <a:ea typeface="Droid Sans"/>
                <a:cs typeface="Lohit Hindi"/>
              </a:rPr>
              <a:t>://psychlib.ru/mgppu/periodica/VP012004/Siip_91.htm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 </a:t>
            </a:r>
            <a:endParaRPr lang="ru-RU" sz="28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7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871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Л. С.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Выготский о «драме»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игры: «Мавр сделал свое дело — мавр может удалиться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»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современной ситуации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«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мавр», если он и появляется, явно не успевает «сделать свое дело», поэтому он либо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остается,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либо его «дело», т. е. развитие произвольности, остается «недоделанным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» </a:t>
            </a:r>
          </a:p>
          <a:p>
            <a:pPr algn="just">
              <a:spcAft>
                <a:spcPts val="0"/>
              </a:spcAft>
            </a:pPr>
            <a:endParaRPr lang="ru-RU" sz="2800" dirty="0" smtClean="0">
              <a:solidFill>
                <a:srgbClr val="1A1B1C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В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обоих случаях искажается нормальный путь психического развития, что явно негативно отражается на главном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итоге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дошкольного детства — готовности к обучению в </a:t>
            </a:r>
            <a:r>
              <a:rPr lang="ru-RU" sz="2800" dirty="0" smtClean="0">
                <a:solidFill>
                  <a:srgbClr val="1A1B1C"/>
                </a:solidFill>
                <a:latin typeface="Times New Roman"/>
                <a:ea typeface="Calibri"/>
              </a:rPr>
              <a:t>школе </a:t>
            </a:r>
            <a:r>
              <a:rPr lang="ru-RU" sz="2800" dirty="0">
                <a:solidFill>
                  <a:srgbClr val="1A1B1C"/>
                </a:solidFill>
                <a:latin typeface="Times New Roman"/>
                <a:ea typeface="Calibri"/>
              </a:rPr>
              <a:t> </a:t>
            </a:r>
            <a:endParaRPr lang="ru-RU" sz="2800" dirty="0">
              <a:latin typeface="Times New Roman"/>
              <a:ea typeface="Calibri"/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2556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Необходимость модернизации на основе учета всех достижений  психологи, педагогики и практики</a:t>
            </a: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Международные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эксперты 2 года назад приравняли дошкольное образованию к высшему по параметру вклада в жизненную успешность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человека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В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соответствии с Законом «Об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образовании», дошкольная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ступень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получила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статус уровня системы российского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образования с учетом уникальной специфики дошкольной ступени</a:t>
            </a:r>
          </a:p>
          <a:p>
            <a:pPr algn="just">
              <a:spcAft>
                <a:spcPts val="0"/>
              </a:spcAft>
            </a:pPr>
            <a:endParaRPr lang="ru-RU" sz="2600" dirty="0">
              <a:latin typeface="Times New Roman"/>
              <a:ea typeface="Calibri"/>
            </a:endParaRPr>
          </a:p>
          <a:p>
            <a:pPr algn="just"/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13476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889B2-2998-46B1-B41A-1BF912F606F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692150"/>
            <a:ext cx="8642350" cy="720725"/>
          </a:xfrm>
          <a:prstGeom prst="rect">
            <a:avLst/>
          </a:prstGeom>
        </p:spPr>
        <p:txBody>
          <a:bodyPr lIns="0" rIns="0" bIns="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ln w="11430"/>
              <a:solidFill>
                <a:srgbClr val="00007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07425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 Последствия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признания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«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  <a:ea typeface="Calibri"/>
              </a:rPr>
              <a:t>дошколки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» образовательным уровнем связаны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с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появлением в системе государственного образовательного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стандарта</a:t>
            </a:r>
          </a:p>
          <a:p>
            <a:pPr algn="just">
              <a:spcAft>
                <a:spcPts val="0"/>
              </a:spcAft>
            </a:pP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Стандарт направлен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на поддержку любых программ, способствующих формированию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личности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 ребенка как носителя ценностных установок современного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мира 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latin typeface="Times New Roman"/>
              <a:ea typeface="Calibri"/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 smtClean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pPr algn="ctr"/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94995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5613</TotalTime>
  <Words>2086</Words>
  <Application>Microsoft Office PowerPoint</Application>
  <PresentationFormat>Экран (4:3)</PresentationFormat>
  <Paragraphs>336</Paragraphs>
  <Slides>45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keywords>СТАНДАРТ</cp:keywords>
  <cp:lastModifiedBy>Admin</cp:lastModifiedBy>
  <cp:revision>592</cp:revision>
  <dcterms:created xsi:type="dcterms:W3CDTF">2007-08-02T13:32:03Z</dcterms:created>
  <dcterms:modified xsi:type="dcterms:W3CDTF">2014-05-15T15:53:30Z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TC010689881049</vt:lpwstr>
  </property>
</Properties>
</file>