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0"/>
  </p:notesMasterIdLst>
  <p:sldIdLst>
    <p:sldId id="277" r:id="rId2"/>
    <p:sldId id="271" r:id="rId3"/>
    <p:sldId id="276" r:id="rId4"/>
    <p:sldId id="279" r:id="rId5"/>
    <p:sldId id="280" r:id="rId6"/>
    <p:sldId id="306" r:id="rId7"/>
    <p:sldId id="273" r:id="rId8"/>
    <p:sldId id="314" r:id="rId9"/>
    <p:sldId id="315" r:id="rId10"/>
    <p:sldId id="284" r:id="rId11"/>
    <p:sldId id="285" r:id="rId12"/>
    <p:sldId id="312" r:id="rId13"/>
    <p:sldId id="286" r:id="rId14"/>
    <p:sldId id="274" r:id="rId15"/>
    <p:sldId id="287" r:id="rId16"/>
    <p:sldId id="288" r:id="rId17"/>
    <p:sldId id="313" r:id="rId18"/>
    <p:sldId id="291" r:id="rId19"/>
    <p:sldId id="27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295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2403"/>
    <a:srgbClr val="49701E"/>
    <a:srgbClr val="FFD08B"/>
    <a:srgbClr val="FFE0B3"/>
    <a:srgbClr val="793905"/>
    <a:srgbClr val="FFFFAF"/>
    <a:srgbClr val="004200"/>
    <a:srgbClr val="D5F7B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2" autoAdjust="0"/>
    <p:restoredTop sz="90126" autoAdjust="0"/>
  </p:normalViewPr>
  <p:slideViewPr>
    <p:cSldViewPr>
      <p:cViewPr varScale="1">
        <p:scale>
          <a:sx n="78" d="100"/>
          <a:sy n="78" d="100"/>
        </p:scale>
        <p:origin x="-12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D20A76F-F711-48F5-B5AD-678DEA5D3A8D}" type="datetimeFigureOut">
              <a:rPr lang="ru-RU"/>
              <a:pPr>
                <a:defRPr/>
              </a:pPr>
              <a:t>26.04.2020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A6DD9F8-517D-4CE6-BE31-7855B58DFF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EDCB36-0057-4A08-A8E6-4EE72603E7D8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89776" cy="1470025"/>
          </a:xfrm>
        </p:spPr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7356" y="2112941"/>
            <a:ext cx="5429288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59C69-047A-4CB6-BAEA-B236324BC11C}" type="datetimeFigureOut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5F7A2-4088-464D-9788-63363DC75F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A687C-ABE5-41BA-AB9F-93823080D8CC}" type="datetimeFigureOut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526C8-0186-4C84-87E3-553357158A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42D23-D56D-4FE9-85C3-2FCD8C405605}" type="datetimeFigureOut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0906F-2B7F-45C8-A7E2-789644F3B5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325" y="365125"/>
            <a:ext cx="7521575" cy="54927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822325" y="1100138"/>
            <a:ext cx="7521575" cy="3579812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D702D-DFDE-4682-90C3-61CA13DBF433}" type="datetimeFigureOut">
              <a:rPr lang="ru-RU"/>
              <a:pPr>
                <a:defRPr/>
              </a:pPr>
              <a:t>26.04.2020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A4FEB-CD75-4BCD-A78D-31266B577C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C3399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4A666-9104-46B9-91E7-71350E05BFCC}" type="datetimeFigureOut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0A384-7D10-400B-8665-67DAA8513C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78604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28586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1E6E7-A226-450B-B9E6-F8654F9F5ABA}" type="datetimeFigureOut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E43F3-BD79-4054-B255-DC7468C3EF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C4FC5-82FE-46EA-8BDA-453112D55CE6}" type="datetimeFigureOut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B93D4-6B28-444C-BFE1-C100285191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A9D87-AA6B-4323-92E3-70A1AAC4A97A}" type="datetimeFigureOut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024ED-ACC4-4925-B4C8-24AFB64EB4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FF3DC-0133-4FB7-ABB3-EFC7F1D737D0}" type="datetimeFigureOut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969AA-BB24-4373-8E88-4CAFE365DC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DBBE2-C5CA-4946-BED7-103BECF5EA58}" type="datetimeFigureOut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39B91-2EDA-43DB-B0D5-4CCACE9C28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22171-F3A2-4E48-9CB7-4C1BFEB6DBB0}" type="datetimeFigureOut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3EDE8-6AB8-4C68-B77B-0E72D9C20C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03E26-6A24-4D57-816B-9EDD1B2B0D3C}" type="datetimeFigureOut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77983-19A7-4BE1-A85C-A488EC7746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rgbClr val="FFFFFF">
              <a:alpha val="65097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8BE2752-FDF8-4045-B7E9-14CB6949BEB9}" type="datetimeFigureOut">
              <a:rPr lang="en-US"/>
              <a:pPr>
                <a:defRPr/>
              </a:pPr>
              <a:t>4/26/2020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FF1F122-303D-41B9-AEC9-C459E1DB9B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http://festival.1september.ru/articles/311273/img9.jpg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6555" y="859938"/>
            <a:ext cx="8145905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270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793905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Активизация познавательной деятельности на уроках математики</a:t>
            </a:r>
          </a:p>
        </p:txBody>
      </p:sp>
      <p:sp>
        <p:nvSpPr>
          <p:cNvPr id="6147" name="Прямоугольник 2"/>
          <p:cNvSpPr>
            <a:spLocks noChangeArrowheads="1"/>
          </p:cNvSpPr>
          <p:nvPr/>
        </p:nvSpPr>
        <p:spPr bwMode="auto">
          <a:xfrm>
            <a:off x="2051720" y="3356992"/>
            <a:ext cx="4905375" cy="245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Артюхова </a:t>
            </a:r>
          </a:p>
          <a:p>
            <a:pPr algn="ctr">
              <a:lnSpc>
                <a:spcPct val="80000"/>
              </a:lnSpc>
            </a:pPr>
            <a:r>
              <a:rPr lang="ru-RU" sz="24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Наталия Владимировна,</a:t>
            </a:r>
          </a:p>
          <a:p>
            <a:pPr algn="ctr">
              <a:lnSpc>
                <a:spcPct val="80000"/>
              </a:lnSpc>
            </a:pPr>
            <a:r>
              <a:rPr lang="ru-RU" sz="24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учитель математики </a:t>
            </a: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МБОУ </a:t>
            </a:r>
            <a:r>
              <a:rPr lang="ru-RU" sz="24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Дубровской №1 СОШ </a:t>
            </a:r>
          </a:p>
          <a:p>
            <a:pPr algn="ctr">
              <a:lnSpc>
                <a:spcPct val="80000"/>
              </a:lnSpc>
            </a:pPr>
            <a:r>
              <a:rPr lang="ru-RU" sz="24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им. генерал-майора Никитина И.С. </a:t>
            </a:r>
          </a:p>
          <a:p>
            <a:pPr algn="ctr">
              <a:lnSpc>
                <a:spcPct val="80000"/>
              </a:lnSpc>
            </a:pPr>
            <a:r>
              <a:rPr lang="ru-RU" sz="24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п. Дубровка </a:t>
            </a:r>
          </a:p>
          <a:p>
            <a:pPr algn="ctr">
              <a:lnSpc>
                <a:spcPct val="80000"/>
              </a:lnSpc>
            </a:pPr>
            <a:r>
              <a:rPr lang="ru-RU" sz="24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Брянской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914400" y="952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>
              <a:latin typeface="Calibri" pitchFamily="34" charset="0"/>
            </a:endParaRPr>
          </a:p>
        </p:txBody>
      </p:sp>
      <p:sp>
        <p:nvSpPr>
          <p:cNvPr id="1331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317" name="AutoShape 4"/>
          <p:cNvSpPr>
            <a:spLocks noChangeArrowheads="1"/>
          </p:cNvSpPr>
          <p:nvPr/>
        </p:nvSpPr>
        <p:spPr bwMode="auto">
          <a:xfrm>
            <a:off x="250825" y="3789363"/>
            <a:ext cx="8642350" cy="2825750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b="1">
                <a:solidFill>
                  <a:srgbClr val="4D2403"/>
                </a:solidFill>
                <a:latin typeface="Tahoma" pitchFamily="34" charset="0"/>
              </a:rPr>
              <a:t> Для приготовления маринада необходим 2%-ый раствор уксуса. Сколько нужно добавить воды в 200г 9%-го раствора уксуса, чтобы получить раствор для маринада?</a:t>
            </a:r>
          </a:p>
        </p:txBody>
      </p:sp>
      <p:pic>
        <p:nvPicPr>
          <p:cNvPr id="13318" name="Picture 17" descr="i?id=133920728-66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6000" y="1538288"/>
            <a:ext cx="2725738" cy="203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19" descr="i?id=319743006-69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7663" y="1504950"/>
            <a:ext cx="2863850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Заголовок 1"/>
          <p:cNvSpPr txBox="1">
            <a:spLocks/>
          </p:cNvSpPr>
          <p:nvPr/>
        </p:nvSpPr>
        <p:spPr bwMode="auto">
          <a:xfrm>
            <a:off x="457200" y="6381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 u="sng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Постановка проблемы</a:t>
            </a:r>
            <a:r>
              <a:rPr lang="ru-RU" sz="4000" b="1" u="sng">
                <a:solidFill>
                  <a:srgbClr val="4D2403"/>
                </a:solidFill>
                <a:latin typeface="Calibri" pitchFamily="34" charset="0"/>
              </a:rPr>
              <a:t/>
            </a:r>
            <a:br>
              <a:rPr lang="ru-RU" sz="4000" b="1" u="sng">
                <a:solidFill>
                  <a:srgbClr val="4D2403"/>
                </a:solidFill>
                <a:latin typeface="Calibri" pitchFamily="34" charset="0"/>
              </a:rPr>
            </a:br>
            <a:endParaRPr lang="ru-RU" sz="2400" b="1" u="sng">
              <a:solidFill>
                <a:srgbClr val="4D2403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914400" y="952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>
              <a:latin typeface="Calibri" pitchFamily="34" charset="0"/>
            </a:endParaRPr>
          </a:p>
        </p:txBody>
      </p:sp>
      <p:sp>
        <p:nvSpPr>
          <p:cNvPr id="1434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341" name="AutoShape 4"/>
          <p:cNvSpPr>
            <a:spLocks noChangeArrowheads="1"/>
          </p:cNvSpPr>
          <p:nvPr/>
        </p:nvSpPr>
        <p:spPr bwMode="auto">
          <a:xfrm>
            <a:off x="296863" y="1098550"/>
            <a:ext cx="5788025" cy="5345113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 b="1">
                <a:solidFill>
                  <a:srgbClr val="4D2403"/>
                </a:solidFill>
                <a:latin typeface="Tahoma" pitchFamily="34" charset="0"/>
              </a:rPr>
              <a:t>На площади устанавливают елку высотой 8 метров. Для этого нужны растяжки из проволоки исходящие от вершины и находящиеся на расстоянии 6 м от основания ёлки. Сколько метров проволоки понадобится на одну растяжку? </a:t>
            </a:r>
          </a:p>
        </p:txBody>
      </p:sp>
      <p:sp>
        <p:nvSpPr>
          <p:cNvPr id="14342" name="Заголовок 1"/>
          <p:cNvSpPr txBox="1">
            <a:spLocks/>
          </p:cNvSpPr>
          <p:nvPr/>
        </p:nvSpPr>
        <p:spPr bwMode="auto">
          <a:xfrm>
            <a:off x="250825" y="51276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 u="sng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Постановка проблемы</a:t>
            </a:r>
            <a:r>
              <a:rPr lang="ru-RU" sz="4000" b="1" u="sng">
                <a:solidFill>
                  <a:srgbClr val="4D2403"/>
                </a:solidFill>
                <a:latin typeface="Calibri" pitchFamily="34" charset="0"/>
              </a:rPr>
              <a:t/>
            </a:r>
            <a:br>
              <a:rPr lang="ru-RU" sz="4000" b="1" u="sng">
                <a:solidFill>
                  <a:srgbClr val="4D2403"/>
                </a:solidFill>
                <a:latin typeface="Calibri" pitchFamily="34" charset="0"/>
              </a:rPr>
            </a:br>
            <a:endParaRPr lang="ru-RU" sz="2400" b="1" u="sng">
              <a:solidFill>
                <a:srgbClr val="4D2403"/>
              </a:solidFill>
              <a:latin typeface="Calibri" pitchFamily="34" charset="0"/>
            </a:endParaRPr>
          </a:p>
        </p:txBody>
      </p:sp>
      <p:pic>
        <p:nvPicPr>
          <p:cNvPr id="14343" name="Picture 8" descr="http://demiart.ru/forum/uploads/post-13689-116135721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9813" y="728663"/>
            <a:ext cx="333375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Прямая соединительная линия 9"/>
          <p:cNvCxnSpPr/>
          <p:nvPr/>
        </p:nvCxnSpPr>
        <p:spPr>
          <a:xfrm flipH="1">
            <a:off x="4608513" y="944563"/>
            <a:ext cx="3095625" cy="5256212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7667625" y="981075"/>
            <a:ext cx="144463" cy="52197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572000" y="6200775"/>
            <a:ext cx="3240088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3"/>
          <p:cNvSpPr>
            <a:spLocks noChangeArrowheads="1"/>
          </p:cNvSpPr>
          <p:nvPr/>
        </p:nvSpPr>
        <p:spPr bwMode="auto">
          <a:xfrm>
            <a:off x="576263" y="2024063"/>
            <a:ext cx="4859337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b="1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Найти массу горошины, имея весы и набор гирь, самая маленькая из которых больше массы 1 горошины. </a:t>
            </a:r>
          </a:p>
        </p:txBody>
      </p:sp>
      <p:sp>
        <p:nvSpPr>
          <p:cNvPr id="24579" name="Заголовок 1"/>
          <p:cNvSpPr txBox="1">
            <a:spLocks/>
          </p:cNvSpPr>
          <p:nvPr/>
        </p:nvSpPr>
        <p:spPr bwMode="auto">
          <a:xfrm>
            <a:off x="431800" y="6921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 u="sng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Среднее арифметическое</a:t>
            </a:r>
            <a:r>
              <a:rPr lang="ru-RU" sz="4000" b="1" u="sng">
                <a:solidFill>
                  <a:srgbClr val="4D2403"/>
                </a:solidFill>
                <a:latin typeface="Calibri" pitchFamily="34" charset="0"/>
              </a:rPr>
              <a:t/>
            </a:r>
            <a:br>
              <a:rPr lang="ru-RU" sz="4000" b="1" u="sng">
                <a:solidFill>
                  <a:srgbClr val="4D2403"/>
                </a:solidFill>
                <a:latin typeface="Calibri" pitchFamily="34" charset="0"/>
              </a:rPr>
            </a:br>
            <a:endParaRPr lang="ru-RU" sz="2400" b="1" u="sng">
              <a:solidFill>
                <a:srgbClr val="4D2403"/>
              </a:solidFill>
              <a:latin typeface="Calibri" pitchFamily="34" charset="0"/>
            </a:endParaRPr>
          </a:p>
        </p:txBody>
      </p:sp>
      <p:pic>
        <p:nvPicPr>
          <p:cNvPr id="69634" name="Picture 2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2D1B2"/>
              </a:clrFrom>
              <a:clrTo>
                <a:srgbClr val="B2D1B2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999612" y="3356992"/>
            <a:ext cx="3547750" cy="2988332"/>
          </a:xfrm>
          <a:prstGeom prst="rect">
            <a:avLst/>
          </a:prstGeom>
          <a:noFill/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640763" y="6308725"/>
            <a:ext cx="503237" cy="549275"/>
          </a:xfrm>
          <a:prstGeom prst="actionButtonHom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Группа 29"/>
          <p:cNvGrpSpPr>
            <a:grpSpLocks/>
          </p:cNvGrpSpPr>
          <p:nvPr/>
        </p:nvGrpSpPr>
        <p:grpSpPr bwMode="auto">
          <a:xfrm>
            <a:off x="4535488" y="2438400"/>
            <a:ext cx="3457575" cy="3240088"/>
            <a:chOff x="4534805" y="2438400"/>
            <a:chExt cx="3457575" cy="3240088"/>
          </a:xfrm>
        </p:grpSpPr>
        <p:sp>
          <p:nvSpPr>
            <p:cNvPr id="15410" name="Полилиния 2"/>
            <p:cNvSpPr>
              <a:spLocks/>
            </p:cNvSpPr>
            <p:nvPr/>
          </p:nvSpPr>
          <p:spPr bwMode="auto">
            <a:xfrm>
              <a:off x="4534805" y="2438400"/>
              <a:ext cx="3457575" cy="3240088"/>
            </a:xfrm>
            <a:custGeom>
              <a:avLst/>
              <a:gdLst>
                <a:gd name="T0" fmla="*/ 0 w 2443396"/>
                <a:gd name="T1" fmla="*/ 2147483647 h 2023672"/>
                <a:gd name="T2" fmla="*/ 281940855 w 2443396"/>
                <a:gd name="T3" fmla="*/ 0 h 2023672"/>
                <a:gd name="T4" fmla="*/ 446178410 w 2443396"/>
                <a:gd name="T5" fmla="*/ 1589034808 h 2023672"/>
                <a:gd name="T6" fmla="*/ 0 w 2443396"/>
                <a:gd name="T7" fmla="*/ 2147483647 h 2023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43396"/>
                <a:gd name="T13" fmla="*/ 0 h 2023672"/>
                <a:gd name="T14" fmla="*/ 2443396 w 2443396"/>
                <a:gd name="T15" fmla="*/ 2023672 h 2023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43396" h="2023672">
                  <a:moveTo>
                    <a:pt x="0" y="2023672"/>
                  </a:moveTo>
                  <a:lnTo>
                    <a:pt x="1543987" y="0"/>
                  </a:lnTo>
                  <a:lnTo>
                    <a:pt x="2443396" y="1364105"/>
                  </a:lnTo>
                  <a:lnTo>
                    <a:pt x="0" y="2023672"/>
                  </a:lnTo>
                  <a:close/>
                </a:path>
              </a:pathLst>
            </a:custGeom>
            <a:noFill/>
            <a:ln w="38100" algn="ctr">
              <a:solidFill>
                <a:srgbClr val="4D2403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5411" name="Группа 24"/>
            <p:cNvGrpSpPr>
              <a:grpSpLocks/>
            </p:cNvGrpSpPr>
            <p:nvPr/>
          </p:nvGrpSpPr>
          <p:grpSpPr bwMode="auto">
            <a:xfrm rot="9180000">
              <a:off x="7656642" y="4159250"/>
              <a:ext cx="161925" cy="487363"/>
              <a:chOff x="2672789" y="5157192"/>
              <a:chExt cx="144016" cy="720080"/>
            </a:xfrm>
          </p:grpSpPr>
          <p:sp>
            <p:nvSpPr>
              <p:cNvPr id="15412" name="Прямоугольник 25"/>
              <p:cNvSpPr>
                <a:spLocks noChangeArrowheads="1"/>
              </p:cNvSpPr>
              <p:nvPr/>
            </p:nvSpPr>
            <p:spPr bwMode="auto">
              <a:xfrm flipH="1">
                <a:off x="2726795" y="5301208"/>
                <a:ext cx="45719" cy="576064"/>
              </a:xfrm>
              <a:prstGeom prst="rect">
                <a:avLst/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kumimoji="1" lang="ru-RU">
                  <a:latin typeface="Times New Roman" pitchFamily="18" charset="0"/>
                </a:endParaRPr>
              </a:p>
            </p:txBody>
          </p:sp>
          <p:sp>
            <p:nvSpPr>
              <p:cNvPr id="27" name="Овал 26"/>
              <p:cNvSpPr/>
              <p:nvPr/>
            </p:nvSpPr>
            <p:spPr bwMode="auto">
              <a:xfrm>
                <a:off x="2672187" y="5166144"/>
                <a:ext cx="144016" cy="143077"/>
              </a:xfrm>
              <a:prstGeom prst="ellipse">
                <a:avLst/>
              </a:prstGeom>
              <a:solidFill>
                <a:schemeClr val="accent6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kumimoji="1" lang="ru-RU">
                  <a:latin typeface="Times New Roman" pitchFamily="18" charset="0"/>
                  <a:cs typeface="+mn-cs"/>
                </a:endParaRPr>
              </a:p>
            </p:txBody>
          </p:sp>
        </p:grpSp>
      </p:grpSp>
      <p:grpSp>
        <p:nvGrpSpPr>
          <p:cNvPr id="15363" name="Группа 28"/>
          <p:cNvGrpSpPr>
            <a:grpSpLocks/>
          </p:cNvGrpSpPr>
          <p:nvPr/>
        </p:nvGrpSpPr>
        <p:grpSpPr bwMode="auto">
          <a:xfrm>
            <a:off x="4524375" y="2400300"/>
            <a:ext cx="3503613" cy="3322638"/>
            <a:chOff x="1119188" y="2400300"/>
            <a:chExt cx="3503612" cy="3322638"/>
          </a:xfrm>
        </p:grpSpPr>
        <p:grpSp>
          <p:nvGrpSpPr>
            <p:cNvPr id="15389" name="Группа 5"/>
            <p:cNvGrpSpPr>
              <a:grpSpLocks/>
            </p:cNvGrpSpPr>
            <p:nvPr/>
          </p:nvGrpSpPr>
          <p:grpSpPr bwMode="auto">
            <a:xfrm rot="-1793271">
              <a:off x="4367213" y="4148138"/>
              <a:ext cx="161925" cy="487362"/>
              <a:chOff x="2672789" y="5157192"/>
              <a:chExt cx="144016" cy="720080"/>
            </a:xfrm>
          </p:grpSpPr>
          <p:sp>
            <p:nvSpPr>
              <p:cNvPr id="15408" name="Прямоугольник 3"/>
              <p:cNvSpPr>
                <a:spLocks noChangeArrowheads="1"/>
              </p:cNvSpPr>
              <p:nvPr/>
            </p:nvSpPr>
            <p:spPr bwMode="auto">
              <a:xfrm flipH="1">
                <a:off x="2726795" y="5301208"/>
                <a:ext cx="45719" cy="576064"/>
              </a:xfrm>
              <a:prstGeom prst="rect">
                <a:avLst/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kumimoji="1" lang="ru-RU">
                  <a:latin typeface="Times New Roman" pitchFamily="18" charset="0"/>
                </a:endParaRPr>
              </a:p>
            </p:txBody>
          </p:sp>
          <p:sp>
            <p:nvSpPr>
              <p:cNvPr id="5" name="Овал 4"/>
              <p:cNvSpPr/>
              <p:nvPr/>
            </p:nvSpPr>
            <p:spPr bwMode="auto">
              <a:xfrm>
                <a:off x="2672539" y="5145162"/>
                <a:ext cx="144016" cy="143077"/>
              </a:xfrm>
              <a:prstGeom prst="ellipse">
                <a:avLst/>
              </a:prstGeom>
              <a:solidFill>
                <a:schemeClr val="accent6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kumimoji="1" lang="ru-RU">
                  <a:latin typeface="Times New Roman" pitchFamily="18" charset="0"/>
                  <a:cs typeface="+mn-cs"/>
                </a:endParaRPr>
              </a:p>
            </p:txBody>
          </p:sp>
        </p:grpSp>
        <p:grpSp>
          <p:nvGrpSpPr>
            <p:cNvPr id="15390" name="Группа 6"/>
            <p:cNvGrpSpPr>
              <a:grpSpLocks/>
            </p:cNvGrpSpPr>
            <p:nvPr/>
          </p:nvGrpSpPr>
          <p:grpSpPr bwMode="auto">
            <a:xfrm rot="-1793271">
              <a:off x="3332163" y="2401888"/>
              <a:ext cx="161925" cy="487362"/>
              <a:chOff x="2672789" y="5157192"/>
              <a:chExt cx="144016" cy="720080"/>
            </a:xfrm>
          </p:grpSpPr>
          <p:sp>
            <p:nvSpPr>
              <p:cNvPr id="15406" name="Прямоугольник 7"/>
              <p:cNvSpPr>
                <a:spLocks noChangeArrowheads="1"/>
              </p:cNvSpPr>
              <p:nvPr/>
            </p:nvSpPr>
            <p:spPr bwMode="auto">
              <a:xfrm flipH="1">
                <a:off x="2726795" y="5301208"/>
                <a:ext cx="45719" cy="576064"/>
              </a:xfrm>
              <a:prstGeom prst="rect">
                <a:avLst/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kumimoji="1" lang="ru-RU">
                  <a:latin typeface="Times New Roman" pitchFamily="18" charset="0"/>
                </a:endParaRPr>
              </a:p>
            </p:txBody>
          </p:sp>
          <p:sp>
            <p:nvSpPr>
              <p:cNvPr id="9" name="Овал 8"/>
              <p:cNvSpPr/>
              <p:nvPr/>
            </p:nvSpPr>
            <p:spPr bwMode="auto">
              <a:xfrm>
                <a:off x="2672539" y="5145162"/>
                <a:ext cx="144016" cy="143077"/>
              </a:xfrm>
              <a:prstGeom prst="ellipse">
                <a:avLst/>
              </a:prstGeom>
              <a:solidFill>
                <a:schemeClr val="accent6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kumimoji="1" lang="ru-RU">
                  <a:latin typeface="Times New Roman" pitchFamily="18" charset="0"/>
                  <a:cs typeface="+mn-cs"/>
                </a:endParaRPr>
              </a:p>
            </p:txBody>
          </p:sp>
        </p:grpSp>
        <p:grpSp>
          <p:nvGrpSpPr>
            <p:cNvPr id="15391" name="Группа 9"/>
            <p:cNvGrpSpPr>
              <a:grpSpLocks/>
            </p:cNvGrpSpPr>
            <p:nvPr/>
          </p:nvGrpSpPr>
          <p:grpSpPr bwMode="auto">
            <a:xfrm rot="1920000">
              <a:off x="3113088" y="2400300"/>
              <a:ext cx="161925" cy="487363"/>
              <a:chOff x="2672789" y="5157188"/>
              <a:chExt cx="144016" cy="720084"/>
            </a:xfrm>
          </p:grpSpPr>
          <p:sp>
            <p:nvSpPr>
              <p:cNvPr id="15404" name="Прямоугольник 10"/>
              <p:cNvSpPr>
                <a:spLocks noChangeArrowheads="1"/>
              </p:cNvSpPr>
              <p:nvPr/>
            </p:nvSpPr>
            <p:spPr bwMode="auto">
              <a:xfrm flipH="1">
                <a:off x="2726795" y="5301208"/>
                <a:ext cx="45719" cy="576064"/>
              </a:xfrm>
              <a:prstGeom prst="rect">
                <a:avLst/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kumimoji="1" lang="ru-RU">
                  <a:latin typeface="Times New Roman" pitchFamily="18" charset="0"/>
                </a:endParaRPr>
              </a:p>
            </p:txBody>
          </p:sp>
          <p:sp>
            <p:nvSpPr>
              <p:cNvPr id="12" name="Овал 11"/>
              <p:cNvSpPr/>
              <p:nvPr/>
            </p:nvSpPr>
            <p:spPr bwMode="auto">
              <a:xfrm>
                <a:off x="2670859" y="5157283"/>
                <a:ext cx="144016" cy="143079"/>
              </a:xfrm>
              <a:prstGeom prst="ellipse">
                <a:avLst/>
              </a:prstGeom>
              <a:solidFill>
                <a:schemeClr val="accent6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kumimoji="1" lang="ru-RU">
                  <a:latin typeface="Times New Roman" pitchFamily="18" charset="0"/>
                  <a:cs typeface="+mn-cs"/>
                </a:endParaRPr>
              </a:p>
            </p:txBody>
          </p:sp>
        </p:grpSp>
        <p:grpSp>
          <p:nvGrpSpPr>
            <p:cNvPr id="15392" name="Группа 12"/>
            <p:cNvGrpSpPr>
              <a:grpSpLocks/>
            </p:cNvGrpSpPr>
            <p:nvPr/>
          </p:nvGrpSpPr>
          <p:grpSpPr bwMode="auto">
            <a:xfrm rot="1920000">
              <a:off x="1177925" y="5235575"/>
              <a:ext cx="161925" cy="487363"/>
              <a:chOff x="2672789" y="5157188"/>
              <a:chExt cx="144016" cy="720084"/>
            </a:xfrm>
          </p:grpSpPr>
          <p:sp>
            <p:nvSpPr>
              <p:cNvPr id="15402" name="Прямоугольник 13"/>
              <p:cNvSpPr>
                <a:spLocks noChangeArrowheads="1"/>
              </p:cNvSpPr>
              <p:nvPr/>
            </p:nvSpPr>
            <p:spPr bwMode="auto">
              <a:xfrm flipH="1">
                <a:off x="2726795" y="5301208"/>
                <a:ext cx="45719" cy="576064"/>
              </a:xfrm>
              <a:prstGeom prst="rect">
                <a:avLst/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kumimoji="1" lang="ru-RU">
                  <a:latin typeface="Times New Roman" pitchFamily="18" charset="0"/>
                </a:endParaRPr>
              </a:p>
            </p:txBody>
          </p:sp>
          <p:sp>
            <p:nvSpPr>
              <p:cNvPr id="15" name="Овал 14"/>
              <p:cNvSpPr/>
              <p:nvPr/>
            </p:nvSpPr>
            <p:spPr bwMode="auto">
              <a:xfrm>
                <a:off x="2670860" y="5157281"/>
                <a:ext cx="144016" cy="143079"/>
              </a:xfrm>
              <a:prstGeom prst="ellipse">
                <a:avLst/>
              </a:prstGeom>
              <a:solidFill>
                <a:schemeClr val="accent6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kumimoji="1" lang="ru-RU">
                  <a:latin typeface="Times New Roman" pitchFamily="18" charset="0"/>
                  <a:cs typeface="+mn-cs"/>
                </a:endParaRPr>
              </a:p>
            </p:txBody>
          </p:sp>
        </p:grpSp>
        <p:grpSp>
          <p:nvGrpSpPr>
            <p:cNvPr id="15393" name="Группа 18"/>
            <p:cNvGrpSpPr>
              <a:grpSpLocks/>
            </p:cNvGrpSpPr>
            <p:nvPr/>
          </p:nvGrpSpPr>
          <p:grpSpPr bwMode="auto">
            <a:xfrm rot="4080000">
              <a:off x="1281906" y="5358607"/>
              <a:ext cx="161925" cy="487362"/>
              <a:chOff x="2672789" y="5157188"/>
              <a:chExt cx="144016" cy="720084"/>
            </a:xfrm>
          </p:grpSpPr>
          <p:sp>
            <p:nvSpPr>
              <p:cNvPr id="15400" name="Прямоугольник 19"/>
              <p:cNvSpPr>
                <a:spLocks noChangeArrowheads="1"/>
              </p:cNvSpPr>
              <p:nvPr/>
            </p:nvSpPr>
            <p:spPr bwMode="auto">
              <a:xfrm flipH="1">
                <a:off x="2726795" y="5301208"/>
                <a:ext cx="45719" cy="576064"/>
              </a:xfrm>
              <a:prstGeom prst="rect">
                <a:avLst/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kumimoji="1" lang="ru-RU">
                  <a:latin typeface="Times New Roman" pitchFamily="18" charset="0"/>
                </a:endParaRPr>
              </a:p>
            </p:txBody>
          </p:sp>
          <p:sp>
            <p:nvSpPr>
              <p:cNvPr id="21" name="Овал 20"/>
              <p:cNvSpPr/>
              <p:nvPr/>
            </p:nvSpPr>
            <p:spPr bwMode="auto">
              <a:xfrm>
                <a:off x="2669719" y="5157766"/>
                <a:ext cx="144016" cy="143079"/>
              </a:xfrm>
              <a:prstGeom prst="ellipse">
                <a:avLst/>
              </a:prstGeom>
              <a:solidFill>
                <a:schemeClr val="accent6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kumimoji="1" lang="ru-RU">
                  <a:latin typeface="Times New Roman" pitchFamily="18" charset="0"/>
                  <a:cs typeface="+mn-cs"/>
                </a:endParaRPr>
              </a:p>
            </p:txBody>
          </p:sp>
        </p:grpSp>
        <p:grpSp>
          <p:nvGrpSpPr>
            <p:cNvPr id="15394" name="Группа 21"/>
            <p:cNvGrpSpPr>
              <a:grpSpLocks/>
            </p:cNvGrpSpPr>
            <p:nvPr/>
          </p:nvGrpSpPr>
          <p:grpSpPr bwMode="auto">
            <a:xfrm rot="4380000">
              <a:off x="4298156" y="4431507"/>
              <a:ext cx="161925" cy="487362"/>
              <a:chOff x="2672789" y="5157188"/>
              <a:chExt cx="144016" cy="720084"/>
            </a:xfrm>
          </p:grpSpPr>
          <p:sp>
            <p:nvSpPr>
              <p:cNvPr id="15398" name="Прямоугольник 22"/>
              <p:cNvSpPr>
                <a:spLocks noChangeArrowheads="1"/>
              </p:cNvSpPr>
              <p:nvPr/>
            </p:nvSpPr>
            <p:spPr bwMode="auto">
              <a:xfrm flipH="1">
                <a:off x="2726795" y="5301208"/>
                <a:ext cx="45719" cy="576064"/>
              </a:xfrm>
              <a:prstGeom prst="rect">
                <a:avLst/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kumimoji="1" lang="ru-RU">
                  <a:latin typeface="Times New Roman" pitchFamily="18" charset="0"/>
                </a:endParaRPr>
              </a:p>
            </p:txBody>
          </p:sp>
          <p:sp>
            <p:nvSpPr>
              <p:cNvPr id="24" name="Овал 23"/>
              <p:cNvSpPr/>
              <p:nvPr/>
            </p:nvSpPr>
            <p:spPr bwMode="auto">
              <a:xfrm>
                <a:off x="2663664" y="5166351"/>
                <a:ext cx="144016" cy="143078"/>
              </a:xfrm>
              <a:prstGeom prst="ellipse">
                <a:avLst/>
              </a:prstGeom>
              <a:solidFill>
                <a:schemeClr val="accent6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kumimoji="1" lang="ru-RU">
                  <a:latin typeface="Times New Roman" pitchFamily="18" charset="0"/>
                  <a:cs typeface="+mn-cs"/>
                </a:endParaRPr>
              </a:p>
            </p:txBody>
          </p:sp>
        </p:grpSp>
        <p:cxnSp>
          <p:nvCxnSpPr>
            <p:cNvPr id="28" name="Скругленная соединительная линия 27"/>
            <p:cNvCxnSpPr>
              <a:stCxn id="15406" idx="2"/>
              <a:endCxn id="15404" idx="2"/>
            </p:cNvCxnSpPr>
            <p:nvPr/>
          </p:nvCxnSpPr>
          <p:spPr>
            <a:xfrm rot="5400000" flipH="1">
              <a:off x="3304381" y="2618582"/>
              <a:ext cx="1587" cy="469900"/>
            </a:xfrm>
            <a:prstGeom prst="curvedConnector3">
              <a:avLst>
                <a:gd name="adj1" fmla="val -24124953"/>
              </a:avLst>
            </a:prstGeom>
            <a:ln w="28575">
              <a:solidFill>
                <a:schemeClr val="accent6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Скругленная соединительная линия 31"/>
            <p:cNvCxnSpPr/>
            <p:nvPr/>
          </p:nvCxnSpPr>
          <p:spPr>
            <a:xfrm rot="16200000" flipH="1">
              <a:off x="1578770" y="5026818"/>
              <a:ext cx="450850" cy="404813"/>
            </a:xfrm>
            <a:prstGeom prst="curvedConnector3">
              <a:avLst>
                <a:gd name="adj1" fmla="val -3292"/>
              </a:avLst>
            </a:prstGeom>
            <a:ln w="28575">
              <a:solidFill>
                <a:schemeClr val="accent6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hape 35"/>
            <p:cNvCxnSpPr>
              <a:stCxn id="15398" idx="2"/>
            </p:cNvCxnSpPr>
            <p:nvPr/>
          </p:nvCxnSpPr>
          <p:spPr>
            <a:xfrm rot="10800000" flipH="1">
              <a:off x="4146550" y="4103688"/>
              <a:ext cx="200025" cy="647700"/>
            </a:xfrm>
            <a:prstGeom prst="curvedConnector4">
              <a:avLst>
                <a:gd name="adj1" fmla="val -114438"/>
                <a:gd name="adj2" fmla="val 101846"/>
              </a:avLst>
            </a:prstGeom>
            <a:ln w="28575">
              <a:solidFill>
                <a:schemeClr val="accent6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364" name="Заголовок 1"/>
          <p:cNvSpPr txBox="1">
            <a:spLocks/>
          </p:cNvSpPr>
          <p:nvPr/>
        </p:nvSpPr>
        <p:spPr bwMode="auto">
          <a:xfrm>
            <a:off x="457200" y="9810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 u="sng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Необычное доказательство </a:t>
            </a:r>
            <a:br>
              <a:rPr lang="ru-RU" sz="4000" b="1" u="sng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</a:br>
            <a:endParaRPr lang="ru-RU" sz="4000" b="1" u="sng">
              <a:solidFill>
                <a:srgbClr val="4D2403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1692275" y="2708275"/>
            <a:ext cx="0" cy="0"/>
          </a:xfrm>
          <a:prstGeom prst="line">
            <a:avLst/>
          </a:prstGeom>
          <a:ln>
            <a:solidFill>
              <a:srgbClr val="4D24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Группа 74"/>
          <p:cNvGrpSpPr>
            <a:grpSpLocks/>
          </p:cNvGrpSpPr>
          <p:nvPr/>
        </p:nvGrpSpPr>
        <p:grpSpPr bwMode="auto">
          <a:xfrm>
            <a:off x="981075" y="1484313"/>
            <a:ext cx="3627438" cy="2171700"/>
            <a:chOff x="959370" y="1494572"/>
            <a:chExt cx="3627620" cy="2170601"/>
          </a:xfrm>
        </p:grpSpPr>
        <p:sp>
          <p:nvSpPr>
            <p:cNvPr id="31" name="Полилиния 30"/>
            <p:cNvSpPr/>
            <p:nvPr/>
          </p:nvSpPr>
          <p:spPr>
            <a:xfrm>
              <a:off x="959370" y="1994381"/>
              <a:ext cx="3627620" cy="1439134"/>
            </a:xfrm>
            <a:custGeom>
              <a:avLst/>
              <a:gdLst>
                <a:gd name="connsiteX0" fmla="*/ 0 w 3627620"/>
                <a:gd name="connsiteY0" fmla="*/ 1439056 h 1439056"/>
                <a:gd name="connsiteX1" fmla="*/ 1454046 w 3627620"/>
                <a:gd name="connsiteY1" fmla="*/ 0 h 1439056"/>
                <a:gd name="connsiteX2" fmla="*/ 3627620 w 3627620"/>
                <a:gd name="connsiteY2" fmla="*/ 1439056 h 1439056"/>
                <a:gd name="connsiteX3" fmla="*/ 0 w 3627620"/>
                <a:gd name="connsiteY3" fmla="*/ 1439056 h 1439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7620" h="1439056">
                  <a:moveTo>
                    <a:pt x="0" y="1439056"/>
                  </a:moveTo>
                  <a:lnTo>
                    <a:pt x="1454046" y="0"/>
                  </a:lnTo>
                  <a:lnTo>
                    <a:pt x="3627620" y="1439056"/>
                  </a:lnTo>
                  <a:lnTo>
                    <a:pt x="0" y="1439056"/>
                  </a:lnTo>
                  <a:close/>
                </a:path>
              </a:pathLst>
            </a:custGeom>
            <a:noFill/>
            <a:ln>
              <a:solidFill>
                <a:srgbClr val="4D24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34" name="Прямая соединительная линия 33"/>
            <p:cNvCxnSpPr>
              <a:stCxn id="31" idx="1"/>
            </p:cNvCxnSpPr>
            <p:nvPr/>
          </p:nvCxnSpPr>
          <p:spPr>
            <a:xfrm flipH="1">
              <a:off x="2412006" y="1994381"/>
              <a:ext cx="1587" cy="1397880"/>
            </a:xfrm>
            <a:prstGeom prst="line">
              <a:avLst/>
            </a:prstGeom>
            <a:ln w="28575">
              <a:solidFill>
                <a:srgbClr val="4D240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>
              <a:off x="3456633" y="2708394"/>
              <a:ext cx="0" cy="720360"/>
            </a:xfrm>
            <a:prstGeom prst="line">
              <a:avLst/>
            </a:prstGeom>
            <a:ln w="28575">
              <a:solidFill>
                <a:srgbClr val="4D240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>
              <a:off x="1691245" y="2708394"/>
              <a:ext cx="1765389" cy="0"/>
            </a:xfrm>
            <a:prstGeom prst="line">
              <a:avLst/>
            </a:prstGeom>
            <a:ln w="28575">
              <a:solidFill>
                <a:srgbClr val="4D240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>
              <a:off x="1691245" y="2708394"/>
              <a:ext cx="0" cy="720360"/>
            </a:xfrm>
            <a:prstGeom prst="line">
              <a:avLst/>
            </a:prstGeom>
            <a:ln w="28575">
              <a:solidFill>
                <a:srgbClr val="4D240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Дуга 57"/>
            <p:cNvSpPr/>
            <p:nvPr/>
          </p:nvSpPr>
          <p:spPr>
            <a:xfrm rot="7798281">
              <a:off x="1993128" y="1522905"/>
              <a:ext cx="874269" cy="817603"/>
            </a:xfrm>
            <a:prstGeom prst="arc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9" name="Дуга 58"/>
            <p:cNvSpPr/>
            <p:nvPr/>
          </p:nvSpPr>
          <p:spPr>
            <a:xfrm rot="2745715">
              <a:off x="885714" y="3005786"/>
              <a:ext cx="599771" cy="414359"/>
            </a:xfrm>
            <a:prstGeom prst="arc">
              <a:avLst>
                <a:gd name="adj1" fmla="val 16200000"/>
                <a:gd name="adj2" fmla="val 19066"/>
              </a:avLst>
            </a:prstGeom>
            <a:ln w="57150" cmpd="dbl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4" name="Дуга 63"/>
            <p:cNvSpPr/>
            <p:nvPr/>
          </p:nvSpPr>
          <p:spPr>
            <a:xfrm rot="15036008">
              <a:off x="3831468" y="3157315"/>
              <a:ext cx="601359" cy="414359"/>
            </a:xfrm>
            <a:prstGeom prst="arc">
              <a:avLst>
                <a:gd name="adj1" fmla="val 16200000"/>
                <a:gd name="adj2" fmla="val 19066"/>
              </a:avLst>
            </a:prstGeom>
            <a:ln w="66675" cmpd="tri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386" name="TextBox 66"/>
            <p:cNvSpPr txBox="1">
              <a:spLocks noChangeArrowheads="1"/>
            </p:cNvSpPr>
            <p:nvPr/>
          </p:nvSpPr>
          <p:spPr bwMode="auto">
            <a:xfrm>
              <a:off x="2447764" y="2276872"/>
              <a:ext cx="32403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>
                  <a:solidFill>
                    <a:srgbClr val="4D2403"/>
                  </a:solidFill>
                </a:rPr>
                <a:t>1</a:t>
              </a:r>
            </a:p>
          </p:txBody>
        </p:sp>
        <p:sp>
          <p:nvSpPr>
            <p:cNvPr id="15387" name="TextBox 68"/>
            <p:cNvSpPr txBox="1">
              <a:spLocks noChangeArrowheads="1"/>
            </p:cNvSpPr>
            <p:nvPr/>
          </p:nvSpPr>
          <p:spPr bwMode="auto">
            <a:xfrm>
              <a:off x="1403648" y="3023664"/>
              <a:ext cx="32403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>
                  <a:solidFill>
                    <a:srgbClr val="4D2403"/>
                  </a:solidFill>
                </a:rPr>
                <a:t>2</a:t>
              </a:r>
            </a:p>
          </p:txBody>
        </p:sp>
        <p:sp>
          <p:nvSpPr>
            <p:cNvPr id="15388" name="TextBox 70"/>
            <p:cNvSpPr txBox="1">
              <a:spLocks noChangeArrowheads="1"/>
            </p:cNvSpPr>
            <p:nvPr/>
          </p:nvSpPr>
          <p:spPr bwMode="auto">
            <a:xfrm>
              <a:off x="3599892" y="3032956"/>
              <a:ext cx="32403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>
                  <a:solidFill>
                    <a:srgbClr val="4D2403"/>
                  </a:solidFill>
                </a:rPr>
                <a:t>3</a:t>
              </a:r>
            </a:p>
          </p:txBody>
        </p:sp>
      </p:grpSp>
      <p:grpSp>
        <p:nvGrpSpPr>
          <p:cNvPr id="16" name="Группа 75"/>
          <p:cNvGrpSpPr>
            <a:grpSpLocks/>
          </p:cNvGrpSpPr>
          <p:nvPr/>
        </p:nvGrpSpPr>
        <p:grpSpPr bwMode="auto">
          <a:xfrm>
            <a:off x="1655763" y="4833938"/>
            <a:ext cx="1836737" cy="1187450"/>
            <a:chOff x="1655676" y="4833156"/>
            <a:chExt cx="1836204" cy="1188132"/>
          </a:xfrm>
        </p:grpSpPr>
        <p:grpSp>
          <p:nvGrpSpPr>
            <p:cNvPr id="15368" name="Группа 65"/>
            <p:cNvGrpSpPr>
              <a:grpSpLocks/>
            </p:cNvGrpSpPr>
            <p:nvPr/>
          </p:nvGrpSpPr>
          <p:grpSpPr bwMode="auto">
            <a:xfrm>
              <a:off x="1691680" y="4833156"/>
              <a:ext cx="1800200" cy="1188132"/>
              <a:chOff x="1691680" y="4149080"/>
              <a:chExt cx="1800200" cy="1187863"/>
            </a:xfrm>
          </p:grpSpPr>
          <p:sp>
            <p:nvSpPr>
              <p:cNvPr id="49" name="Прямоугольник 48"/>
              <p:cNvSpPr/>
              <p:nvPr/>
            </p:nvSpPr>
            <p:spPr>
              <a:xfrm>
                <a:off x="1692178" y="4149080"/>
                <a:ext cx="1799702" cy="719387"/>
              </a:xfrm>
              <a:prstGeom prst="rect">
                <a:avLst/>
              </a:prstGeom>
              <a:noFill/>
              <a:ln>
                <a:solidFill>
                  <a:srgbClr val="4D240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50" name="Прямая соединительная линия 49"/>
              <p:cNvCxnSpPr/>
              <p:nvPr/>
            </p:nvCxnSpPr>
            <p:spPr>
              <a:xfrm>
                <a:off x="1692178" y="4149080"/>
                <a:ext cx="720516" cy="719387"/>
              </a:xfrm>
              <a:prstGeom prst="line">
                <a:avLst/>
              </a:prstGeom>
              <a:ln>
                <a:solidFill>
                  <a:srgbClr val="4D24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/>
              <p:cNvCxnSpPr/>
              <p:nvPr/>
            </p:nvCxnSpPr>
            <p:spPr>
              <a:xfrm flipH="1">
                <a:off x="2412694" y="4149080"/>
                <a:ext cx="1079186" cy="719387"/>
              </a:xfrm>
              <a:prstGeom prst="line">
                <a:avLst/>
              </a:prstGeom>
              <a:ln>
                <a:solidFill>
                  <a:srgbClr val="4D240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Дуга 60"/>
              <p:cNvSpPr/>
              <p:nvPr/>
            </p:nvSpPr>
            <p:spPr>
              <a:xfrm rot="15036008">
                <a:off x="1867354" y="4597837"/>
                <a:ext cx="600284" cy="414217"/>
              </a:xfrm>
              <a:prstGeom prst="arc">
                <a:avLst>
                  <a:gd name="adj1" fmla="val 16200000"/>
                  <a:gd name="adj2" fmla="val 19066"/>
                </a:avLst>
              </a:prstGeom>
              <a:ln w="57150" cmpd="dbl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2" name="Дуга 61"/>
              <p:cNvSpPr/>
              <p:nvPr/>
            </p:nvSpPr>
            <p:spPr>
              <a:xfrm rot="19387731">
                <a:off x="1958800" y="4519096"/>
                <a:ext cx="872871" cy="817847"/>
              </a:xfrm>
              <a:prstGeom prst="arc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5" name="Дуга 64"/>
              <p:cNvSpPr/>
              <p:nvPr/>
            </p:nvSpPr>
            <p:spPr>
              <a:xfrm rot="3279202">
                <a:off x="2531553" y="4452522"/>
                <a:ext cx="530409" cy="390412"/>
              </a:xfrm>
              <a:prstGeom prst="arc">
                <a:avLst>
                  <a:gd name="adj1" fmla="val 16200000"/>
                  <a:gd name="adj2" fmla="val 19066"/>
                </a:avLst>
              </a:prstGeom>
              <a:ln w="66675" cmpd="tri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15369" name="TextBox 67"/>
            <p:cNvSpPr txBox="1">
              <a:spLocks noChangeArrowheads="1"/>
            </p:cNvSpPr>
            <p:nvPr/>
          </p:nvSpPr>
          <p:spPr bwMode="auto">
            <a:xfrm>
              <a:off x="2303748" y="4869160"/>
              <a:ext cx="32403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>
                  <a:solidFill>
                    <a:srgbClr val="4D2403"/>
                  </a:solidFill>
                </a:rPr>
                <a:t>1</a:t>
              </a:r>
            </a:p>
          </p:txBody>
        </p:sp>
        <p:sp>
          <p:nvSpPr>
            <p:cNvPr id="15370" name="TextBox 69"/>
            <p:cNvSpPr txBox="1">
              <a:spLocks noChangeArrowheads="1"/>
            </p:cNvSpPr>
            <p:nvPr/>
          </p:nvSpPr>
          <p:spPr bwMode="auto">
            <a:xfrm>
              <a:off x="1655676" y="5147900"/>
              <a:ext cx="32403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>
                  <a:solidFill>
                    <a:srgbClr val="4D2403"/>
                  </a:solidFill>
                </a:rPr>
                <a:t>2</a:t>
              </a:r>
            </a:p>
          </p:txBody>
        </p:sp>
        <p:sp>
          <p:nvSpPr>
            <p:cNvPr id="15371" name="TextBox 73"/>
            <p:cNvSpPr txBox="1">
              <a:spLocks noChangeArrowheads="1"/>
            </p:cNvSpPr>
            <p:nvPr/>
          </p:nvSpPr>
          <p:spPr bwMode="auto">
            <a:xfrm>
              <a:off x="2987824" y="5157192"/>
              <a:ext cx="32403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>
                  <a:solidFill>
                    <a:srgbClr val="4D2403"/>
                  </a:solidFill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 txBox="1">
            <a:spLocks/>
          </p:cNvSpPr>
          <p:nvPr/>
        </p:nvSpPr>
        <p:spPr bwMode="auto">
          <a:xfrm>
            <a:off x="215900" y="87312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 u="sng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Разрезная теорема </a:t>
            </a:r>
            <a:r>
              <a:rPr lang="ru-RU" sz="4000" b="1" u="sng">
                <a:solidFill>
                  <a:srgbClr val="4D2403"/>
                </a:solidFill>
                <a:latin typeface="Calibri" pitchFamily="34" charset="0"/>
              </a:rPr>
              <a:t/>
            </a:r>
            <a:br>
              <a:rPr lang="ru-RU" sz="4000" b="1" u="sng">
                <a:solidFill>
                  <a:srgbClr val="4D2403"/>
                </a:solidFill>
                <a:latin typeface="Calibri" pitchFamily="34" charset="0"/>
              </a:rPr>
            </a:br>
            <a:endParaRPr lang="ru-RU" sz="2400" b="1" u="sng">
              <a:solidFill>
                <a:srgbClr val="4D2403"/>
              </a:solidFill>
              <a:latin typeface="Calibri" pitchFamily="34" charset="0"/>
            </a:endParaRPr>
          </a:p>
        </p:txBody>
      </p:sp>
      <p:sp>
        <p:nvSpPr>
          <p:cNvPr id="16387" name="Rectangle 24"/>
          <p:cNvSpPr>
            <a:spLocks noChangeArrowheads="1"/>
          </p:cNvSpPr>
          <p:nvPr/>
        </p:nvSpPr>
        <p:spPr bwMode="auto">
          <a:xfrm rot="-413930">
            <a:off x="671513" y="2005013"/>
            <a:ext cx="7134225" cy="13239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74625" algn="just">
              <a:tabLst>
                <a:tab pos="1809750" algn="l"/>
              </a:tabLst>
            </a:pP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№25</a:t>
            </a:r>
            <a:endParaRPr lang="ru-RU" sz="1000" dirty="0"/>
          </a:p>
          <a:p>
            <a:pPr indent="174625" algn="just" eaLnBrk="0" hangingPunct="0">
              <a:tabLst>
                <a:tab pos="1809750" algn="l"/>
              </a:tabLst>
            </a:pP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Теорема. </a:t>
            </a:r>
            <a:r>
              <a:rPr lang="ru-RU" sz="2000" b="1" i="1" dirty="0">
                <a:solidFill>
                  <a:srgbClr val="000000"/>
                </a:solidFill>
                <a:cs typeface="Times New Roman" pitchFamily="18" charset="0"/>
              </a:rPr>
              <a:t>Если две параллельные прямые пересечены </a:t>
            </a:r>
            <a:r>
              <a:rPr lang="ru-RU" sz="2000" b="1" i="1" dirty="0" smtClean="0">
                <a:solidFill>
                  <a:srgbClr val="000000"/>
                </a:solidFill>
                <a:cs typeface="Times New Roman" pitchFamily="18" charset="0"/>
              </a:rPr>
              <a:t>секущей</a:t>
            </a:r>
            <a:r>
              <a:rPr lang="ru-RU" sz="2000" b="1" i="1" dirty="0">
                <a:solidFill>
                  <a:srgbClr val="000000"/>
                </a:solidFill>
                <a:cs typeface="Times New Roman" pitchFamily="18" charset="0"/>
              </a:rPr>
              <a:t>, то сумма односторонних углов равна 180°.</a:t>
            </a:r>
            <a:endParaRPr lang="ru-RU" sz="2800" dirty="0"/>
          </a:p>
        </p:txBody>
      </p:sp>
      <p:sp>
        <p:nvSpPr>
          <p:cNvPr id="16388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389" name="Rectangle 36"/>
          <p:cNvSpPr>
            <a:spLocks noChangeArrowheads="1"/>
          </p:cNvSpPr>
          <p:nvPr/>
        </p:nvSpPr>
        <p:spPr bwMode="auto">
          <a:xfrm rot="253724">
            <a:off x="2798763" y="4991100"/>
            <a:ext cx="5624512" cy="13239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85738" algn="just"/>
            <a:r>
              <a:rPr lang="ru-RU" sz="2000">
                <a:solidFill>
                  <a:srgbClr val="000000"/>
                </a:solidFill>
                <a:cs typeface="Times New Roman" pitchFamily="18" charset="0"/>
              </a:rPr>
              <a:t>№34</a:t>
            </a:r>
            <a:endParaRPr lang="ru-RU" sz="1000"/>
          </a:p>
          <a:p>
            <a:pPr indent="185738" algn="just" eaLnBrk="0" hangingPunct="0"/>
            <a:r>
              <a:rPr lang="ru-RU" sz="2000">
                <a:solidFill>
                  <a:srgbClr val="000000"/>
                </a:solidFill>
                <a:cs typeface="Times New Roman" pitchFamily="18" charset="0"/>
              </a:rPr>
              <a:t>Доказательство. Пусть параллельные прямые </a:t>
            </a:r>
            <a:r>
              <a:rPr lang="ru-RU" sz="2000" i="1">
                <a:solidFill>
                  <a:srgbClr val="000000"/>
                </a:solidFill>
                <a:cs typeface="Times New Roman" pitchFamily="18" charset="0"/>
              </a:rPr>
              <a:t>а </a:t>
            </a:r>
            <a:r>
              <a:rPr lang="ru-RU" sz="2000">
                <a:solidFill>
                  <a:srgbClr val="000000"/>
                </a:solidFill>
                <a:cs typeface="Times New Roman" pitchFamily="18" charset="0"/>
              </a:rPr>
              <a:t>и </a:t>
            </a:r>
            <a:r>
              <a:rPr lang="ru-RU" sz="2000" i="1">
                <a:solidFill>
                  <a:srgbClr val="000000"/>
                </a:solidFill>
                <a:cs typeface="Times New Roman" pitchFamily="18" charset="0"/>
              </a:rPr>
              <a:t>в </a:t>
            </a:r>
            <a:r>
              <a:rPr lang="ru-RU" sz="2000">
                <a:solidFill>
                  <a:srgbClr val="000000"/>
                </a:solidFill>
                <a:cs typeface="Times New Roman" pitchFamily="18" charset="0"/>
              </a:rPr>
              <a:t>пересечены секущей </a:t>
            </a:r>
            <a:r>
              <a:rPr lang="ru-RU" sz="2000" i="1">
                <a:solidFill>
                  <a:srgbClr val="000000"/>
                </a:solidFill>
                <a:cs typeface="Times New Roman" pitchFamily="18" charset="0"/>
              </a:rPr>
              <a:t>с </a:t>
            </a:r>
            <a:r>
              <a:rPr lang="ru-RU" sz="2000">
                <a:solidFill>
                  <a:srgbClr val="000000"/>
                </a:solidFill>
                <a:cs typeface="Times New Roman" pitchFamily="18" charset="0"/>
              </a:rPr>
              <a:t>(см. рис. 102). Докажем, например, что </a:t>
            </a:r>
            <a:r>
              <a:rPr lang="ru-RU" sz="2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sz="2800"/>
          </a:p>
        </p:txBody>
      </p:sp>
      <p:sp>
        <p:nvSpPr>
          <p:cNvPr id="16390" name="Rectangle 42"/>
          <p:cNvSpPr>
            <a:spLocks noChangeArrowheads="1"/>
          </p:cNvSpPr>
          <p:nvPr/>
        </p:nvSpPr>
        <p:spPr bwMode="auto">
          <a:xfrm>
            <a:off x="3492500" y="3624263"/>
            <a:ext cx="5175250" cy="1016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61925" algn="just"/>
            <a:r>
              <a:rPr lang="ru-RU" sz="2000">
                <a:solidFill>
                  <a:srgbClr val="000000"/>
                </a:solidFill>
                <a:cs typeface="Times New Roman" pitchFamily="18" charset="0"/>
              </a:rPr>
              <a:t>№ 19</a:t>
            </a:r>
            <a:endParaRPr lang="ru-RU" sz="1000"/>
          </a:p>
          <a:p>
            <a:pPr indent="161925" algn="just" eaLnBrk="0" hangingPunct="0"/>
            <a:r>
              <a:rPr lang="ru-RU" sz="2000">
                <a:solidFill>
                  <a:srgbClr val="000000"/>
                </a:solidFill>
                <a:cs typeface="Times New Roman" pitchFamily="18" charset="0"/>
              </a:rPr>
              <a:t>Так как </a:t>
            </a:r>
            <a:r>
              <a:rPr lang="ru-RU" sz="2000" i="1">
                <a:solidFill>
                  <a:srgbClr val="000000"/>
                </a:solidFill>
                <a:cs typeface="Times New Roman" pitchFamily="18" charset="0"/>
              </a:rPr>
              <a:t>а//в, </a:t>
            </a:r>
            <a:r>
              <a:rPr lang="ru-RU" sz="2000">
                <a:solidFill>
                  <a:srgbClr val="000000"/>
                </a:solidFill>
                <a:cs typeface="Times New Roman" pitchFamily="18" charset="0"/>
              </a:rPr>
              <a:t>то соответственные углы 1 и 2 равны. Углы 2 и 4 смежные, поэтому </a:t>
            </a:r>
            <a:endParaRPr lang="ru-RU" sz="2800"/>
          </a:p>
        </p:txBody>
      </p:sp>
      <p:sp>
        <p:nvSpPr>
          <p:cNvPr id="8" name="Прямоугольник 7"/>
          <p:cNvSpPr/>
          <p:nvPr/>
        </p:nvSpPr>
        <p:spPr>
          <a:xfrm>
            <a:off x="539750" y="4076700"/>
            <a:ext cx="2195513" cy="198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719138" y="4545013"/>
            <a:ext cx="1873250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84213" y="5589588"/>
            <a:ext cx="1908175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1008063" y="4184650"/>
            <a:ext cx="1079500" cy="176530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5" name="TextBox 17"/>
          <p:cNvSpPr txBox="1">
            <a:spLocks noChangeArrowheads="1"/>
          </p:cNvSpPr>
          <p:nvPr/>
        </p:nvSpPr>
        <p:spPr bwMode="auto">
          <a:xfrm>
            <a:off x="1331913" y="5265738"/>
            <a:ext cx="215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1</a:t>
            </a:r>
          </a:p>
        </p:txBody>
      </p:sp>
      <p:sp>
        <p:nvSpPr>
          <p:cNvPr id="16396" name="TextBox 18"/>
          <p:cNvSpPr txBox="1">
            <a:spLocks noChangeArrowheads="1"/>
          </p:cNvSpPr>
          <p:nvPr/>
        </p:nvSpPr>
        <p:spPr bwMode="auto">
          <a:xfrm>
            <a:off x="1484313" y="4500563"/>
            <a:ext cx="215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3</a:t>
            </a:r>
          </a:p>
        </p:txBody>
      </p:sp>
      <p:sp>
        <p:nvSpPr>
          <p:cNvPr id="16397" name="TextBox 19"/>
          <p:cNvSpPr txBox="1">
            <a:spLocks noChangeArrowheads="1"/>
          </p:cNvSpPr>
          <p:nvPr/>
        </p:nvSpPr>
        <p:spPr bwMode="auto">
          <a:xfrm>
            <a:off x="1763713" y="4500563"/>
            <a:ext cx="215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4</a:t>
            </a:r>
          </a:p>
        </p:txBody>
      </p:sp>
      <p:sp>
        <p:nvSpPr>
          <p:cNvPr id="16398" name="TextBox 20"/>
          <p:cNvSpPr txBox="1">
            <a:spLocks noChangeArrowheads="1"/>
          </p:cNvSpPr>
          <p:nvPr/>
        </p:nvSpPr>
        <p:spPr bwMode="auto">
          <a:xfrm>
            <a:off x="1943100" y="4221163"/>
            <a:ext cx="2159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2</a:t>
            </a:r>
          </a:p>
        </p:txBody>
      </p:sp>
      <p:sp>
        <p:nvSpPr>
          <p:cNvPr id="16399" name="TextBox 21"/>
          <p:cNvSpPr txBox="1">
            <a:spLocks noChangeArrowheads="1"/>
          </p:cNvSpPr>
          <p:nvPr/>
        </p:nvSpPr>
        <p:spPr bwMode="auto">
          <a:xfrm>
            <a:off x="2303463" y="5265738"/>
            <a:ext cx="215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/>
              <a:t>a</a:t>
            </a:r>
            <a:endParaRPr lang="ru-RU" i="1"/>
          </a:p>
        </p:txBody>
      </p:sp>
      <p:sp>
        <p:nvSpPr>
          <p:cNvPr id="16400" name="TextBox 22"/>
          <p:cNvSpPr txBox="1">
            <a:spLocks noChangeArrowheads="1"/>
          </p:cNvSpPr>
          <p:nvPr/>
        </p:nvSpPr>
        <p:spPr bwMode="auto">
          <a:xfrm>
            <a:off x="2303463" y="4221163"/>
            <a:ext cx="2159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b</a:t>
            </a:r>
            <a:endParaRPr lang="ru-RU"/>
          </a:p>
        </p:txBody>
      </p:sp>
      <p:sp>
        <p:nvSpPr>
          <p:cNvPr id="16401" name="TextBox 25"/>
          <p:cNvSpPr txBox="1">
            <a:spLocks noChangeArrowheads="1"/>
          </p:cNvSpPr>
          <p:nvPr/>
        </p:nvSpPr>
        <p:spPr bwMode="auto">
          <a:xfrm>
            <a:off x="1763713" y="4005263"/>
            <a:ext cx="2159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c</a:t>
            </a:r>
            <a:endParaRPr lang="ru-RU"/>
          </a:p>
        </p:txBody>
      </p:sp>
      <p:sp>
        <p:nvSpPr>
          <p:cNvPr id="16402" name="TextBox 17"/>
          <p:cNvSpPr txBox="1">
            <a:spLocks noChangeArrowheads="1"/>
          </p:cNvSpPr>
          <p:nvPr/>
        </p:nvSpPr>
        <p:spPr bwMode="auto">
          <a:xfrm>
            <a:off x="1692275" y="5768975"/>
            <a:ext cx="792163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Рис. 102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Прямая соединительная линия 24"/>
          <p:cNvCxnSpPr/>
          <p:nvPr/>
        </p:nvCxnSpPr>
        <p:spPr>
          <a:xfrm>
            <a:off x="3132138" y="4149725"/>
            <a:ext cx="2160587" cy="719138"/>
          </a:xfrm>
          <a:prstGeom prst="line">
            <a:avLst/>
          </a:prstGeom>
          <a:ln w="28575">
            <a:solidFill>
              <a:srgbClr val="4D240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5292725" y="2708275"/>
            <a:ext cx="722313" cy="2160588"/>
          </a:xfrm>
          <a:prstGeom prst="line">
            <a:avLst/>
          </a:prstGeom>
          <a:ln w="28575">
            <a:solidFill>
              <a:srgbClr val="4D240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3095625" y="2708275"/>
            <a:ext cx="2881313" cy="1447800"/>
          </a:xfrm>
          <a:prstGeom prst="line">
            <a:avLst/>
          </a:prstGeom>
          <a:ln w="28575">
            <a:solidFill>
              <a:srgbClr val="4D24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вал 2"/>
          <p:cNvSpPr/>
          <p:nvPr/>
        </p:nvSpPr>
        <p:spPr>
          <a:xfrm>
            <a:off x="2987675" y="4032250"/>
            <a:ext cx="225425" cy="225425"/>
          </a:xfrm>
          <a:prstGeom prst="ellipse">
            <a:avLst/>
          </a:prstGeom>
          <a:solidFill>
            <a:srgbClr val="FF0000"/>
          </a:solidFill>
          <a:ln>
            <a:solidFill>
              <a:srgbClr val="4D24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5867400" y="2600325"/>
            <a:ext cx="225425" cy="225425"/>
          </a:xfrm>
          <a:prstGeom prst="ellipse">
            <a:avLst/>
          </a:prstGeom>
          <a:solidFill>
            <a:srgbClr val="FF0000"/>
          </a:solidFill>
          <a:ln>
            <a:solidFill>
              <a:srgbClr val="4D24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1319213" y="4797425"/>
            <a:ext cx="6684962" cy="649288"/>
          </a:xfrm>
          <a:custGeom>
            <a:avLst/>
            <a:gdLst>
              <a:gd name="connsiteX0" fmla="*/ 0 w 6685614"/>
              <a:gd name="connsiteY0" fmla="*/ 649574 h 649574"/>
              <a:gd name="connsiteX1" fmla="*/ 1304145 w 6685614"/>
              <a:gd name="connsiteY1" fmla="*/ 34977 h 649574"/>
              <a:gd name="connsiteX2" fmla="*/ 2818151 w 6685614"/>
              <a:gd name="connsiteY2" fmla="*/ 439711 h 649574"/>
              <a:gd name="connsiteX3" fmla="*/ 3882453 w 6685614"/>
              <a:gd name="connsiteY3" fmla="*/ 169888 h 649574"/>
              <a:gd name="connsiteX4" fmla="*/ 5381469 w 6685614"/>
              <a:gd name="connsiteY4" fmla="*/ 589613 h 649574"/>
              <a:gd name="connsiteX5" fmla="*/ 6685614 w 6685614"/>
              <a:gd name="connsiteY5" fmla="*/ 34977 h 649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85614" h="649574">
                <a:moveTo>
                  <a:pt x="0" y="649574"/>
                </a:moveTo>
                <a:cubicBezTo>
                  <a:pt x="417226" y="359764"/>
                  <a:pt x="834453" y="69954"/>
                  <a:pt x="1304145" y="34977"/>
                </a:cubicBezTo>
                <a:cubicBezTo>
                  <a:pt x="1773837" y="0"/>
                  <a:pt x="2388433" y="417226"/>
                  <a:pt x="2818151" y="439711"/>
                </a:cubicBezTo>
                <a:cubicBezTo>
                  <a:pt x="3247869" y="462196"/>
                  <a:pt x="3455233" y="144904"/>
                  <a:pt x="3882453" y="169888"/>
                </a:cubicBezTo>
                <a:cubicBezTo>
                  <a:pt x="4309673" y="194872"/>
                  <a:pt x="4914275" y="612098"/>
                  <a:pt x="5381469" y="589613"/>
                </a:cubicBezTo>
                <a:cubicBezTo>
                  <a:pt x="5848663" y="567128"/>
                  <a:pt x="6267138" y="301052"/>
                  <a:pt x="6685614" y="34977"/>
                </a:cubicBezTo>
              </a:path>
            </a:pathLst>
          </a:cu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6" name="TextBox 6"/>
          <p:cNvSpPr txBox="1">
            <a:spLocks noChangeArrowheads="1"/>
          </p:cNvSpPr>
          <p:nvPr/>
        </p:nvSpPr>
        <p:spPr bwMode="auto">
          <a:xfrm>
            <a:off x="2006600" y="2979738"/>
            <a:ext cx="16652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Monotype Corsiva" pitchFamily="66" charset="0"/>
              </a:rPr>
              <a:t>Баба Яга</a:t>
            </a:r>
          </a:p>
        </p:txBody>
      </p:sp>
      <p:sp>
        <p:nvSpPr>
          <p:cNvPr id="17417" name="TextBox 7"/>
          <p:cNvSpPr txBox="1">
            <a:spLocks noChangeArrowheads="1"/>
          </p:cNvSpPr>
          <p:nvPr/>
        </p:nvSpPr>
        <p:spPr bwMode="auto">
          <a:xfrm>
            <a:off x="6507163" y="2168525"/>
            <a:ext cx="12588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Monotype Corsiva" pitchFamily="66" charset="0"/>
              </a:rPr>
              <a:t>Кощей</a:t>
            </a:r>
          </a:p>
        </p:txBody>
      </p:sp>
      <p:sp>
        <p:nvSpPr>
          <p:cNvPr id="17418" name="TextBox 8"/>
          <p:cNvSpPr txBox="1">
            <a:spLocks noChangeArrowheads="1"/>
          </p:cNvSpPr>
          <p:nvPr/>
        </p:nvSpPr>
        <p:spPr bwMode="auto">
          <a:xfrm>
            <a:off x="3132138" y="5157788"/>
            <a:ext cx="1214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Monotype Corsiva" pitchFamily="66" charset="0"/>
              </a:rPr>
              <a:t>речка</a:t>
            </a:r>
          </a:p>
        </p:txBody>
      </p:sp>
      <p:sp>
        <p:nvSpPr>
          <p:cNvPr id="17419" name="Заголовок 1"/>
          <p:cNvSpPr txBox="1">
            <a:spLocks/>
          </p:cNvSpPr>
          <p:nvPr/>
        </p:nvSpPr>
        <p:spPr bwMode="auto">
          <a:xfrm>
            <a:off x="287338" y="549275"/>
            <a:ext cx="85693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 u="sng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Применение </a:t>
            </a:r>
            <a:endParaRPr lang="en-US" sz="4000" b="1" u="sng">
              <a:solidFill>
                <a:srgbClr val="4D2403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4000" b="1" u="sng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полученных знаний </a:t>
            </a:r>
            <a:br>
              <a:rPr lang="ru-RU" sz="4000" b="1" u="sng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</a:br>
            <a:endParaRPr lang="ru-RU" sz="4000" b="1" u="sng">
              <a:solidFill>
                <a:srgbClr val="4D2403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572000" y="3429000"/>
            <a:ext cx="720725" cy="1439863"/>
          </a:xfrm>
          <a:prstGeom prst="line">
            <a:avLst/>
          </a:prstGeom>
          <a:ln w="28575">
            <a:solidFill>
              <a:srgbClr val="4D24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762375" y="3654425"/>
            <a:ext cx="44450" cy="223838"/>
          </a:xfrm>
          <a:prstGeom prst="line">
            <a:avLst/>
          </a:prstGeom>
          <a:ln>
            <a:solidFill>
              <a:srgbClr val="4D24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157788" y="2979738"/>
            <a:ext cx="44450" cy="223837"/>
          </a:xfrm>
          <a:prstGeom prst="line">
            <a:avLst/>
          </a:prstGeom>
          <a:ln>
            <a:solidFill>
              <a:srgbClr val="4D24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4527550" y="3384550"/>
            <a:ext cx="88900" cy="88900"/>
          </a:xfrm>
          <a:prstGeom prst="ellipse">
            <a:avLst/>
          </a:prstGeom>
          <a:solidFill>
            <a:srgbClr val="793905"/>
          </a:solidFill>
          <a:ln>
            <a:solidFill>
              <a:srgbClr val="4D24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175250" y="4724400"/>
            <a:ext cx="225425" cy="225425"/>
          </a:xfrm>
          <a:prstGeom prst="ellipse">
            <a:avLst/>
          </a:prstGeom>
          <a:solidFill>
            <a:srgbClr val="793905"/>
          </a:solidFill>
          <a:ln>
            <a:solidFill>
              <a:srgbClr val="4D24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festival.1september.ru/articles/311273/img9.jpg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92688" y="2152650"/>
            <a:ext cx="3179762" cy="352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927100" y="2622550"/>
            <a:ext cx="3824288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800" b="1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Как далеко видно с воздушного шара, поднявшегося на высоту 4 км над Землей?</a:t>
            </a:r>
            <a:endParaRPr lang="ru-RU" sz="3600" b="1">
              <a:solidFill>
                <a:srgbClr val="4D2403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8436" name="Заголовок 1"/>
          <p:cNvSpPr txBox="1">
            <a:spLocks/>
          </p:cNvSpPr>
          <p:nvPr/>
        </p:nvSpPr>
        <p:spPr bwMode="auto">
          <a:xfrm>
            <a:off x="287338" y="549275"/>
            <a:ext cx="85693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 u="sng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Применение </a:t>
            </a:r>
            <a:endParaRPr lang="en-US" sz="4000" b="1" u="sng">
              <a:solidFill>
                <a:srgbClr val="4D2403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4000" b="1" u="sng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полученных знаний </a:t>
            </a:r>
            <a:br>
              <a:rPr lang="ru-RU" sz="4000" b="1" u="sng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</a:br>
            <a:endParaRPr lang="ru-RU" sz="4000" b="1" u="sng">
              <a:solidFill>
                <a:srgbClr val="4D2403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мышь на экватор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9459" name="Picture 4" descr="мышь на экватор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12060" y="872716"/>
            <a:ext cx="383857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23"/>
          <p:cNvGrpSpPr>
            <a:grpSpLocks/>
          </p:cNvGrpSpPr>
          <p:nvPr/>
        </p:nvGrpSpPr>
        <p:grpSpPr bwMode="auto">
          <a:xfrm>
            <a:off x="755650" y="1989138"/>
            <a:ext cx="4321175" cy="4319587"/>
            <a:chOff x="4572000" y="1988840"/>
            <a:chExt cx="4320480" cy="4320480"/>
          </a:xfrm>
        </p:grpSpPr>
        <p:sp>
          <p:nvSpPr>
            <p:cNvPr id="14" name="Овал 13"/>
            <p:cNvSpPr/>
            <p:nvPr/>
          </p:nvSpPr>
          <p:spPr>
            <a:xfrm>
              <a:off x="4572000" y="1988840"/>
              <a:ext cx="4320480" cy="4320480"/>
            </a:xfrm>
            <a:prstGeom prst="ellipse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5292609" y="2636674"/>
              <a:ext cx="2952275" cy="2953360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8" name="Прямая соединительная линия 17"/>
            <p:cNvCxnSpPr>
              <a:endCxn id="14" idx="6"/>
            </p:cNvCxnSpPr>
            <p:nvPr/>
          </p:nvCxnSpPr>
          <p:spPr>
            <a:xfrm>
              <a:off x="6732240" y="4149874"/>
              <a:ext cx="2160240" cy="0"/>
            </a:xfrm>
            <a:prstGeom prst="line">
              <a:avLst/>
            </a:prstGeom>
            <a:ln w="762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>
              <a:endCxn id="16" idx="6"/>
            </p:cNvCxnSpPr>
            <p:nvPr/>
          </p:nvCxnSpPr>
          <p:spPr>
            <a:xfrm flipV="1">
              <a:off x="6732240" y="4113354"/>
              <a:ext cx="1512644" cy="3652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461" name="TextBox 24"/>
          <p:cNvSpPr txBox="1">
            <a:spLocks noChangeArrowheads="1"/>
          </p:cNvSpPr>
          <p:nvPr/>
        </p:nvSpPr>
        <p:spPr bwMode="auto">
          <a:xfrm>
            <a:off x="3276600" y="3614738"/>
            <a:ext cx="863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R</a:t>
            </a:r>
            <a:r>
              <a:rPr lang="ru-RU" sz="2400" b="1" baseline="-25000">
                <a:solidFill>
                  <a:srgbClr val="FF0000"/>
                </a:solidFill>
              </a:rPr>
              <a:t>з</a:t>
            </a:r>
            <a:endParaRPr lang="ru-RU" sz="2400" b="1">
              <a:solidFill>
                <a:srgbClr val="FF0000"/>
              </a:solidFill>
            </a:endParaRPr>
          </a:p>
        </p:txBody>
      </p:sp>
      <p:sp>
        <p:nvSpPr>
          <p:cNvPr id="19462" name="TextBox 25"/>
          <p:cNvSpPr txBox="1">
            <a:spLocks noChangeArrowheads="1"/>
          </p:cNvSpPr>
          <p:nvPr/>
        </p:nvSpPr>
        <p:spPr bwMode="auto">
          <a:xfrm>
            <a:off x="4500563" y="4292600"/>
            <a:ext cx="3587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2060"/>
                </a:solidFill>
              </a:rPr>
              <a:t>R</a:t>
            </a:r>
            <a:endParaRPr lang="ru-RU" sz="2400" b="1">
              <a:solidFill>
                <a:srgbClr val="002060"/>
              </a:solidFill>
            </a:endParaRPr>
          </a:p>
        </p:txBody>
      </p:sp>
      <p:sp>
        <p:nvSpPr>
          <p:cNvPr id="11" name="Управляющая кнопка: домой 10">
            <a:hlinkClick r:id="rId3" action="ppaction://hlinksldjump" highlightClick="1"/>
          </p:cNvPr>
          <p:cNvSpPr/>
          <p:nvPr/>
        </p:nvSpPr>
        <p:spPr>
          <a:xfrm>
            <a:off x="8640763" y="6308725"/>
            <a:ext cx="503237" cy="549275"/>
          </a:xfrm>
          <a:prstGeom prst="actionButtonHom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-324544" y="44066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 u="sng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Нестандартные задачи</a:t>
            </a:r>
            <a:r>
              <a:rPr lang="ru-RU" sz="4000" b="1" u="sng" dirty="0">
                <a:solidFill>
                  <a:srgbClr val="4D2403"/>
                </a:solidFill>
                <a:latin typeface="Calibri" pitchFamily="34" charset="0"/>
              </a:rPr>
              <a:t/>
            </a:r>
            <a:br>
              <a:rPr lang="ru-RU" sz="4000" b="1" u="sng" dirty="0">
                <a:solidFill>
                  <a:srgbClr val="4D2403"/>
                </a:solidFill>
                <a:latin typeface="Calibri" pitchFamily="34" charset="0"/>
              </a:rPr>
            </a:br>
            <a:endParaRPr lang="ru-RU" sz="2400" b="1" u="sng" dirty="0">
              <a:solidFill>
                <a:srgbClr val="4D2403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Заголовок 1"/>
          <p:cNvSpPr txBox="1">
            <a:spLocks/>
          </p:cNvSpPr>
          <p:nvPr/>
        </p:nvSpPr>
        <p:spPr bwMode="auto">
          <a:xfrm>
            <a:off x="457200" y="9540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 u="sng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Поисковые задачи </a:t>
            </a:r>
            <a:r>
              <a:rPr lang="ru-RU" sz="4000" b="1" u="sng">
                <a:solidFill>
                  <a:srgbClr val="4D2403"/>
                </a:solidFill>
                <a:latin typeface="Calibri" pitchFamily="34" charset="0"/>
              </a:rPr>
              <a:t/>
            </a:r>
            <a:br>
              <a:rPr lang="ru-RU" sz="4000" b="1" u="sng">
                <a:solidFill>
                  <a:srgbClr val="4D2403"/>
                </a:solidFill>
                <a:latin typeface="Calibri" pitchFamily="34" charset="0"/>
              </a:rPr>
            </a:br>
            <a:endParaRPr lang="ru-RU" sz="2400" b="1" u="sng">
              <a:solidFill>
                <a:srgbClr val="4D2403"/>
              </a:solidFill>
              <a:latin typeface="Calibri" pitchFamily="34" charset="0"/>
            </a:endParaRPr>
          </a:p>
        </p:txBody>
      </p:sp>
      <p:graphicFrame>
        <p:nvGraphicFramePr>
          <p:cNvPr id="1026" name="Object 71"/>
          <p:cNvGraphicFramePr>
            <a:graphicFrameLocks noChangeAspect="1"/>
          </p:cNvGraphicFramePr>
          <p:nvPr/>
        </p:nvGraphicFramePr>
        <p:xfrm>
          <a:off x="4797425" y="5408613"/>
          <a:ext cx="539750" cy="400050"/>
        </p:xfrm>
        <a:graphic>
          <a:graphicData uri="http://schemas.openxmlformats.org/presentationml/2006/ole">
            <p:oleObj spid="_x0000_s1026" name="Формула" r:id="rId3" imgW="215619" imgH="164885" progId="Equation.3">
              <p:embed/>
            </p:oleObj>
          </a:graphicData>
        </a:graphic>
      </p:graphicFrame>
      <p:grpSp>
        <p:nvGrpSpPr>
          <p:cNvPr id="2" name="Group 63"/>
          <p:cNvGrpSpPr>
            <a:grpSpLocks/>
          </p:cNvGrpSpPr>
          <p:nvPr/>
        </p:nvGrpSpPr>
        <p:grpSpPr bwMode="auto">
          <a:xfrm>
            <a:off x="836613" y="2133600"/>
            <a:ext cx="3105150" cy="2319338"/>
            <a:chOff x="1719" y="2331"/>
            <a:chExt cx="3534" cy="2166"/>
          </a:xfrm>
        </p:grpSpPr>
        <p:sp>
          <p:nvSpPr>
            <p:cNvPr id="1059" name="Line 70"/>
            <p:cNvSpPr>
              <a:spLocks noChangeShapeType="1"/>
            </p:cNvSpPr>
            <p:nvPr/>
          </p:nvSpPr>
          <p:spPr bwMode="auto">
            <a:xfrm>
              <a:off x="1719" y="2958"/>
              <a:ext cx="3021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0" name="Line 69"/>
            <p:cNvSpPr>
              <a:spLocks noChangeShapeType="1"/>
            </p:cNvSpPr>
            <p:nvPr/>
          </p:nvSpPr>
          <p:spPr bwMode="auto">
            <a:xfrm>
              <a:off x="1776" y="3984"/>
              <a:ext cx="3021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1" name="Line 68"/>
            <p:cNvSpPr>
              <a:spLocks noChangeShapeType="1"/>
            </p:cNvSpPr>
            <p:nvPr/>
          </p:nvSpPr>
          <p:spPr bwMode="auto">
            <a:xfrm>
              <a:off x="2973" y="2331"/>
              <a:ext cx="1425" cy="216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2" name="Text Box 67"/>
            <p:cNvSpPr txBox="1">
              <a:spLocks noChangeArrowheads="1"/>
            </p:cNvSpPr>
            <p:nvPr/>
          </p:nvSpPr>
          <p:spPr bwMode="auto">
            <a:xfrm>
              <a:off x="2802" y="2559"/>
              <a:ext cx="456" cy="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600">
                  <a:cs typeface="Times New Roman" pitchFamily="18" charset="0"/>
                </a:rPr>
                <a:t>1</a:t>
              </a:r>
              <a:endParaRPr lang="ru-RU" sz="2400">
                <a:cs typeface="Times New Roman" pitchFamily="18" charset="0"/>
              </a:endParaRPr>
            </a:p>
          </p:txBody>
        </p:sp>
        <p:sp>
          <p:nvSpPr>
            <p:cNvPr id="1063" name="Text Box 66"/>
            <p:cNvSpPr txBox="1">
              <a:spLocks noChangeArrowheads="1"/>
            </p:cNvSpPr>
            <p:nvPr/>
          </p:nvSpPr>
          <p:spPr bwMode="auto">
            <a:xfrm>
              <a:off x="3349" y="3607"/>
              <a:ext cx="841" cy="4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600">
                  <a:cs typeface="Times New Roman" pitchFamily="18" charset="0"/>
                </a:rPr>
                <a:t>50</a:t>
              </a:r>
              <a:r>
                <a:rPr lang="ru-RU" sz="1600" baseline="30000">
                  <a:cs typeface="Times New Roman" pitchFamily="18" charset="0"/>
                </a:rPr>
                <a:t>0</a:t>
              </a:r>
              <a:endParaRPr lang="ru-RU" sz="2400">
                <a:cs typeface="Times New Roman" pitchFamily="18" charset="0"/>
              </a:endParaRPr>
            </a:p>
          </p:txBody>
        </p:sp>
        <p:sp>
          <p:nvSpPr>
            <p:cNvPr id="1064" name="Text Box 65"/>
            <p:cNvSpPr txBox="1">
              <a:spLocks noChangeArrowheads="1"/>
            </p:cNvSpPr>
            <p:nvPr/>
          </p:nvSpPr>
          <p:spPr bwMode="auto">
            <a:xfrm>
              <a:off x="4797" y="2730"/>
              <a:ext cx="456" cy="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600" i="1">
                  <a:cs typeface="Times New Roman" pitchFamily="18" charset="0"/>
                </a:rPr>
                <a:t>а</a:t>
              </a:r>
              <a:endParaRPr lang="ru-RU" sz="2400">
                <a:cs typeface="Times New Roman" pitchFamily="18" charset="0"/>
              </a:endParaRPr>
            </a:p>
          </p:txBody>
        </p:sp>
        <p:sp>
          <p:nvSpPr>
            <p:cNvPr id="1065" name="Text Box 64"/>
            <p:cNvSpPr txBox="1">
              <a:spLocks noChangeArrowheads="1"/>
            </p:cNvSpPr>
            <p:nvPr/>
          </p:nvSpPr>
          <p:spPr bwMode="auto">
            <a:xfrm>
              <a:off x="4797" y="3756"/>
              <a:ext cx="456" cy="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600" i="1">
                  <a:cs typeface="Times New Roman" pitchFamily="18" charset="0"/>
                </a:rPr>
                <a:t>в</a:t>
              </a:r>
              <a:endParaRPr lang="ru-RU" sz="2400">
                <a:cs typeface="Times New Roman" pitchFamily="18" charset="0"/>
              </a:endParaRPr>
            </a:p>
          </p:txBody>
        </p:sp>
      </p:grpSp>
      <p:grpSp>
        <p:nvGrpSpPr>
          <p:cNvPr id="3" name="Group 55"/>
          <p:cNvGrpSpPr>
            <a:grpSpLocks/>
          </p:cNvGrpSpPr>
          <p:nvPr/>
        </p:nvGrpSpPr>
        <p:grpSpPr bwMode="auto">
          <a:xfrm>
            <a:off x="5292725" y="2178050"/>
            <a:ext cx="2835275" cy="2274888"/>
            <a:chOff x="1719" y="2331"/>
            <a:chExt cx="3534" cy="2166"/>
          </a:xfrm>
        </p:grpSpPr>
        <p:sp>
          <p:nvSpPr>
            <p:cNvPr id="1052" name="Line 62"/>
            <p:cNvSpPr>
              <a:spLocks noChangeShapeType="1"/>
            </p:cNvSpPr>
            <p:nvPr/>
          </p:nvSpPr>
          <p:spPr bwMode="auto">
            <a:xfrm>
              <a:off x="1719" y="2958"/>
              <a:ext cx="3021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Line 61"/>
            <p:cNvSpPr>
              <a:spLocks noChangeShapeType="1"/>
            </p:cNvSpPr>
            <p:nvPr/>
          </p:nvSpPr>
          <p:spPr bwMode="auto">
            <a:xfrm>
              <a:off x="1776" y="3984"/>
              <a:ext cx="3021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Line 60"/>
            <p:cNvSpPr>
              <a:spLocks noChangeShapeType="1"/>
            </p:cNvSpPr>
            <p:nvPr/>
          </p:nvSpPr>
          <p:spPr bwMode="auto">
            <a:xfrm>
              <a:off x="2973" y="2331"/>
              <a:ext cx="1425" cy="216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Text Box 59"/>
            <p:cNvSpPr txBox="1">
              <a:spLocks noChangeArrowheads="1"/>
            </p:cNvSpPr>
            <p:nvPr/>
          </p:nvSpPr>
          <p:spPr bwMode="auto">
            <a:xfrm>
              <a:off x="2802" y="2559"/>
              <a:ext cx="456" cy="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600">
                  <a:cs typeface="Times New Roman" pitchFamily="18" charset="0"/>
                </a:rPr>
                <a:t>1</a:t>
              </a:r>
              <a:endParaRPr lang="ru-RU" sz="2400">
                <a:cs typeface="Times New Roman" pitchFamily="18" charset="0"/>
              </a:endParaRPr>
            </a:p>
          </p:txBody>
        </p:sp>
        <p:sp>
          <p:nvSpPr>
            <p:cNvPr id="1056" name="Text Box 58"/>
            <p:cNvSpPr txBox="1">
              <a:spLocks noChangeArrowheads="1"/>
            </p:cNvSpPr>
            <p:nvPr/>
          </p:nvSpPr>
          <p:spPr bwMode="auto">
            <a:xfrm>
              <a:off x="3346" y="3678"/>
              <a:ext cx="699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600">
                  <a:cs typeface="Times New Roman" pitchFamily="18" charset="0"/>
                </a:rPr>
                <a:t>50</a:t>
              </a:r>
              <a:r>
                <a:rPr lang="ru-RU" sz="1600" baseline="30000">
                  <a:cs typeface="Times New Roman" pitchFamily="18" charset="0"/>
                </a:rPr>
                <a:t>0</a:t>
              </a:r>
              <a:endParaRPr lang="ru-RU" sz="2400">
                <a:cs typeface="Times New Roman" pitchFamily="18" charset="0"/>
              </a:endParaRPr>
            </a:p>
          </p:txBody>
        </p:sp>
        <p:sp>
          <p:nvSpPr>
            <p:cNvPr id="1057" name="Text Box 57"/>
            <p:cNvSpPr txBox="1">
              <a:spLocks noChangeArrowheads="1"/>
            </p:cNvSpPr>
            <p:nvPr/>
          </p:nvSpPr>
          <p:spPr bwMode="auto">
            <a:xfrm>
              <a:off x="4797" y="2730"/>
              <a:ext cx="456" cy="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600" i="1">
                  <a:cs typeface="Times New Roman" pitchFamily="18" charset="0"/>
                </a:rPr>
                <a:t>а</a:t>
              </a:r>
              <a:endParaRPr lang="ru-RU" sz="2400">
                <a:cs typeface="Times New Roman" pitchFamily="18" charset="0"/>
              </a:endParaRPr>
            </a:p>
          </p:txBody>
        </p:sp>
        <p:sp>
          <p:nvSpPr>
            <p:cNvPr id="1058" name="Text Box 56"/>
            <p:cNvSpPr txBox="1">
              <a:spLocks noChangeArrowheads="1"/>
            </p:cNvSpPr>
            <p:nvPr/>
          </p:nvSpPr>
          <p:spPr bwMode="auto">
            <a:xfrm>
              <a:off x="4797" y="3756"/>
              <a:ext cx="456" cy="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600" i="1">
                  <a:cs typeface="Times New Roman" pitchFamily="18" charset="0"/>
                </a:rPr>
                <a:t>в</a:t>
              </a:r>
              <a:endParaRPr lang="ru-RU" sz="2400">
                <a:cs typeface="Times New Roman" pitchFamily="18" charset="0"/>
              </a:endParaRPr>
            </a:p>
          </p:txBody>
        </p:sp>
      </p:grpSp>
      <p:sp>
        <p:nvSpPr>
          <p:cNvPr id="1030" name="Line 54"/>
          <p:cNvSpPr>
            <a:spLocks noChangeShapeType="1"/>
          </p:cNvSpPr>
          <p:nvPr/>
        </p:nvSpPr>
        <p:spPr bwMode="auto">
          <a:xfrm flipH="1">
            <a:off x="5472113" y="2178050"/>
            <a:ext cx="820737" cy="22510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1" name="Text Box 53"/>
          <p:cNvSpPr txBox="1">
            <a:spLocks noChangeArrowheads="1"/>
          </p:cNvSpPr>
          <p:nvPr/>
        </p:nvSpPr>
        <p:spPr bwMode="auto">
          <a:xfrm>
            <a:off x="5651500" y="2551113"/>
            <a:ext cx="506413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600">
                <a:cs typeface="Times New Roman" pitchFamily="18" charset="0"/>
              </a:rPr>
              <a:t>80</a:t>
            </a:r>
            <a:r>
              <a:rPr lang="ru-RU" sz="1600" baseline="30000">
                <a:cs typeface="Times New Roman" pitchFamily="18" charset="0"/>
              </a:rPr>
              <a:t>0</a:t>
            </a:r>
            <a:endParaRPr lang="ru-RU" sz="2400">
              <a:cs typeface="Times New Roman" pitchFamily="18" charset="0"/>
            </a:endParaRPr>
          </a:p>
        </p:txBody>
      </p:sp>
      <p:sp>
        <p:nvSpPr>
          <p:cNvPr id="1032" name="Rectangle 72"/>
          <p:cNvSpPr>
            <a:spLocks noChangeArrowheads="1"/>
          </p:cNvSpPr>
          <p:nvPr/>
        </p:nvSpPr>
        <p:spPr bwMode="auto">
          <a:xfrm>
            <a:off x="755650" y="5445125"/>
            <a:ext cx="52022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cs typeface="Times New Roman" pitchFamily="18" charset="0"/>
              </a:rPr>
              <a:t>1.  Что нужно знать, чтобы найти           ?       </a:t>
            </a:r>
            <a:endParaRPr lang="ru-RU" sz="2800">
              <a:cs typeface="Times New Roman" pitchFamily="18" charset="0"/>
            </a:endParaRPr>
          </a:p>
        </p:txBody>
      </p:sp>
      <p:sp>
        <p:nvSpPr>
          <p:cNvPr id="1033" name="Rectangle 83"/>
          <p:cNvSpPr>
            <a:spLocks noChangeArrowheads="1"/>
          </p:cNvSpPr>
          <p:nvPr/>
        </p:nvSpPr>
        <p:spPr bwMode="auto">
          <a:xfrm>
            <a:off x="0" y="6191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17488"/>
            <a:endParaRPr lang="ru-RU"/>
          </a:p>
        </p:txBody>
      </p:sp>
      <p:grpSp>
        <p:nvGrpSpPr>
          <p:cNvPr id="4" name="Группа 23"/>
          <p:cNvGrpSpPr>
            <a:grpSpLocks/>
          </p:cNvGrpSpPr>
          <p:nvPr/>
        </p:nvGrpSpPr>
        <p:grpSpPr bwMode="auto">
          <a:xfrm>
            <a:off x="863600" y="2781300"/>
            <a:ext cx="7200900" cy="2339975"/>
            <a:chOff x="836613" y="2484438"/>
            <a:chExt cx="7200900" cy="2339975"/>
          </a:xfrm>
        </p:grpSpPr>
        <p:grpSp>
          <p:nvGrpSpPr>
            <p:cNvPr id="1035" name="Group 36"/>
            <p:cNvGrpSpPr>
              <a:grpSpLocks/>
            </p:cNvGrpSpPr>
            <p:nvPr/>
          </p:nvGrpSpPr>
          <p:grpSpPr bwMode="auto">
            <a:xfrm>
              <a:off x="4437063" y="2484438"/>
              <a:ext cx="3600450" cy="2339975"/>
              <a:chOff x="1602" y="12244"/>
              <a:chExt cx="3249" cy="1996"/>
            </a:xfrm>
          </p:grpSpPr>
          <p:sp>
            <p:nvSpPr>
              <p:cNvPr id="1039" name="Text Box 37"/>
              <p:cNvSpPr txBox="1">
                <a:spLocks noChangeArrowheads="1"/>
              </p:cNvSpPr>
              <p:nvPr/>
            </p:nvSpPr>
            <p:spPr bwMode="auto">
              <a:xfrm>
                <a:off x="2568" y="13142"/>
                <a:ext cx="798" cy="5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ru-RU">
                    <a:latin typeface="Calibri" pitchFamily="34" charset="0"/>
                  </a:rPr>
                  <a:t>70</a:t>
                </a:r>
                <a:r>
                  <a:rPr lang="ru-RU" baseline="30000">
                    <a:latin typeface="Times New Roman" pitchFamily="18" charset="0"/>
                  </a:rPr>
                  <a:t>0</a:t>
                </a:r>
                <a:endParaRPr lang="ru-RU" sz="3200"/>
              </a:p>
            </p:txBody>
          </p:sp>
          <p:grpSp>
            <p:nvGrpSpPr>
              <p:cNvPr id="1040" name="Group 38"/>
              <p:cNvGrpSpPr>
                <a:grpSpLocks/>
              </p:cNvGrpSpPr>
              <p:nvPr/>
            </p:nvGrpSpPr>
            <p:grpSpPr bwMode="auto">
              <a:xfrm>
                <a:off x="1602" y="12244"/>
                <a:ext cx="3249" cy="1996"/>
                <a:chOff x="1602" y="12244"/>
                <a:chExt cx="3249" cy="1996"/>
              </a:xfrm>
            </p:grpSpPr>
            <p:sp>
              <p:nvSpPr>
                <p:cNvPr id="1041" name="Line 39"/>
                <p:cNvSpPr>
                  <a:spLocks noChangeShapeType="1"/>
                </p:cNvSpPr>
                <p:nvPr/>
              </p:nvSpPr>
              <p:spPr bwMode="auto">
                <a:xfrm>
                  <a:off x="1944" y="12700"/>
                  <a:ext cx="2907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2" name="Line 40"/>
                <p:cNvSpPr>
                  <a:spLocks noChangeShapeType="1"/>
                </p:cNvSpPr>
                <p:nvPr/>
              </p:nvSpPr>
              <p:spPr bwMode="auto">
                <a:xfrm>
                  <a:off x="1944" y="13613"/>
                  <a:ext cx="2907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3" name="Line 41"/>
                <p:cNvSpPr>
                  <a:spLocks noChangeShapeType="1"/>
                </p:cNvSpPr>
                <p:nvPr/>
              </p:nvSpPr>
              <p:spPr bwMode="auto">
                <a:xfrm>
                  <a:off x="2685" y="12700"/>
                  <a:ext cx="570" cy="912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4" name="Line 42"/>
                <p:cNvSpPr>
                  <a:spLocks noChangeShapeType="1"/>
                </p:cNvSpPr>
                <p:nvPr/>
              </p:nvSpPr>
              <p:spPr bwMode="auto">
                <a:xfrm flipH="1">
                  <a:off x="3255" y="12700"/>
                  <a:ext cx="513" cy="912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5" name="Line 43"/>
                <p:cNvSpPr>
                  <a:spLocks noChangeShapeType="1"/>
                </p:cNvSpPr>
                <p:nvPr/>
              </p:nvSpPr>
              <p:spPr bwMode="auto">
                <a:xfrm>
                  <a:off x="3312" y="12586"/>
                  <a:ext cx="0" cy="17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6" name="Line 44"/>
                <p:cNvSpPr>
                  <a:spLocks noChangeShapeType="1"/>
                </p:cNvSpPr>
                <p:nvPr/>
              </p:nvSpPr>
              <p:spPr bwMode="auto">
                <a:xfrm flipH="1">
                  <a:off x="2856" y="13100"/>
                  <a:ext cx="171" cy="11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7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2400" y="12244"/>
                  <a:ext cx="798" cy="5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spcAft>
                      <a:spcPts val="1000"/>
                    </a:spcAft>
                  </a:pPr>
                  <a:r>
                    <a:rPr lang="ru-RU" sz="2400">
                      <a:latin typeface="Calibri" pitchFamily="34" charset="0"/>
                    </a:rPr>
                    <a:t>Р</a:t>
                  </a:r>
                  <a:endParaRPr lang="ru-RU" sz="4000"/>
                </a:p>
              </p:txBody>
            </p:sp>
            <p:sp>
              <p:nvSpPr>
                <p:cNvPr id="1048" name="Text Box 47"/>
                <p:cNvSpPr txBox="1">
                  <a:spLocks noChangeArrowheads="1"/>
                </p:cNvSpPr>
                <p:nvPr/>
              </p:nvSpPr>
              <p:spPr bwMode="auto">
                <a:xfrm>
                  <a:off x="3795" y="12244"/>
                  <a:ext cx="798" cy="5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spcAft>
                      <a:spcPts val="1000"/>
                    </a:spcAft>
                  </a:pPr>
                  <a:r>
                    <a:rPr lang="ru-RU" sz="2000">
                      <a:latin typeface="Calibri" pitchFamily="34" charset="0"/>
                    </a:rPr>
                    <a:t>Е</a:t>
                  </a:r>
                  <a:endParaRPr lang="ru-RU" sz="3600"/>
                </a:p>
              </p:txBody>
            </p:sp>
            <p:sp>
              <p:nvSpPr>
                <p:cNvPr id="1049" name="Text Box 48"/>
                <p:cNvSpPr txBox="1">
                  <a:spLocks noChangeArrowheads="1"/>
                </p:cNvSpPr>
                <p:nvPr/>
              </p:nvSpPr>
              <p:spPr bwMode="auto">
                <a:xfrm>
                  <a:off x="3084" y="13670"/>
                  <a:ext cx="798" cy="5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spcAft>
                      <a:spcPts val="1000"/>
                    </a:spcAft>
                  </a:pPr>
                  <a:r>
                    <a:rPr lang="ru-RU" sz="2400">
                      <a:latin typeface="Calibri" pitchFamily="34" charset="0"/>
                    </a:rPr>
                    <a:t>М</a:t>
                  </a:r>
                  <a:endParaRPr lang="ru-RU" sz="4000"/>
                </a:p>
              </p:txBody>
            </p:sp>
            <p:sp>
              <p:nvSpPr>
                <p:cNvPr id="1050" name="Text Box 49"/>
                <p:cNvSpPr txBox="1">
                  <a:spLocks noChangeArrowheads="1"/>
                </p:cNvSpPr>
                <p:nvPr/>
              </p:nvSpPr>
              <p:spPr bwMode="auto">
                <a:xfrm>
                  <a:off x="1659" y="12415"/>
                  <a:ext cx="798" cy="5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spcAft>
                      <a:spcPts val="1000"/>
                    </a:spcAft>
                  </a:pPr>
                  <a:r>
                    <a:rPr lang="ru-RU" sz="2000" i="1">
                      <a:latin typeface="Calibri" pitchFamily="34" charset="0"/>
                    </a:rPr>
                    <a:t>а</a:t>
                  </a:r>
                  <a:endParaRPr lang="ru-RU" sz="3600"/>
                </a:p>
              </p:txBody>
            </p:sp>
            <p:sp>
              <p:nvSpPr>
                <p:cNvPr id="1051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1602" y="13385"/>
                  <a:ext cx="798" cy="5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>
                    <a:spcAft>
                      <a:spcPts val="1000"/>
                    </a:spcAft>
                  </a:pPr>
                  <a:r>
                    <a:rPr lang="ru-RU" sz="2400" i="1">
                      <a:latin typeface="Calibri" pitchFamily="34" charset="0"/>
                    </a:rPr>
                    <a:t>в</a:t>
                  </a:r>
                  <a:endParaRPr lang="ru-RU" sz="4000"/>
                </a:p>
              </p:txBody>
            </p:sp>
          </p:grpSp>
        </p:grpSp>
        <p:sp>
          <p:nvSpPr>
            <p:cNvPr id="26" name="Дуга 25"/>
            <p:cNvSpPr/>
            <p:nvPr/>
          </p:nvSpPr>
          <p:spPr>
            <a:xfrm rot="17019126">
              <a:off x="6065044" y="3559970"/>
              <a:ext cx="427037" cy="552450"/>
            </a:xfrm>
            <a:prstGeom prst="arc">
              <a:avLst>
                <a:gd name="adj1" fmla="val 17542185"/>
                <a:gd name="adj2" fmla="val 2900644"/>
              </a:avLst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7" name="Дуга 26"/>
            <p:cNvSpPr/>
            <p:nvPr/>
          </p:nvSpPr>
          <p:spPr>
            <a:xfrm rot="19933784">
              <a:off x="6291263" y="3709988"/>
              <a:ext cx="427038" cy="550863"/>
            </a:xfrm>
            <a:prstGeom prst="arc">
              <a:avLst>
                <a:gd name="adj1" fmla="val 17542185"/>
                <a:gd name="adj2" fmla="val 2900644"/>
              </a:avLst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38" name="Rectangle 51"/>
            <p:cNvSpPr>
              <a:spLocks noChangeArrowheads="1"/>
            </p:cNvSpPr>
            <p:nvPr/>
          </p:nvSpPr>
          <p:spPr bwMode="auto">
            <a:xfrm>
              <a:off x="836613" y="3014663"/>
              <a:ext cx="3240087" cy="954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ru-RU" sz="2800">
                  <a:solidFill>
                    <a:srgbClr val="4D2403"/>
                  </a:solidFill>
                  <a:cs typeface="Times New Roman" pitchFamily="18" charset="0"/>
                </a:rPr>
                <a:t>Что можно найти и доказать?</a:t>
              </a:r>
              <a:endParaRPr lang="ru-RU" sz="3600">
                <a:solidFill>
                  <a:srgbClr val="4D2403"/>
                </a:solidFill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0" grpId="0" animBg="1"/>
      <p:bldP spid="1030" grpId="1" animBg="1"/>
      <p:bldP spid="1031" grpId="0"/>
      <p:bldP spid="1031" grpId="1"/>
      <p:bldP spid="1032" grpId="0"/>
      <p:bldP spid="103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4" descr="http://t0.gstatic.com/images?q=tbn:ANd9GcTnCEOZNXJ7OlRPfJd1_x3FjLrQUh7PgGmC1UeabvK_---jxeqU3esxvL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507" name="AutoShape 6" descr="http://t0.gstatic.com/images?q=tbn:ANd9GcTnCEOZNXJ7OlRPfJd1_x3FjLrQUh7PgGmC1UeabvK_---jxeqU3esxvL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508" name="AutoShape 8" descr="http://t0.gstatic.com/images?q=tbn:ANd9GcQfbWeKz0jKDGIkdgT6djbJmIga2JvO7IjlMDfbgzQln460xljNcEU5zL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509" name="AutoShape 10" descr="http://t0.gstatic.com/images?q=tbn:ANd9GcQfbWeKz0jKDGIkdgT6djbJmIga2JvO7IjlMDfbgzQln460xljNcEU5zL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510" name="AutoShape 12" descr="http://t3.gstatic.com/images?q=tbn:ANd9GcSsx4Xxm56CgN01Y94xbgq7ry74g5e1RcAIqM2ptxh15KlR5C4TbVkhMdc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511" name="AutoShape 14" descr="http://t0.gstatic.com/images?q=tbn:ANd9GcTpPS2m2Fkh8Ub1szv-oH7VINBF3yZQVdD4WgGRxSAdHqD7_4maNugDMy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512" name="AutoShape 16" descr="http://t0.gstatic.com/images?q=tbn:ANd9GcQfbWeKz0jKDGIkdgT6djbJmIga2JvO7IjlMDfbgzQln460xljNcEU5zL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2" name="Группа 14"/>
          <p:cNvGrpSpPr>
            <a:grpSpLocks/>
          </p:cNvGrpSpPr>
          <p:nvPr/>
        </p:nvGrpSpPr>
        <p:grpSpPr bwMode="auto">
          <a:xfrm rot="-1128661">
            <a:off x="150813" y="1527175"/>
            <a:ext cx="4787900" cy="1727200"/>
            <a:chOff x="1016605" y="1088740"/>
            <a:chExt cx="5445604" cy="2643885"/>
          </a:xfrm>
        </p:grpSpPr>
        <p:pic>
          <p:nvPicPr>
            <p:cNvPr id="21527" name="Picture 2" descr="http://t3.gstatic.com/images?q=tbn:ANd9GcRyuzX9_Qd-OBpZUvSa-Oxyw9Pns1G6i-sw-XGg2LCz0LG7JP3NXrmVjUT56w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21950" y="2303875"/>
              <a:ext cx="1276350" cy="1428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28" name="Picture 18" descr="http://t0.gstatic.com/images?q=tbn:ANd9GcQfbWeKz0jKDGIkdgT6djbJmIga2JvO7IjlMDfbgzQln460xljNcEU5zL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16605" y="2213865"/>
              <a:ext cx="2152325" cy="1440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Прямоугольник 10"/>
            <p:cNvSpPr/>
            <p:nvPr/>
          </p:nvSpPr>
          <p:spPr>
            <a:xfrm>
              <a:off x="3061429" y="1088740"/>
              <a:ext cx="646332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7200" b="1" dirty="0">
                  <a:ln w="28575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,,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481990" y="1088740"/>
              <a:ext cx="630070" cy="1200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7200" b="1" dirty="0">
                  <a:ln w="28575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787134" y="2033845"/>
              <a:ext cx="675075" cy="14465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800" b="1" dirty="0">
                  <a:ln w="28575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ь</a:t>
              </a:r>
            </a:p>
          </p:txBody>
        </p:sp>
      </p:grpSp>
      <p:sp>
        <p:nvSpPr>
          <p:cNvPr id="21514" name="Заголовок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 u="sng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Ребус </a:t>
            </a:r>
            <a:br>
              <a:rPr lang="ru-RU" sz="4000" b="1" u="sng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</a:br>
            <a:endParaRPr lang="ru-RU" sz="4000" b="1" u="sng">
              <a:solidFill>
                <a:srgbClr val="4D2403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3" name="Группа 29"/>
          <p:cNvGrpSpPr>
            <a:grpSpLocks/>
          </p:cNvGrpSpPr>
          <p:nvPr/>
        </p:nvGrpSpPr>
        <p:grpSpPr bwMode="auto">
          <a:xfrm>
            <a:off x="2786063" y="3638550"/>
            <a:ext cx="5545137" cy="2232025"/>
            <a:chOff x="431540" y="2888940"/>
            <a:chExt cx="6840760" cy="2571354"/>
          </a:xfrm>
        </p:grpSpPr>
        <p:pic>
          <p:nvPicPr>
            <p:cNvPr id="21518" name="Picture 23" descr="http://t0.gstatic.com/images?q=tbn:ANd9GcQN5q1j5uH-GGWpmK5AyFZCckdoDUFjfjpxu7CsiSpB0piRZZC_olUAGQ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52020" y="4041068"/>
              <a:ext cx="1392050" cy="1404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9" name="Picture 25" descr="http://t1.gstatic.com/images?q=tbn:ANd9GcTq33AijaY8qKLyM9QOogJ4C0Frd40RLLwcloStWv-SbuE6-tydJXL3Skq0BQ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67844" y="4041068"/>
              <a:ext cx="1428750" cy="14192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20" name="Picture 31" descr="http://t0.gstatic.com/images?q=tbn:ANd9GcRsoAWQqRkap1jVfbhNu5eG-V_aAADLCidWjqr627eFlupnbDsIhTeDndlw7w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31640" y="4005064"/>
              <a:ext cx="1428750" cy="1276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Прямоугольник 23"/>
            <p:cNvSpPr/>
            <p:nvPr/>
          </p:nvSpPr>
          <p:spPr bwMode="auto">
            <a:xfrm>
              <a:off x="431540" y="3933056"/>
              <a:ext cx="576064" cy="14465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800" b="1" dirty="0">
                  <a:ln w="28575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</a:t>
              </a:r>
            </a:p>
          </p:txBody>
        </p:sp>
        <p:sp>
          <p:nvSpPr>
            <p:cNvPr id="25" name="Прямоугольник 24"/>
            <p:cNvSpPr/>
            <p:nvPr/>
          </p:nvSpPr>
          <p:spPr bwMode="auto">
            <a:xfrm>
              <a:off x="1151620" y="2888940"/>
              <a:ext cx="720080" cy="1200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7200" b="1" dirty="0">
                  <a:ln w="28575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,</a:t>
              </a:r>
            </a:p>
          </p:txBody>
        </p:sp>
        <p:sp>
          <p:nvSpPr>
            <p:cNvPr id="26" name="Прямоугольник 25"/>
            <p:cNvSpPr/>
            <p:nvPr/>
          </p:nvSpPr>
          <p:spPr bwMode="auto">
            <a:xfrm>
              <a:off x="2411760" y="2888940"/>
              <a:ext cx="720080" cy="1200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7200" b="1" dirty="0">
                  <a:ln w="28575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,</a:t>
              </a:r>
            </a:p>
          </p:txBody>
        </p:sp>
        <p:sp>
          <p:nvSpPr>
            <p:cNvPr id="27" name="Прямоугольник 26"/>
            <p:cNvSpPr/>
            <p:nvPr/>
          </p:nvSpPr>
          <p:spPr bwMode="auto">
            <a:xfrm>
              <a:off x="3095836" y="3104964"/>
              <a:ext cx="1777756" cy="127631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6600" b="1" dirty="0">
                  <a:ln w="28575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123</a:t>
              </a:r>
            </a:p>
          </p:txBody>
        </p:sp>
        <p:sp>
          <p:nvSpPr>
            <p:cNvPr id="28" name="Прямоугольник 27"/>
            <p:cNvSpPr/>
            <p:nvPr/>
          </p:nvSpPr>
          <p:spPr bwMode="auto">
            <a:xfrm>
              <a:off x="5688124" y="2924944"/>
              <a:ext cx="1368152" cy="1200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7200" b="1" dirty="0">
                  <a:ln w="28575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,,</a:t>
              </a:r>
            </a:p>
          </p:txBody>
        </p:sp>
        <p:sp>
          <p:nvSpPr>
            <p:cNvPr id="29" name="Прямоугольник 28"/>
            <p:cNvSpPr/>
            <p:nvPr/>
          </p:nvSpPr>
          <p:spPr bwMode="auto">
            <a:xfrm>
              <a:off x="6696236" y="3933056"/>
              <a:ext cx="576064" cy="14465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800" b="1" dirty="0">
                  <a:ln w="28575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я</a:t>
              </a:r>
            </a:p>
          </p:txBody>
        </p:sp>
      </p:grpSp>
      <p:sp>
        <p:nvSpPr>
          <p:cNvPr id="30" name="Прямоугольник 29"/>
          <p:cNvSpPr/>
          <p:nvPr/>
        </p:nvSpPr>
        <p:spPr>
          <a:xfrm rot="20455767">
            <a:off x="3049588" y="3127375"/>
            <a:ext cx="1460500" cy="406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4D2403"/>
                </a:solidFill>
              </a:rPr>
              <a:t>(дробь)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491038" y="5973763"/>
            <a:ext cx="2133600" cy="407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4D2403"/>
                </a:solidFill>
              </a:rPr>
              <a:t>(пропорция)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 txBox="1">
            <a:spLocks noChangeArrowheads="1"/>
          </p:cNvSpPr>
          <p:nvPr/>
        </p:nvSpPr>
        <p:spPr bwMode="auto">
          <a:xfrm>
            <a:off x="719572" y="404664"/>
            <a:ext cx="774065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539750" algn="just"/>
            <a:r>
              <a:rPr lang="ru-RU" sz="3200" b="1" dirty="0">
                <a:solidFill>
                  <a:srgbClr val="4D2403"/>
                </a:solidFill>
                <a:latin typeface="Tahoma" pitchFamily="34" charset="0"/>
              </a:rPr>
              <a:t>Чтобы переваривать знания, надо поглощать их с аппетитом.</a:t>
            </a:r>
          </a:p>
        </p:txBody>
      </p:sp>
      <p:sp>
        <p:nvSpPr>
          <p:cNvPr id="3075" name="Прямоугольник 4"/>
          <p:cNvSpPr>
            <a:spLocks noChangeArrowheads="1"/>
          </p:cNvSpPr>
          <p:nvPr/>
        </p:nvSpPr>
        <p:spPr bwMode="auto">
          <a:xfrm>
            <a:off x="6732240" y="1520788"/>
            <a:ext cx="18335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4D2403"/>
                </a:solidFill>
                <a:latin typeface="Times New Roman" pitchFamily="18" charset="0"/>
                <a:cs typeface="Times New Roman" pitchFamily="18" charset="0"/>
              </a:rPr>
              <a:t>А. Франс</a:t>
            </a:r>
          </a:p>
          <a:p>
            <a:endParaRPr lang="ru-RU" sz="2800" i="1" dirty="0">
              <a:solidFill>
                <a:srgbClr val="4D24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88131" y="2798477"/>
            <a:ext cx="3579813" cy="1306513"/>
          </a:xfrm>
          <a:prstGeom prst="roundRect">
            <a:avLst/>
          </a:prstGeom>
          <a:noFill/>
          <a:ln>
            <a:solidFill>
              <a:srgbClr val="4D24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Естественно-математические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400092" y="2844515"/>
            <a:ext cx="3179763" cy="1304925"/>
          </a:xfrm>
          <a:prstGeom prst="roundRect">
            <a:avLst/>
          </a:prstGeom>
          <a:noFill/>
          <a:ln>
            <a:solidFill>
              <a:srgbClr val="4D24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Гуманитарные</a:t>
            </a: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899294" y="4392327"/>
            <a:ext cx="3067050" cy="1304925"/>
          </a:xfrm>
          <a:prstGeom prst="wedgeRoundRectCallout">
            <a:avLst>
              <a:gd name="adj1" fmla="val 37621"/>
              <a:gd name="adj2" fmla="val -79510"/>
              <a:gd name="adj3" fmla="val 16667"/>
            </a:avLst>
          </a:prstGeom>
          <a:solidFill>
            <a:srgbClr val="FFD08B"/>
          </a:solidFill>
          <a:ln>
            <a:solidFill>
              <a:srgbClr val="4D24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Содержание обращено  к разуму                                               </a:t>
            </a: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5400092" y="4392327"/>
            <a:ext cx="3067050" cy="1304925"/>
          </a:xfrm>
          <a:prstGeom prst="wedgeRoundRectCallout">
            <a:avLst>
              <a:gd name="adj1" fmla="val -31583"/>
              <a:gd name="adj2" fmla="val -76371"/>
              <a:gd name="adj3" fmla="val 16667"/>
            </a:avLst>
          </a:prstGeom>
          <a:solidFill>
            <a:srgbClr val="FFD08B"/>
          </a:solidFill>
          <a:ln>
            <a:solidFill>
              <a:srgbClr val="4D24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Влияют на чувства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mouvoosh.ucoz.ru/1zh.jpg"/>
          <p:cNvPicPr/>
          <p:nvPr/>
        </p:nvPicPr>
        <p:blipFill>
          <a:blip r:embed="rId2" cstate="print"/>
          <a:srcRect l="8478" t="13478" r="3383"/>
          <a:stretch>
            <a:fillRect/>
          </a:stretch>
        </p:blipFill>
        <p:spPr bwMode="auto">
          <a:xfrm>
            <a:off x="5922150" y="440668"/>
            <a:ext cx="2565285" cy="1800200"/>
          </a:xfrm>
          <a:prstGeom prst="roundRect">
            <a:avLst/>
          </a:prstGeom>
          <a:noFill/>
          <a:ln w="190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 rot="20431336">
            <a:off x="368563" y="737787"/>
            <a:ext cx="4950550" cy="3060340"/>
          </a:xfrm>
          <a:prstGeom prst="round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Segoe Print" pitchFamily="2" charset="0"/>
              </a:rPr>
              <a:t>Журнал «Математический калейдоскоп» создан  учениками 5 Б класса. Здесь вы найдете сведения из истории математики, познакомитесь с софизмами и парадоксами, со способами быстрого счета. Вас ждут увлекательные задачи и ребусы.</a:t>
            </a:r>
            <a:endParaRPr lang="ru-RU" dirty="0" smtClean="0">
              <a:solidFill>
                <a:schemeClr val="tx1"/>
              </a:solidFill>
              <a:latin typeface="Segoe Print" pitchFamily="2" charset="0"/>
            </a:endParaRPr>
          </a:p>
          <a:p>
            <a:pPr algn="ctr"/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13208" t="21525" r="51651" b="13901"/>
          <a:stretch>
            <a:fillRect/>
          </a:stretch>
        </p:blipFill>
        <p:spPr bwMode="auto">
          <a:xfrm>
            <a:off x="4788024" y="2456892"/>
            <a:ext cx="4005445" cy="4140082"/>
          </a:xfrm>
          <a:prstGeom prst="roundRect">
            <a:avLst/>
          </a:prstGeom>
          <a:noFill/>
          <a:ln w="190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4" cstate="print"/>
          <a:srcRect l="4889" t="19991" r="65776" b="6996"/>
          <a:stretch>
            <a:fillRect/>
          </a:stretch>
        </p:blipFill>
        <p:spPr bwMode="auto">
          <a:xfrm>
            <a:off x="2051720" y="3467432"/>
            <a:ext cx="2235657" cy="312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6605" y="1538790"/>
            <a:ext cx="702078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indent="431800" algn="ctr"/>
            <a:r>
              <a:rPr lang="ru-RU" sz="5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ea typeface="Calibri" pitchFamily="34" charset="0"/>
                <a:cs typeface="Times New Roman" pitchFamily="18" charset="0"/>
              </a:rPr>
              <a:t>СОФИЗМЫ</a:t>
            </a:r>
          </a:p>
          <a:p>
            <a:pPr lvl="0" indent="431800" algn="ctr"/>
            <a:r>
              <a:rPr lang="ru-RU" sz="5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ea typeface="Calibri" pitchFamily="34" charset="0"/>
                <a:cs typeface="Times New Roman" pitchFamily="18" charset="0"/>
              </a:rPr>
              <a:t>И</a:t>
            </a:r>
          </a:p>
          <a:p>
            <a:pPr lvl="0" indent="431800" algn="ctr"/>
            <a:r>
              <a:rPr lang="ru-RU" sz="54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ea typeface="Calibri" pitchFamily="34" charset="0"/>
                <a:cs typeface="Times New Roman" pitchFamily="18" charset="0"/>
              </a:rPr>
              <a:t>ПАРАДОКСЫ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>
            <a:spLocks noChangeArrowheads="1"/>
          </p:cNvSpPr>
          <p:nvPr/>
        </p:nvSpPr>
        <p:spPr bwMode="auto">
          <a:xfrm>
            <a:off x="251520" y="368660"/>
            <a:ext cx="8595955" cy="2835315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</p:spPr>
        <p:txBody>
          <a:bodyPr wrap="square" anchor="ctr"/>
          <a:lstStyle/>
          <a:p>
            <a:pPr algn="just"/>
            <a:r>
              <a:rPr lang="ru-RU" sz="3200" b="1" u="sng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СОФИЗМ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можно назвать </a:t>
            </a:r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ителлектуальным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фокусом.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algn="just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В нем обязательно содержится ошибка, но создается видимость правильного рассуждения.</a:t>
            </a: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971600" y="5004175"/>
            <a:ext cx="7740860" cy="1655763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</p:spPr>
        <p:txBody>
          <a:bodyPr wrap="square" anchor="ctr"/>
          <a:lstStyle/>
          <a:p>
            <a:pPr lvl="0" algn="just"/>
            <a:r>
              <a:rPr lang="ru-RU" sz="3200" b="1" u="sng" dirty="0" smtClean="0">
                <a:solidFill>
                  <a:schemeClr val="accent6">
                    <a:lumMod val="50000"/>
                  </a:schemeClr>
                </a:solidFill>
              </a:rPr>
              <a:t>СОФИЗМ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- это ложь, похожая на истину, а </a:t>
            </a:r>
            <a:r>
              <a:rPr lang="ru-RU" sz="3200" b="1" u="sng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ПАРАДОКС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- это истина, похожая на ложь.</a:t>
            </a: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386535" y="3293985"/>
            <a:ext cx="7740860" cy="1655763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</p:spPr>
        <p:txBody>
          <a:bodyPr wrap="square" anchor="ctr"/>
          <a:lstStyle/>
          <a:p>
            <a:pPr lvl="0" algn="just"/>
            <a:r>
              <a:rPr lang="ru-RU" sz="3200" b="1" u="sng" dirty="0" smtClean="0">
                <a:solidFill>
                  <a:schemeClr val="accent6">
                    <a:lumMod val="50000"/>
                  </a:schemeClr>
                </a:solidFill>
              </a:rPr>
              <a:t>ПАРАДОКС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– это явление, которое кажется невероятным и неожиданным.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720080" y="638690"/>
            <a:ext cx="1006261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indent="431800" algn="ctr"/>
            <a:r>
              <a:rPr lang="ru-RU" sz="48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ea typeface="Calibri" pitchFamily="34" charset="0"/>
                <a:cs typeface="Times New Roman" pitchFamily="18" charset="0"/>
              </a:rPr>
              <a:t>4 рубля = 40000 копеек</a:t>
            </a:r>
          </a:p>
        </p:txBody>
      </p:sp>
      <p:pic>
        <p:nvPicPr>
          <p:cNvPr id="5" name="Рисунок 4" descr="http://freedesignfile.com/upload/2012/06/icons_financial-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7025" y="1808820"/>
            <a:ext cx="3951311" cy="386319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41530" y="1808820"/>
            <a:ext cx="42754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Возьмем верное равенство:</a:t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+mn-lt"/>
                <a:cs typeface="+mn-cs"/>
              </a:rPr>
              <a:t>2 рубля = 200 копеек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6515" y="495917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450850"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Получим </a:t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</a:br>
            <a:r>
              <a:rPr lang="ru-RU" sz="3200" b="1" dirty="0" smtClean="0">
                <a:solidFill>
                  <a:srgbClr val="C00000"/>
                </a:solidFill>
                <a:latin typeface="+mn-lt"/>
                <a:cs typeface="+mn-cs"/>
              </a:rPr>
              <a:t>4 рубля = 40000 копеек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-468560" y="3344505"/>
            <a:ext cx="56521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Возведем обе </a:t>
            </a:r>
            <a:r>
              <a:rPr lang="ru-RU" sz="3200" b="1" dirty="0" smtClean="0">
                <a:solidFill>
                  <a:srgbClr val="F79646">
                    <a:lumMod val="50000"/>
                  </a:srgbClr>
                </a:solidFill>
                <a:latin typeface="Calibri"/>
              </a:rPr>
              <a:t>его</a:t>
            </a: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  <a:p>
            <a:pPr indent="450850"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части в квадрат:</a:t>
            </a:r>
          </a:p>
          <a:p>
            <a:pPr indent="450850" algn="ctr"/>
            <a:r>
              <a:rPr lang="ru-RU" sz="3200" b="1" dirty="0" smtClean="0">
                <a:solidFill>
                  <a:srgbClr val="C00000"/>
                </a:solidFill>
                <a:latin typeface="+mn-lt"/>
                <a:cs typeface="+mn-cs"/>
              </a:rPr>
              <a:t>2∙2 рубля = 200∙200 копеек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806914" y="638690"/>
            <a:ext cx="4815535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lvl="0"/>
            <a:r>
              <a:rPr lang="ru-RU" sz="48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ea typeface="Calibri" pitchFamily="34" charset="0"/>
                <a:cs typeface="Times New Roman" pitchFamily="18" charset="0"/>
              </a:rPr>
              <a:t>400 копеек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7" grpId="0"/>
      <p:bldP spid="8" grpId="0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58570" y="458670"/>
            <a:ext cx="970257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indent="431800" algn="ctr"/>
            <a:r>
              <a:rPr lang="ru-RU" sz="4800" b="1" cap="all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ea typeface="Calibri" pitchFamily="34" charset="0"/>
                <a:cs typeface="Times New Roman" pitchFamily="18" charset="0"/>
              </a:rPr>
              <a:t>разместить 10 коней</a:t>
            </a:r>
          </a:p>
          <a:p>
            <a:pPr lvl="0" indent="431800" algn="ctr"/>
            <a:r>
              <a:rPr lang="ru-RU" sz="4800" b="1" cap="all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ea typeface="Calibri" pitchFamily="34" charset="0"/>
                <a:cs typeface="Times New Roman" pitchFamily="18" charset="0"/>
              </a:rPr>
              <a:t>в девяти стойлах конюшни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81590" y="2933945"/>
          <a:ext cx="6096000" cy="182880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0">
                <a:tc>
                  <a:txBody>
                    <a:bodyPr/>
                    <a:lstStyle/>
                    <a:p>
                      <a:pPr marL="17780" marR="635" indent="431800"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341530" y="2798930"/>
            <a:ext cx="6840761" cy="2880320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</p:spPr>
        <p:txBody>
          <a:bodyPr wrap="square" anchor="ctr"/>
          <a:lstStyle/>
          <a:p>
            <a:pPr lvl="0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Я предлагаю попробовать разместить 10 коней в девяти стойлах конюшни так, чтобы в каждом стойле находился один конь. </a:t>
            </a:r>
          </a:p>
        </p:txBody>
      </p:sp>
      <p:pic>
        <p:nvPicPr>
          <p:cNvPr id="7" name="Рисунок 22" descr="http://centaur.ucoz.ru/_ph/16/2/54957107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32240" y="4251063"/>
            <a:ext cx="2411760" cy="24379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81590" y="2933945"/>
          <a:ext cx="6096000" cy="182880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0">
                <a:tc>
                  <a:txBody>
                    <a:bodyPr/>
                    <a:lstStyle/>
                    <a:p>
                      <a:pPr marL="17780" marR="635" indent="431800"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566556" y="638690"/>
            <a:ext cx="8119410" cy="5670630"/>
          </a:xfrm>
          <a:prstGeom prst="roundRect">
            <a:avLst>
              <a:gd name="adj" fmla="val 16667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</p:spPr>
        <p:txBody>
          <a:bodyPr wrap="square" anchor="ctr"/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Сначала десятого коня временно помещу в первое стойло. Тогда в первом стойле будет два коня, третий - во втором стойле, четвертый – в третьем, пятый – в четвертом, шестой – в пятом, седьмой – в шестом, восьмой – в седьмом, девятый – в восьмом, а девятое стойло окажется свободно, переведем туда десятого коня из первого стойла, где он помещался временно». </a:t>
            </a:r>
          </a:p>
        </p:txBody>
      </p:sp>
      <p:pic>
        <p:nvPicPr>
          <p:cNvPr id="10" name="Рисунок 22" descr="http://centaur.ucoz.ru/_ph/16/2/54957107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407315" y="4595712"/>
            <a:ext cx="1928717" cy="19496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76545" y="1396996"/>
          <a:ext cx="8235915" cy="459728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47183"/>
                <a:gridCol w="1647183"/>
                <a:gridCol w="1647183"/>
                <a:gridCol w="1647183"/>
                <a:gridCol w="1647183"/>
              </a:tblGrid>
              <a:tr h="22986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9864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2" name="Группа 5"/>
          <p:cNvGrpSpPr/>
          <p:nvPr/>
        </p:nvGrpSpPr>
        <p:grpSpPr>
          <a:xfrm>
            <a:off x="521549" y="1493786"/>
            <a:ext cx="1246615" cy="1260140"/>
            <a:chOff x="521549" y="1493786"/>
            <a:chExt cx="1246615" cy="1260140"/>
          </a:xfrm>
        </p:grpSpPr>
        <p:pic>
          <p:nvPicPr>
            <p:cNvPr id="4" name="Рисунок 22" descr="http://centaur.ucoz.ru/_ph/16/2/549571073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521549" y="1493786"/>
              <a:ext cx="1246615" cy="1260140"/>
            </a:xfrm>
            <a:prstGeom prst="rect">
              <a:avLst/>
            </a:prstGeom>
            <a:noFill/>
          </p:spPr>
        </p:pic>
        <p:sp>
          <p:nvSpPr>
            <p:cNvPr id="5" name="Овал 4"/>
            <p:cNvSpPr/>
            <p:nvPr/>
          </p:nvSpPr>
          <p:spPr>
            <a:xfrm>
              <a:off x="881590" y="1808820"/>
              <a:ext cx="450050" cy="40504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42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Arial Black" pitchFamily="34" charset="0"/>
                </a:rPr>
                <a:t>1</a:t>
              </a:r>
              <a:endParaRPr lang="ru-RU" b="1" dirty="0">
                <a:solidFill>
                  <a:schemeClr val="tx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6" name="Группа 6"/>
          <p:cNvGrpSpPr/>
          <p:nvPr/>
        </p:nvGrpSpPr>
        <p:grpSpPr>
          <a:xfrm>
            <a:off x="746575" y="2348880"/>
            <a:ext cx="1246615" cy="1260140"/>
            <a:chOff x="521549" y="1493786"/>
            <a:chExt cx="1246615" cy="1260140"/>
          </a:xfrm>
        </p:grpSpPr>
        <p:pic>
          <p:nvPicPr>
            <p:cNvPr id="8" name="Рисунок 22" descr="http://centaur.ucoz.ru/_ph/16/2/549571073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521549" y="1493786"/>
              <a:ext cx="1246615" cy="1260140"/>
            </a:xfrm>
            <a:prstGeom prst="rect">
              <a:avLst/>
            </a:prstGeom>
            <a:noFill/>
          </p:spPr>
        </p:pic>
        <p:sp>
          <p:nvSpPr>
            <p:cNvPr id="9" name="Овал 8"/>
            <p:cNvSpPr/>
            <p:nvPr/>
          </p:nvSpPr>
          <p:spPr>
            <a:xfrm>
              <a:off x="746574" y="1808820"/>
              <a:ext cx="720080" cy="40504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42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Arial Black" pitchFamily="34" charset="0"/>
                </a:rPr>
                <a:t>10</a:t>
              </a:r>
              <a:endParaRPr lang="ru-RU" b="1" dirty="0">
                <a:solidFill>
                  <a:schemeClr val="tx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7" name="Группа 9"/>
          <p:cNvGrpSpPr/>
          <p:nvPr/>
        </p:nvGrpSpPr>
        <p:grpSpPr>
          <a:xfrm>
            <a:off x="2366755" y="1718810"/>
            <a:ext cx="1246615" cy="1260140"/>
            <a:chOff x="521549" y="1493786"/>
            <a:chExt cx="1246615" cy="1260140"/>
          </a:xfrm>
        </p:grpSpPr>
        <p:pic>
          <p:nvPicPr>
            <p:cNvPr id="11" name="Рисунок 22" descr="http://centaur.ucoz.ru/_ph/16/2/549571073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521549" y="1493786"/>
              <a:ext cx="1246615" cy="1260140"/>
            </a:xfrm>
            <a:prstGeom prst="rect">
              <a:avLst/>
            </a:prstGeom>
            <a:noFill/>
          </p:spPr>
        </p:pic>
        <p:sp>
          <p:nvSpPr>
            <p:cNvPr id="12" name="Овал 11"/>
            <p:cNvSpPr/>
            <p:nvPr/>
          </p:nvSpPr>
          <p:spPr>
            <a:xfrm>
              <a:off x="881590" y="1808820"/>
              <a:ext cx="450050" cy="40504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42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Arial Black" pitchFamily="34" charset="0"/>
                </a:rPr>
                <a:t>3</a:t>
              </a:r>
              <a:endParaRPr lang="ru-RU" b="1" dirty="0">
                <a:solidFill>
                  <a:schemeClr val="tx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0" name="Группа 12"/>
          <p:cNvGrpSpPr/>
          <p:nvPr/>
        </p:nvGrpSpPr>
        <p:grpSpPr>
          <a:xfrm>
            <a:off x="4031940" y="1718810"/>
            <a:ext cx="1246615" cy="1260140"/>
            <a:chOff x="521549" y="1493786"/>
            <a:chExt cx="1246615" cy="1260140"/>
          </a:xfrm>
        </p:grpSpPr>
        <p:pic>
          <p:nvPicPr>
            <p:cNvPr id="14" name="Рисунок 22" descr="http://centaur.ucoz.ru/_ph/16/2/549571073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521549" y="1493786"/>
              <a:ext cx="1246615" cy="1260140"/>
            </a:xfrm>
            <a:prstGeom prst="rect">
              <a:avLst/>
            </a:prstGeom>
            <a:noFill/>
          </p:spPr>
        </p:pic>
        <p:sp>
          <p:nvSpPr>
            <p:cNvPr id="15" name="Овал 14"/>
            <p:cNvSpPr/>
            <p:nvPr/>
          </p:nvSpPr>
          <p:spPr>
            <a:xfrm>
              <a:off x="881590" y="1808820"/>
              <a:ext cx="450050" cy="40504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42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Arial Black" pitchFamily="34" charset="0"/>
                </a:rPr>
                <a:t>4</a:t>
              </a:r>
              <a:endParaRPr lang="ru-RU" b="1" dirty="0">
                <a:solidFill>
                  <a:schemeClr val="tx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3" name="Группа 15"/>
          <p:cNvGrpSpPr/>
          <p:nvPr/>
        </p:nvGrpSpPr>
        <p:grpSpPr>
          <a:xfrm>
            <a:off x="5607115" y="1763815"/>
            <a:ext cx="1246615" cy="1260140"/>
            <a:chOff x="521549" y="1493786"/>
            <a:chExt cx="1246615" cy="1260140"/>
          </a:xfrm>
        </p:grpSpPr>
        <p:pic>
          <p:nvPicPr>
            <p:cNvPr id="17" name="Рисунок 22" descr="http://centaur.ucoz.ru/_ph/16/2/549571073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521549" y="1493786"/>
              <a:ext cx="1246615" cy="1260140"/>
            </a:xfrm>
            <a:prstGeom prst="rect">
              <a:avLst/>
            </a:prstGeom>
            <a:noFill/>
          </p:spPr>
        </p:pic>
        <p:sp>
          <p:nvSpPr>
            <p:cNvPr id="18" name="Овал 17"/>
            <p:cNvSpPr/>
            <p:nvPr/>
          </p:nvSpPr>
          <p:spPr>
            <a:xfrm>
              <a:off x="881590" y="1808820"/>
              <a:ext cx="450050" cy="40504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42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Arial Black" pitchFamily="34" charset="0"/>
                </a:rPr>
                <a:t>5</a:t>
              </a:r>
              <a:endParaRPr lang="ru-RU" b="1" dirty="0">
                <a:solidFill>
                  <a:schemeClr val="tx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6" name="Группа 18"/>
          <p:cNvGrpSpPr/>
          <p:nvPr/>
        </p:nvGrpSpPr>
        <p:grpSpPr>
          <a:xfrm>
            <a:off x="7272300" y="1718810"/>
            <a:ext cx="1246615" cy="1260140"/>
            <a:chOff x="521549" y="1493786"/>
            <a:chExt cx="1246615" cy="1260140"/>
          </a:xfrm>
        </p:grpSpPr>
        <p:pic>
          <p:nvPicPr>
            <p:cNvPr id="20" name="Рисунок 22" descr="http://centaur.ucoz.ru/_ph/16/2/549571073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521549" y="1493786"/>
              <a:ext cx="1246615" cy="1260140"/>
            </a:xfrm>
            <a:prstGeom prst="rect">
              <a:avLst/>
            </a:prstGeom>
            <a:noFill/>
          </p:spPr>
        </p:pic>
        <p:sp>
          <p:nvSpPr>
            <p:cNvPr id="21" name="Овал 20"/>
            <p:cNvSpPr/>
            <p:nvPr/>
          </p:nvSpPr>
          <p:spPr>
            <a:xfrm>
              <a:off x="881590" y="1808820"/>
              <a:ext cx="450050" cy="40504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42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Arial Black" pitchFamily="34" charset="0"/>
                </a:rPr>
                <a:t>6</a:t>
              </a:r>
              <a:endParaRPr lang="ru-RU" b="1" dirty="0">
                <a:solidFill>
                  <a:schemeClr val="tx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19" name="Группа 21"/>
          <p:cNvGrpSpPr/>
          <p:nvPr/>
        </p:nvGrpSpPr>
        <p:grpSpPr>
          <a:xfrm>
            <a:off x="881590" y="4104075"/>
            <a:ext cx="1246615" cy="1260140"/>
            <a:chOff x="521549" y="1493786"/>
            <a:chExt cx="1246615" cy="1260140"/>
          </a:xfrm>
        </p:grpSpPr>
        <p:pic>
          <p:nvPicPr>
            <p:cNvPr id="23" name="Рисунок 22" descr="http://centaur.ucoz.ru/_ph/16/2/549571073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521549" y="1493786"/>
              <a:ext cx="1246615" cy="1260140"/>
            </a:xfrm>
            <a:prstGeom prst="rect">
              <a:avLst/>
            </a:prstGeom>
            <a:noFill/>
          </p:spPr>
        </p:pic>
        <p:sp>
          <p:nvSpPr>
            <p:cNvPr id="24" name="Овал 23"/>
            <p:cNvSpPr/>
            <p:nvPr/>
          </p:nvSpPr>
          <p:spPr>
            <a:xfrm>
              <a:off x="881590" y="1808820"/>
              <a:ext cx="450050" cy="40504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42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Arial Black" pitchFamily="34" charset="0"/>
                </a:rPr>
                <a:t>7</a:t>
              </a:r>
              <a:endParaRPr lang="ru-RU" b="1" dirty="0">
                <a:solidFill>
                  <a:schemeClr val="tx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2" name="Группа 24"/>
          <p:cNvGrpSpPr/>
          <p:nvPr/>
        </p:nvGrpSpPr>
        <p:grpSpPr>
          <a:xfrm>
            <a:off x="2411760" y="4059070"/>
            <a:ext cx="1246615" cy="1260140"/>
            <a:chOff x="521549" y="1493786"/>
            <a:chExt cx="1246615" cy="1260140"/>
          </a:xfrm>
        </p:grpSpPr>
        <p:pic>
          <p:nvPicPr>
            <p:cNvPr id="26" name="Рисунок 25" descr="http://centaur.ucoz.ru/_ph/16/2/549571073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521549" y="1493786"/>
              <a:ext cx="1246615" cy="1260140"/>
            </a:xfrm>
            <a:prstGeom prst="rect">
              <a:avLst/>
            </a:prstGeom>
            <a:noFill/>
          </p:spPr>
        </p:pic>
        <p:sp>
          <p:nvSpPr>
            <p:cNvPr id="27" name="Овал 26"/>
            <p:cNvSpPr/>
            <p:nvPr/>
          </p:nvSpPr>
          <p:spPr>
            <a:xfrm>
              <a:off x="881590" y="1808820"/>
              <a:ext cx="450050" cy="40504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42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Arial Black" pitchFamily="34" charset="0"/>
                </a:rPr>
                <a:t>8</a:t>
              </a:r>
              <a:endParaRPr lang="ru-RU" b="1" dirty="0">
                <a:solidFill>
                  <a:schemeClr val="tx1"/>
                </a:solidFill>
                <a:latin typeface="Arial Black" pitchFamily="34" charset="0"/>
              </a:endParaRPr>
            </a:p>
          </p:txBody>
        </p:sp>
      </p:grpSp>
      <p:grpSp>
        <p:nvGrpSpPr>
          <p:cNvPr id="25" name="Группа 27"/>
          <p:cNvGrpSpPr/>
          <p:nvPr/>
        </p:nvGrpSpPr>
        <p:grpSpPr>
          <a:xfrm>
            <a:off x="3986935" y="4059070"/>
            <a:ext cx="1246615" cy="1260140"/>
            <a:chOff x="521549" y="1493786"/>
            <a:chExt cx="1246615" cy="1260140"/>
          </a:xfrm>
        </p:grpSpPr>
        <p:pic>
          <p:nvPicPr>
            <p:cNvPr id="29" name="Рисунок 28" descr="http://centaur.ucoz.ru/_ph/16/2/549571073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521549" y="1493786"/>
              <a:ext cx="1246615" cy="1260140"/>
            </a:xfrm>
            <a:prstGeom prst="rect">
              <a:avLst/>
            </a:prstGeom>
            <a:noFill/>
          </p:spPr>
        </p:pic>
        <p:sp>
          <p:nvSpPr>
            <p:cNvPr id="30" name="Овал 29"/>
            <p:cNvSpPr/>
            <p:nvPr/>
          </p:nvSpPr>
          <p:spPr>
            <a:xfrm>
              <a:off x="881590" y="1808820"/>
              <a:ext cx="450050" cy="40504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42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Arial Black" pitchFamily="34" charset="0"/>
                </a:rPr>
                <a:t>9</a:t>
              </a:r>
              <a:endParaRPr lang="ru-RU" b="1" dirty="0">
                <a:solidFill>
                  <a:schemeClr val="tx1"/>
                </a:solidFill>
                <a:latin typeface="Arial Black" pitchFamily="34" charset="0"/>
              </a:endParaRPr>
            </a:p>
          </p:txBody>
        </p:sp>
      </p:grpSp>
      <p:sp>
        <p:nvSpPr>
          <p:cNvPr id="34" name="Прямоугольник 33"/>
          <p:cNvSpPr/>
          <p:nvPr/>
        </p:nvSpPr>
        <p:spPr>
          <a:xfrm>
            <a:off x="1691680" y="1403775"/>
            <a:ext cx="450050" cy="54006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 Black" pitchFamily="34" charset="0"/>
              </a:rPr>
              <a:t>1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311860" y="1403775"/>
            <a:ext cx="450050" cy="54006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 Black" pitchFamily="34" charset="0"/>
              </a:rPr>
              <a:t>2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977045" y="1403775"/>
            <a:ext cx="450050" cy="54006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 Black" pitchFamily="34" charset="0"/>
              </a:rPr>
              <a:t>3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597225" y="1403775"/>
            <a:ext cx="450050" cy="54006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 Black" pitchFamily="34" charset="0"/>
              </a:rPr>
              <a:t>4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8262410" y="1403775"/>
            <a:ext cx="450050" cy="54006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 Black" pitchFamily="34" charset="0"/>
              </a:rPr>
              <a:t>5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691680" y="3699030"/>
            <a:ext cx="450050" cy="54006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 Black" pitchFamily="34" charset="0"/>
              </a:rPr>
              <a:t>6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311860" y="3699030"/>
            <a:ext cx="450050" cy="54006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 Black" pitchFamily="34" charset="0"/>
              </a:rPr>
              <a:t>7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977045" y="3699030"/>
            <a:ext cx="450050" cy="54006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 Black" pitchFamily="34" charset="0"/>
              </a:rPr>
              <a:t>8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597225" y="3699030"/>
            <a:ext cx="450050" cy="54006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 Black" pitchFamily="34" charset="0"/>
              </a:rPr>
              <a:t>9</a:t>
            </a:r>
            <a:endParaRPr lang="ru-RU" b="1" dirty="0">
              <a:latin typeface="Arial Black" pitchFamily="34" charset="0"/>
            </a:endParaRPr>
          </a:p>
        </p:txBody>
      </p:sp>
      <p:grpSp>
        <p:nvGrpSpPr>
          <p:cNvPr id="28" name="Группа 46"/>
          <p:cNvGrpSpPr/>
          <p:nvPr/>
        </p:nvGrpSpPr>
        <p:grpSpPr>
          <a:xfrm>
            <a:off x="7452320" y="4599130"/>
            <a:ext cx="1246615" cy="1260140"/>
            <a:chOff x="521549" y="1493786"/>
            <a:chExt cx="1246615" cy="1260140"/>
          </a:xfrm>
        </p:grpSpPr>
        <p:pic>
          <p:nvPicPr>
            <p:cNvPr id="48" name="Рисунок 47" descr="http://centaur.ucoz.ru/_ph/16/2/549571073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521549" y="1493786"/>
              <a:ext cx="1246615" cy="1260140"/>
            </a:xfrm>
            <a:prstGeom prst="rect">
              <a:avLst/>
            </a:prstGeom>
            <a:noFill/>
          </p:spPr>
        </p:pic>
        <p:sp>
          <p:nvSpPr>
            <p:cNvPr id="49" name="Овал 48"/>
            <p:cNvSpPr/>
            <p:nvPr/>
          </p:nvSpPr>
          <p:spPr>
            <a:xfrm>
              <a:off x="881590" y="1808820"/>
              <a:ext cx="450050" cy="40504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428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Arial Black" pitchFamily="34" charset="0"/>
                </a:rPr>
                <a:t>2</a:t>
              </a:r>
              <a:endParaRPr lang="ru-RU" b="1" dirty="0">
                <a:solidFill>
                  <a:schemeClr val="tx1"/>
                </a:solidFill>
                <a:latin typeface="Arial Black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5244E-6 L 0.53646 0.27527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" y="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35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437063"/>
            <a:ext cx="8993188" cy="1219200"/>
          </a:xfrm>
          <a:prstGeom prst="rect">
            <a:avLst/>
          </a:prstGeom>
          <a:noFill/>
        </p:spPr>
      </p:pic>
      <p:pic>
        <p:nvPicPr>
          <p:cNvPr id="10752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50" y="4149725"/>
            <a:ext cx="8275638" cy="1476375"/>
          </a:xfrm>
          <a:prstGeom prst="rect">
            <a:avLst/>
          </a:prstGeom>
          <a:noFill/>
        </p:spPr>
      </p:pic>
      <p:pic>
        <p:nvPicPr>
          <p:cNvPr id="107524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39863" y="1233488"/>
            <a:ext cx="6646862" cy="2667000"/>
          </a:xfrm>
          <a:prstGeom prst="rect">
            <a:avLst/>
          </a:prstGeom>
          <a:noFill/>
        </p:spPr>
      </p:pic>
      <p:pic>
        <p:nvPicPr>
          <p:cNvPr id="107525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87563" y="1268413"/>
            <a:ext cx="6637337" cy="2647950"/>
          </a:xfrm>
          <a:prstGeom prst="rect">
            <a:avLst/>
          </a:prstGeom>
          <a:noFill/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466655" y="1223755"/>
            <a:ext cx="7200800" cy="26552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95536" y="5517232"/>
          <a:ext cx="6096000" cy="612068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612068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2800" dirty="0">
                          <a:latin typeface="Times New Roman"/>
                          <a:ea typeface="Candara"/>
                          <a:cs typeface="Times New Roman"/>
                        </a:rPr>
                        <a:t>Сколько зайцев на картинке?</a:t>
                      </a:r>
                      <a:endParaRPr lang="ru-RU" sz="2000" dirty="0">
                        <a:latin typeface="Candara"/>
                        <a:ea typeface="Candara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-508" y="5879740"/>
          <a:ext cx="5076564" cy="609600"/>
        </p:xfrm>
        <a:graphic>
          <a:graphicData uri="http://schemas.openxmlformats.org/drawingml/2006/table">
            <a:tbl>
              <a:tblPr/>
              <a:tblGrid>
                <a:gridCol w="5076564"/>
              </a:tblGrid>
              <a:tr h="0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dirty="0" smtClean="0">
                          <a:latin typeface="Times New Roman"/>
                          <a:ea typeface="Candara"/>
                          <a:cs typeface="Times New Roman"/>
                        </a:rPr>
                        <a:t>1. Передвиньте </a:t>
                      </a:r>
                      <a:r>
                        <a:rPr lang="ru-RU" sz="2000" dirty="0">
                          <a:latin typeface="Times New Roman"/>
                          <a:ea typeface="Candara"/>
                          <a:cs typeface="Times New Roman"/>
                        </a:rPr>
                        <a:t>верхнюю полоску вправо.</a:t>
                      </a:r>
                      <a:r>
                        <a:rPr lang="ru-RU" sz="1600" dirty="0">
                          <a:latin typeface="Candara"/>
                          <a:ea typeface="Candara"/>
                          <a:cs typeface="Times New Roman"/>
                        </a:rPr>
                        <a:t> </a:t>
                      </a:r>
                    </a:p>
                    <a:p>
                      <a:pPr marL="9144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ndara"/>
                          <a:cs typeface="Times New Roman"/>
                        </a:rPr>
                        <a:t>Сколько зайцев на картинке?</a:t>
                      </a:r>
                      <a:endParaRPr lang="ru-RU" sz="1600" dirty="0">
                        <a:latin typeface="Candara"/>
                        <a:ea typeface="Candara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572000" y="5879740"/>
          <a:ext cx="4752528" cy="609600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0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ndara"/>
                          <a:cs typeface="Times New Roman"/>
                        </a:rPr>
                        <a:t>2. Передвиньте </a:t>
                      </a: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Times New Roman"/>
                          <a:ea typeface="Candara"/>
                          <a:cs typeface="Times New Roman"/>
                        </a:rPr>
                        <a:t>верхнюю полоску влево. </a:t>
                      </a:r>
                    </a:p>
                    <a:p>
                      <a:pPr marL="9144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Times New Roman"/>
                          <a:ea typeface="Candara"/>
                          <a:cs typeface="Times New Roman"/>
                        </a:rPr>
                        <a:t>Сколько зайцев на картинке?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48555E-6 L 0.06684 0.0025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48555E-6 L -0.07101 -0.0027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5434E-6 L -0.07153 -0.0353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-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1"/>
          <p:cNvSpPr>
            <a:spLocks noChangeArrowheads="1"/>
          </p:cNvSpPr>
          <p:nvPr/>
        </p:nvSpPr>
        <p:spPr bwMode="auto">
          <a:xfrm>
            <a:off x="719138" y="1331913"/>
            <a:ext cx="76327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539750" algn="just"/>
            <a:r>
              <a:rPr lang="ru-RU" sz="36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Сделать учебную работу насколько возможно интересной для ребенка и не превратить ее в забаву – это одна из труднейших и важнейших задач дидактики.</a:t>
            </a:r>
          </a:p>
        </p:txBody>
      </p:sp>
      <p:sp>
        <p:nvSpPr>
          <p:cNvPr id="22531" name="Прямоугольник 2"/>
          <p:cNvSpPr>
            <a:spLocks noChangeArrowheads="1"/>
          </p:cNvSpPr>
          <p:nvPr/>
        </p:nvSpPr>
        <p:spPr bwMode="auto">
          <a:xfrm>
            <a:off x="5832475" y="5049838"/>
            <a:ext cx="2628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i="1">
                <a:solidFill>
                  <a:srgbClr val="4D2403"/>
                </a:solidFill>
                <a:latin typeface="Times New Roman" pitchFamily="18" charset="0"/>
                <a:cs typeface="Times New Roman" pitchFamily="18" charset="0"/>
              </a:rPr>
              <a:t>К. Д. Ушинский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87724" y="2564904"/>
            <a:ext cx="5400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5400" b="1" dirty="0">
                <a:solidFill>
                  <a:srgbClr val="F79646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Спасибо </a:t>
            </a:r>
          </a:p>
          <a:p>
            <a:pPr lvl="0" algn="ctr">
              <a:defRPr/>
            </a:pPr>
            <a:r>
              <a:rPr lang="ru-RU" sz="5400" b="1" dirty="0">
                <a:solidFill>
                  <a:srgbClr val="F79646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за внимание!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3"/>
          <p:cNvSpPr>
            <a:spLocks noChangeArrowheads="1"/>
          </p:cNvSpPr>
          <p:nvPr/>
        </p:nvSpPr>
        <p:spPr bwMode="auto">
          <a:xfrm>
            <a:off x="468313" y="2528888"/>
            <a:ext cx="7920037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539750" algn="just" eaLnBrk="0" hangingPunct="0">
              <a:tabLst>
                <a:tab pos="914400" algn="l"/>
              </a:tabLst>
            </a:pPr>
            <a:r>
              <a:rPr lang="ru-RU" sz="3200" b="1">
                <a:solidFill>
                  <a:srgbClr val="4D2403"/>
                </a:solidFill>
                <a:latin typeface="Tahoma" pitchFamily="34" charset="0"/>
              </a:rPr>
              <a:t>Воспитатель не должен забывать, что ученье, лишенное всякого интереса и взятое только силой принуждения... убивает в ученике охоту к ученью, без которой он далеко не уйдет.</a:t>
            </a:r>
          </a:p>
        </p:txBody>
      </p:sp>
      <p:sp>
        <p:nvSpPr>
          <p:cNvPr id="5123" name="Прямоугольник 4"/>
          <p:cNvSpPr>
            <a:spLocks noChangeArrowheads="1"/>
          </p:cNvSpPr>
          <p:nvPr/>
        </p:nvSpPr>
        <p:spPr bwMode="auto">
          <a:xfrm>
            <a:off x="5616575" y="5913438"/>
            <a:ext cx="26304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i="1">
                <a:solidFill>
                  <a:srgbClr val="4D2403"/>
                </a:solidFill>
                <a:latin typeface="Times New Roman" pitchFamily="18" charset="0"/>
                <a:cs typeface="Times New Roman" pitchFamily="18" charset="0"/>
              </a:rPr>
              <a:t>К. Д. Ушинский</a:t>
            </a:r>
          </a:p>
        </p:txBody>
      </p:sp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755650" y="981075"/>
            <a:ext cx="7345363" cy="900113"/>
            <a:chOff x="755650" y="981075"/>
            <a:chExt cx="7345363" cy="900113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755650" y="981075"/>
              <a:ext cx="1871663" cy="900113"/>
            </a:xfrm>
            <a:prstGeom prst="roundRect">
              <a:avLst/>
            </a:prstGeom>
            <a:solidFill>
              <a:srgbClr val="FFD08B"/>
            </a:solidFill>
            <a:ln>
              <a:solidFill>
                <a:srgbClr val="4D24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200" b="1" dirty="0">
                  <a:solidFill>
                    <a:srgbClr val="4D2403"/>
                  </a:solidFill>
                  <a:latin typeface="Tahoma" pitchFamily="34" charset="0"/>
                  <a:cs typeface="Arial" charset="0"/>
                </a:rPr>
                <a:t>Хочу</a:t>
              </a: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6227763" y="981075"/>
              <a:ext cx="1873250" cy="900113"/>
            </a:xfrm>
            <a:prstGeom prst="roundRect">
              <a:avLst/>
            </a:prstGeom>
            <a:solidFill>
              <a:srgbClr val="FFD08B"/>
            </a:solidFill>
            <a:ln>
              <a:solidFill>
                <a:srgbClr val="4D24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200" b="1" dirty="0">
                  <a:solidFill>
                    <a:srgbClr val="4D2403"/>
                  </a:solidFill>
                  <a:latin typeface="Tahoma" pitchFamily="34" charset="0"/>
                  <a:cs typeface="Arial" charset="0"/>
                </a:rPr>
                <a:t>Нужно</a:t>
              </a: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3492500" y="981075"/>
              <a:ext cx="1871663" cy="900113"/>
            </a:xfrm>
            <a:prstGeom prst="roundRect">
              <a:avLst/>
            </a:prstGeom>
            <a:solidFill>
              <a:srgbClr val="FFD08B"/>
            </a:solidFill>
            <a:ln>
              <a:solidFill>
                <a:srgbClr val="4D24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200" b="1" dirty="0">
                  <a:solidFill>
                    <a:srgbClr val="4D2403"/>
                  </a:solidFill>
                  <a:latin typeface="Tahoma" pitchFamily="34" charset="0"/>
                  <a:cs typeface="Arial" charset="0"/>
                </a:rPr>
                <a:t>Мотив</a:t>
              </a:r>
            </a:p>
          </p:txBody>
        </p:sp>
        <p:sp>
          <p:nvSpPr>
            <p:cNvPr id="8" name="Двойная стрелка вверх/вниз 7"/>
            <p:cNvSpPr/>
            <p:nvPr/>
          </p:nvSpPr>
          <p:spPr>
            <a:xfrm rot="16200000">
              <a:off x="2942431" y="1097757"/>
              <a:ext cx="200025" cy="830262"/>
            </a:xfrm>
            <a:prstGeom prst="upDownArrow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" name="Двойная стрелка вверх/вниз 8"/>
            <p:cNvSpPr/>
            <p:nvPr/>
          </p:nvSpPr>
          <p:spPr>
            <a:xfrm rot="16200000">
              <a:off x="5678488" y="1077913"/>
              <a:ext cx="200025" cy="828675"/>
            </a:xfrm>
            <a:prstGeom prst="upDownArrow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327275" y="2492375"/>
            <a:ext cx="6421438" cy="3779838"/>
          </a:xfrm>
          <a:prstGeom prst="roundRect">
            <a:avLst/>
          </a:prstGeom>
          <a:ln w="28575">
            <a:solidFill>
              <a:srgbClr val="4D2403"/>
            </a:solidFill>
          </a:ln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solidFill>
                  <a:srgbClr val="4D2403"/>
                </a:solidFill>
                <a:latin typeface="Arial" pitchFamily="34" charset="0"/>
                <a:ea typeface="+mj-ea"/>
                <a:cs typeface="Arial" pitchFamily="34" charset="0"/>
              </a:rPr>
              <a:t>Логическое мышление</a:t>
            </a:r>
            <a:r>
              <a:rPr lang="ru-RU" sz="3600" b="1" dirty="0">
                <a:solidFill>
                  <a:srgbClr val="4D2403"/>
                </a:solidFill>
                <a:latin typeface="Arial" pitchFamily="34" charset="0"/>
                <a:ea typeface="+mj-ea"/>
                <a:cs typeface="Arial" pitchFamily="34" charset="0"/>
              </a:rPr>
              <a:t> — это вид мыслительного процесса, при котором человек использует логические конструкции и готовые понятия.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03238" y="696913"/>
            <a:ext cx="6442075" cy="1736646"/>
          </a:xfrm>
          <a:prstGeom prst="roundRect">
            <a:avLst/>
          </a:prstGeom>
          <a:ln w="28575">
            <a:solidFill>
              <a:srgbClr val="4D2403"/>
            </a:solidFill>
          </a:ln>
        </p:spPr>
        <p:txBody>
          <a:bodyPr>
            <a:spAutoFit/>
          </a:bodyPr>
          <a:lstStyle/>
          <a:p>
            <a:pPr indent="539750" algn="just">
              <a:defRPr/>
            </a:pPr>
            <a:r>
              <a:rPr lang="ru-RU" sz="3200" b="1" dirty="0">
                <a:solidFill>
                  <a:srgbClr val="4D2403"/>
                </a:solidFill>
                <a:latin typeface="Tahoma" pitchFamily="34" charset="0"/>
              </a:rPr>
              <a:t>Учить надобно не мыслям, а </a:t>
            </a:r>
            <a:r>
              <a:rPr lang="ru-RU" sz="3200" b="1" dirty="0" smtClean="0">
                <a:solidFill>
                  <a:srgbClr val="4D2403"/>
                </a:solidFill>
                <a:latin typeface="Tahoma" pitchFamily="34" charset="0"/>
              </a:rPr>
              <a:t>мыслить.</a:t>
            </a:r>
          </a:p>
          <a:p>
            <a:pPr indent="539750" algn="r">
              <a:defRPr/>
            </a:pPr>
            <a:r>
              <a:rPr lang="ru-RU" sz="3200" b="1" i="1" dirty="0">
                <a:solidFill>
                  <a:srgbClr val="4D2403"/>
                </a:solidFill>
                <a:latin typeface="Times New Roman" pitchFamily="18" charset="0"/>
                <a:cs typeface="Times New Roman" pitchFamily="18" charset="0"/>
              </a:rPr>
              <a:t>И. Кант</a:t>
            </a:r>
            <a:endParaRPr lang="ru-RU" sz="3200" b="1" i="1" dirty="0">
              <a:solidFill>
                <a:srgbClr val="4D240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5"/>
          <p:cNvPicPr>
            <a:picLocks noChangeAspect="1" noChangeArrowheads="1"/>
          </p:cNvPicPr>
          <p:nvPr/>
        </p:nvPicPr>
        <p:blipFill>
          <a:blip r:embed="rId2" cstate="print"/>
          <a:srcRect l="22768" t="1083" r="16251" b="5679"/>
          <a:stretch>
            <a:fillRect/>
          </a:stretch>
        </p:blipFill>
        <p:spPr bwMode="auto">
          <a:xfrm>
            <a:off x="280988" y="3249613"/>
            <a:ext cx="1914525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188" y="754063"/>
            <a:ext cx="7632700" cy="397033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3975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4D2403"/>
                </a:solidFill>
                <a:latin typeface="Arial" pitchFamily="34" charset="0"/>
                <a:ea typeface="+mj-ea"/>
                <a:cs typeface="Arial" pitchFamily="34" charset="0"/>
              </a:rPr>
              <a:t>Если обычный человек будет искать иголку в стогу сена, то он, найдя ее, прекратит все поиски, а гениальный человек будет продолжать искать и вторую иголку, и третью, и даже четвертую и пятую.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264275" y="4976813"/>
            <a:ext cx="237331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kern="0" dirty="0">
                <a:solidFill>
                  <a:srgbClr val="4D2403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А. Эйнштейн</a:t>
            </a:r>
          </a:p>
        </p:txBody>
      </p:sp>
      <p:pic>
        <p:nvPicPr>
          <p:cNvPr id="8196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43100" y="4833938"/>
            <a:ext cx="1873250" cy="169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289357" y="2452914"/>
            <a:ext cx="2565287" cy="2011201"/>
            <a:chOff x="4232640" y="2520294"/>
            <a:chExt cx="2565287" cy="2011201"/>
          </a:xfrm>
          <a:solidFill>
            <a:srgbClr val="FFFFAF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3" name="Овал 2"/>
            <p:cNvSpPr/>
            <p:nvPr/>
          </p:nvSpPr>
          <p:spPr>
            <a:xfrm>
              <a:off x="4232640" y="2520294"/>
              <a:ext cx="2565287" cy="2011201"/>
            </a:xfrm>
            <a:prstGeom prst="ellipse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" name="Овал 4"/>
            <p:cNvSpPr/>
            <p:nvPr/>
          </p:nvSpPr>
          <p:spPr>
            <a:xfrm>
              <a:off x="4608318" y="2814827"/>
              <a:ext cx="1813931" cy="1422135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700" tIns="12700" rIns="12700" bIns="127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srgbClr val="4D2403"/>
                  </a:solidFill>
                </a:rPr>
                <a:t>Занимательные задачи</a:t>
              </a: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3291529" y="233645"/>
            <a:ext cx="2560943" cy="2011201"/>
            <a:chOff x="4234812" y="284045"/>
            <a:chExt cx="2560943" cy="2011201"/>
          </a:xfrm>
          <a:solidFill>
            <a:schemeClr val="bg1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6" name="Овал 5"/>
            <p:cNvSpPr/>
            <p:nvPr/>
          </p:nvSpPr>
          <p:spPr>
            <a:xfrm>
              <a:off x="4234812" y="284045"/>
              <a:ext cx="2560943" cy="2011201"/>
            </a:xfrm>
            <a:prstGeom prst="ellipse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Овал 4"/>
            <p:cNvSpPr/>
            <p:nvPr/>
          </p:nvSpPr>
          <p:spPr>
            <a:xfrm>
              <a:off x="4609854" y="578578"/>
              <a:ext cx="1810859" cy="1422135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700" tIns="12700" rIns="12700" bIns="127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srgbClr val="4D2403"/>
                  </a:solidFill>
                </a:rPr>
                <a:t>Задачи-шутки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6043573" y="1808820"/>
            <a:ext cx="2533872" cy="2011201"/>
            <a:chOff x="6782165" y="1800199"/>
            <a:chExt cx="2533872" cy="2011201"/>
          </a:xfrm>
          <a:solidFill>
            <a:schemeClr val="bg1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9" name="Овал 8"/>
            <p:cNvSpPr/>
            <p:nvPr/>
          </p:nvSpPr>
          <p:spPr>
            <a:xfrm>
              <a:off x="6782165" y="1800199"/>
              <a:ext cx="2533872" cy="2011201"/>
            </a:xfrm>
            <a:prstGeom prst="ellipse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Овал 4"/>
            <p:cNvSpPr/>
            <p:nvPr/>
          </p:nvSpPr>
          <p:spPr>
            <a:xfrm>
              <a:off x="7153242" y="2094732"/>
              <a:ext cx="1791718" cy="1422135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700" tIns="12700" rIns="12700" bIns="127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>
                  <a:solidFill>
                    <a:srgbClr val="4D2403"/>
                  </a:solidFill>
                </a:rPr>
                <a:t>Головоломки, ребусы, кроссворды</a:t>
              </a:r>
              <a:endParaRPr lang="ru-RU" sz="2000" b="1" dirty="0">
                <a:solidFill>
                  <a:srgbClr val="4D2403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5011062" y="4419110"/>
            <a:ext cx="2576273" cy="2011201"/>
            <a:chOff x="5918677" y="4365484"/>
            <a:chExt cx="2362236" cy="2011201"/>
          </a:xfrm>
          <a:solidFill>
            <a:schemeClr val="bg1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2" name="Овал 11"/>
            <p:cNvSpPr/>
            <p:nvPr/>
          </p:nvSpPr>
          <p:spPr>
            <a:xfrm>
              <a:off x="5918677" y="4365484"/>
              <a:ext cx="2362236" cy="2011201"/>
            </a:xfrm>
            <a:prstGeom prst="ellipse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Овал 4"/>
            <p:cNvSpPr/>
            <p:nvPr/>
          </p:nvSpPr>
          <p:spPr>
            <a:xfrm>
              <a:off x="6264619" y="4660017"/>
              <a:ext cx="1670352" cy="1422135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700" tIns="12700" rIns="12700" bIns="127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>
                  <a:solidFill>
                    <a:srgbClr val="4D2403"/>
                  </a:solidFill>
                </a:rPr>
                <a:t>Логические задачи</a:t>
              </a:r>
              <a:endParaRPr lang="ru-RU" sz="2000" b="1" dirty="0">
                <a:solidFill>
                  <a:srgbClr val="4D2403"/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435988" y="4388129"/>
            <a:ext cx="2550947" cy="2011201"/>
            <a:chOff x="2655310" y="4320477"/>
            <a:chExt cx="2550947" cy="2011201"/>
          </a:xfrm>
          <a:solidFill>
            <a:schemeClr val="bg1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5" name="Овал 14"/>
            <p:cNvSpPr/>
            <p:nvPr/>
          </p:nvSpPr>
          <p:spPr>
            <a:xfrm>
              <a:off x="2655310" y="4320477"/>
              <a:ext cx="2550947" cy="2011201"/>
            </a:xfrm>
            <a:prstGeom prst="ellipse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Овал 4"/>
            <p:cNvSpPr/>
            <p:nvPr/>
          </p:nvSpPr>
          <p:spPr>
            <a:xfrm>
              <a:off x="3028888" y="4615010"/>
              <a:ext cx="1803791" cy="1422135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700" tIns="12700" rIns="12700" bIns="127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srgbClr val="4D2403"/>
                  </a:solidFill>
                </a:rPr>
                <a:t>Парадоксы, софизмы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54264" y="1853825"/>
            <a:ext cx="2542561" cy="2011201"/>
            <a:chOff x="1710186" y="1800199"/>
            <a:chExt cx="2542561" cy="2011201"/>
          </a:xfrm>
          <a:solidFill>
            <a:schemeClr val="bg1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8" name="Овал 17"/>
            <p:cNvSpPr/>
            <p:nvPr/>
          </p:nvSpPr>
          <p:spPr>
            <a:xfrm>
              <a:off x="1710186" y="1800199"/>
              <a:ext cx="2542561" cy="2011201"/>
            </a:xfrm>
            <a:prstGeom prst="ellipse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Овал 4"/>
            <p:cNvSpPr/>
            <p:nvPr/>
          </p:nvSpPr>
          <p:spPr>
            <a:xfrm>
              <a:off x="2082536" y="2094732"/>
              <a:ext cx="1797861" cy="1422135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700" tIns="12700" rIns="12700" bIns="127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srgbClr val="4D2403"/>
                  </a:solidFill>
                </a:rPr>
                <a:t>Нестандартные задачи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 txBox="1">
            <a:spLocks/>
          </p:cNvSpPr>
          <p:nvPr/>
        </p:nvSpPr>
        <p:spPr bwMode="auto">
          <a:xfrm>
            <a:off x="385763" y="4587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 u="sng" dirty="0" smtClean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Поиск задания</a:t>
            </a:r>
            <a:r>
              <a:rPr lang="ru-RU" sz="4000" b="1" u="sng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sz="4000" b="1" u="sng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</a:br>
            <a:endParaRPr lang="ru-RU" sz="4000" b="1" u="sng" dirty="0">
              <a:solidFill>
                <a:srgbClr val="4D2403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267" name="AutoShape 6" descr="http://t3.gstatic.com/images?q=tbn:ANd9GcRrWW0PI_vW95cQ-x7wuvnD80AseTnzoD5DyAPgiOyoBqQqoslyCykOpuW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31800" y="1268411"/>
          <a:ext cx="8244916" cy="518492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8244916"/>
              </a:tblGrid>
              <a:tr h="2035538">
                <a:tc>
                  <a:txBody>
                    <a:bodyPr/>
                    <a:lstStyle/>
                    <a:p>
                      <a:pPr marL="0" marR="0" lvl="0" indent="31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  <a:defRPr/>
                      </a:pPr>
                      <a:r>
                        <a:rPr kumimoji="0" lang="ru-RU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D2403"/>
                          </a:solidFill>
                          <a:effectLst/>
                          <a:uLnTx/>
                          <a:uFillTx/>
                          <a:latin typeface="Tahoma" pitchFamily="34" charset="0"/>
                          <a:ea typeface="+mn-ea"/>
                          <a:cs typeface="Arial" charset="0"/>
                        </a:rPr>
                        <a:t>К номеру текущего месяца прибавьте число желаний, которые исполняет золотая рыбка и вы узнаете номер, который нужно решить;</a:t>
                      </a:r>
                      <a:endParaRPr kumimoji="0" lang="ru-RU" sz="2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4D2403"/>
                        </a:solidFill>
                        <a:effectLst/>
                        <a:uLnTx/>
                        <a:uFillTx/>
                        <a:latin typeface="Tahoma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</a:tr>
              <a:tr h="111384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4800" b="1" dirty="0" smtClean="0">
                        <a:solidFill>
                          <a:srgbClr val="4D2403"/>
                        </a:solidFill>
                        <a:latin typeface="Tahoma" pitchFamily="34" charset="0"/>
                      </a:endParaRPr>
                    </a:p>
                  </a:txBody>
                  <a:tcPr/>
                </a:tc>
              </a:tr>
              <a:tr h="203553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4D2403"/>
                          </a:solidFill>
                          <a:latin typeface="Tahoma" pitchFamily="34" charset="0"/>
                        </a:rPr>
                        <a:t>если к наименьшему простому числу прибавить количество естественных спутников Земли, то вы узнаете номер парты.</a:t>
                      </a:r>
                      <a:endParaRPr lang="ru-RU" sz="2800" b="1" dirty="0" smtClean="0">
                        <a:solidFill>
                          <a:srgbClr val="4D2403"/>
                        </a:solidFill>
                        <a:latin typeface="Tahoma" pitchFamily="34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pic>
        <p:nvPicPr>
          <p:cNvPr id="11286" name="Picture 22" descr="C:\Users\User\Desktop\Downloads\s12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084168" y="2492896"/>
            <a:ext cx="2843808" cy="241960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347864" y="3284984"/>
            <a:ext cx="10441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4D2403"/>
                </a:solidFill>
                <a:latin typeface="Tahoma" pitchFamily="34" charset="0"/>
              </a:rPr>
              <a:t>?</a:t>
            </a:r>
            <a:endParaRPr lang="ru-RU" sz="6000" b="1" dirty="0">
              <a:solidFill>
                <a:srgbClr val="4D2403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1"/>
          <p:cNvSpPr>
            <a:spLocks noChangeArrowheads="1"/>
          </p:cNvSpPr>
          <p:nvPr/>
        </p:nvSpPr>
        <p:spPr bwMode="auto">
          <a:xfrm>
            <a:off x="3635896" y="2996952"/>
            <a:ext cx="1619250" cy="647700"/>
          </a:xfrm>
          <a:prstGeom prst="roundRect">
            <a:avLst>
              <a:gd name="adj" fmla="val 16667"/>
            </a:avLst>
          </a:prstGeom>
          <a:solidFill>
            <a:srgbClr val="FFD08B"/>
          </a:solidFill>
          <a:ln w="28575">
            <a:solidFill>
              <a:srgbClr val="4D2403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i="1">
                <a:solidFill>
                  <a:srgbClr val="4D2403"/>
                </a:solidFill>
                <a:latin typeface="Calibri" pitchFamily="34" charset="0"/>
              </a:rPr>
              <a:t>у = 2х+1</a:t>
            </a:r>
            <a:endParaRPr lang="ru-RU" sz="3200">
              <a:solidFill>
                <a:srgbClr val="4D2403"/>
              </a:solidFill>
              <a:latin typeface="Calibri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655763" y="4654550"/>
          <a:ext cx="6096000" cy="140208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b="0" dirty="0" err="1" smtClean="0">
                          <a:solidFill>
                            <a:srgbClr val="4D2403"/>
                          </a:solidFill>
                        </a:rPr>
                        <a:t>х</a:t>
                      </a:r>
                      <a:endParaRPr lang="ru-RU" sz="4000" b="0" dirty="0">
                        <a:solidFill>
                          <a:srgbClr val="4D240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08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08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08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08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08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08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08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08B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4D2403"/>
                          </a:solidFill>
                        </a:rPr>
                        <a:t>у</a:t>
                      </a:r>
                      <a:endParaRPr lang="ru-RU" sz="4000" b="1" dirty="0">
                        <a:solidFill>
                          <a:srgbClr val="4D240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08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08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08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08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08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08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08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08B"/>
                    </a:solidFill>
                  </a:tcPr>
                </a:tc>
              </a:tr>
            </a:tbl>
          </a:graphicData>
        </a:graphic>
      </p:graphicFrame>
      <p:sp>
        <p:nvSpPr>
          <p:cNvPr id="19488" name="Rectangle 32"/>
          <p:cNvSpPr>
            <a:spLocks noChangeArrowheads="1"/>
          </p:cNvSpPr>
          <p:nvPr/>
        </p:nvSpPr>
        <p:spPr bwMode="auto">
          <a:xfrm>
            <a:off x="358775" y="1001713"/>
            <a:ext cx="8389938" cy="1055687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4D2403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80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Функция задана формулой </a:t>
            </a:r>
            <a:r>
              <a:rPr lang="ru-RU" sz="2800" b="1" i="1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у = 2х+1</a:t>
            </a:r>
            <a:r>
              <a:rPr lang="ru-RU" sz="280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. </a:t>
            </a:r>
          </a:p>
          <a:p>
            <a:pPr algn="just"/>
            <a:r>
              <a:rPr lang="ru-RU" sz="280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Найдите значения функции при х = 0, 7, -5, 1,..</a:t>
            </a:r>
            <a:endParaRPr lang="ru-RU" sz="3600">
              <a:solidFill>
                <a:srgbClr val="4D2403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84438" y="4795838"/>
            <a:ext cx="647700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rgbClr val="4D2403"/>
                </a:solidFill>
              </a:rPr>
              <a:t>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84438" y="5445125"/>
            <a:ext cx="647700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rgbClr val="4D2403"/>
                </a:solidFill>
              </a:rPr>
              <a:t>1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40088" y="4795838"/>
            <a:ext cx="647700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rgbClr val="4D2403"/>
                </a:solidFill>
              </a:rPr>
              <a:t>5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03575" y="5445125"/>
            <a:ext cx="647700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rgbClr val="4D2403"/>
                </a:solidFill>
              </a:rPr>
              <a:t>11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95738" y="4760913"/>
            <a:ext cx="647700" cy="5032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rgbClr val="4D2403"/>
                </a:solidFill>
              </a:rPr>
              <a:t>-2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95738" y="5408613"/>
            <a:ext cx="647700" cy="5032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rgbClr val="4D2403"/>
                </a:solidFill>
              </a:rPr>
              <a:t>-3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716463" y="4760913"/>
            <a:ext cx="647700" cy="5032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rgbClr val="4D2403"/>
                </a:solidFill>
              </a:rPr>
              <a:t>-5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752975" y="5408613"/>
            <a:ext cx="647700" cy="5032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rgbClr val="4D2403"/>
                </a:solidFill>
              </a:rPr>
              <a:t>9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508625" y="4760913"/>
            <a:ext cx="755650" cy="5032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rgbClr val="4D2403"/>
                </a:solidFill>
              </a:rPr>
              <a:t>0,5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580063" y="5408613"/>
            <a:ext cx="647700" cy="5032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rgbClr val="4D2403"/>
                </a:solidFill>
              </a:rPr>
              <a:t>2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227763" y="4760913"/>
            <a:ext cx="828675" cy="5032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rgbClr val="4D2403"/>
                </a:solidFill>
              </a:rPr>
              <a:t>-0,5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300788" y="5373688"/>
            <a:ext cx="755650" cy="5032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rgbClr val="4D2403"/>
                </a:solidFill>
              </a:rPr>
              <a:t>0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019925" y="4760913"/>
            <a:ext cx="755650" cy="5032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rgbClr val="4D2403"/>
                </a:solidFill>
              </a:rPr>
              <a:t>3/2</a:t>
            </a:r>
          </a:p>
        </p:txBody>
      </p:sp>
      <p:sp>
        <p:nvSpPr>
          <p:cNvPr id="19502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985000" y="5373688"/>
            <a:ext cx="755650" cy="5032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rgbClr val="4D2403"/>
                </a:solidFill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7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  <p:bldP spid="17" grpId="0" autoUpdateAnimBg="0"/>
      <p:bldP spid="2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ChangeArrowheads="1"/>
          </p:cNvSpPr>
          <p:nvPr/>
        </p:nvSpPr>
        <p:spPr bwMode="auto">
          <a:xfrm>
            <a:off x="358775" y="1793875"/>
            <a:ext cx="550862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514350" indent="-514350" algn="just">
              <a:buFontTx/>
              <a:buAutoNum type="arabicParenR"/>
              <a:defRPr/>
            </a:pPr>
            <a:r>
              <a:rPr lang="ru-RU" sz="28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Решить уравнение </a:t>
            </a:r>
          </a:p>
          <a:p>
            <a:pPr marL="514350" indent="-514350" algn="just">
              <a:defRPr/>
            </a:pPr>
            <a:r>
              <a:rPr lang="ru-RU" sz="28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     </a:t>
            </a:r>
            <a:r>
              <a:rPr lang="ru-RU" sz="2800" b="1" dirty="0" err="1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х</a:t>
            </a:r>
            <a:r>
              <a:rPr lang="ru-RU" sz="28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 + 1 = 5.</a:t>
            </a:r>
            <a:endParaRPr lang="ru-RU" sz="1200" b="1" dirty="0">
              <a:solidFill>
                <a:srgbClr val="4D2403"/>
              </a:solidFill>
              <a:latin typeface="Tahoma" pitchFamily="34" charset="0"/>
              <a:cs typeface="Tahoma" pitchFamily="34" charset="0"/>
            </a:endParaRPr>
          </a:p>
          <a:p>
            <a:pPr eaLnBrk="0" hangingPunct="0">
              <a:defRPr/>
            </a:pPr>
            <a:r>
              <a:rPr lang="ru-RU" sz="28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2) Найти корень уравнения </a:t>
            </a:r>
            <a:br>
              <a:rPr lang="ru-RU" sz="28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</a:br>
            <a:r>
              <a:rPr lang="ru-RU" sz="28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      0,2 : </a:t>
            </a:r>
            <a:r>
              <a:rPr lang="ru-RU" sz="2800" b="1" dirty="0" err="1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х</a:t>
            </a:r>
            <a:r>
              <a:rPr lang="ru-RU" sz="28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 = 0,04.</a:t>
            </a:r>
            <a:endParaRPr lang="ru-RU" sz="1200" b="1" dirty="0">
              <a:solidFill>
                <a:srgbClr val="4D2403"/>
              </a:solidFill>
              <a:latin typeface="Tahoma" pitchFamily="34" charset="0"/>
              <a:cs typeface="Tahoma" pitchFamily="34" charset="0"/>
            </a:endParaRPr>
          </a:p>
          <a:p>
            <a:pPr eaLnBrk="0" hangingPunct="0">
              <a:defRPr/>
            </a:pPr>
            <a:r>
              <a:rPr lang="ru-RU" sz="28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3) При каком </a:t>
            </a:r>
            <a:r>
              <a:rPr lang="ru-RU" sz="2800" b="1" dirty="0" err="1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х</a:t>
            </a:r>
            <a:r>
              <a:rPr lang="ru-RU" sz="28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 справедливо </a:t>
            </a:r>
          </a:p>
          <a:p>
            <a:pPr eaLnBrk="0" hangingPunct="0">
              <a:defRPr/>
            </a:pPr>
            <a:r>
              <a:rPr lang="ru-RU" sz="28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     равенство 3 -  </a:t>
            </a:r>
            <a:r>
              <a:rPr lang="ru-RU" sz="2800" b="1" dirty="0" err="1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х</a:t>
            </a:r>
            <a:r>
              <a:rPr lang="ru-RU" sz="28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 = 1 ?</a:t>
            </a:r>
            <a:endParaRPr lang="ru-RU" sz="1200" b="1" dirty="0">
              <a:solidFill>
                <a:srgbClr val="4D2403"/>
              </a:solidFill>
              <a:latin typeface="Tahoma" pitchFamily="34" charset="0"/>
              <a:cs typeface="Tahoma" pitchFamily="34" charset="0"/>
            </a:endParaRPr>
          </a:p>
          <a:p>
            <a:pPr eaLnBrk="0" hangingPunct="0">
              <a:defRPr/>
            </a:pPr>
            <a:r>
              <a:rPr lang="ru-RU" sz="28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4)</a:t>
            </a:r>
            <a:r>
              <a:rPr lang="en-US" sz="28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8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Сколько человек тянули </a:t>
            </a:r>
          </a:p>
          <a:p>
            <a:pPr eaLnBrk="0" hangingPunct="0">
              <a:defRPr/>
            </a:pPr>
            <a:r>
              <a:rPr lang="ru-RU" sz="28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     репку в сказке «Репка»?</a:t>
            </a:r>
            <a:endParaRPr lang="ru-RU" sz="1200" b="1" dirty="0">
              <a:solidFill>
                <a:srgbClr val="4D2403"/>
              </a:solidFill>
              <a:latin typeface="Tahoma" pitchFamily="34" charset="0"/>
              <a:cs typeface="Tahoma" pitchFamily="34" charset="0"/>
            </a:endParaRPr>
          </a:p>
          <a:p>
            <a:pPr algn="just" eaLnBrk="0" hangingPunct="0">
              <a:defRPr/>
            </a:pPr>
            <a:r>
              <a:rPr lang="ru-RU" sz="28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5) Найдите </a:t>
            </a:r>
            <a:r>
              <a:rPr lang="ru-RU" sz="2800" b="1" dirty="0" err="1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х</a:t>
            </a:r>
            <a:r>
              <a:rPr lang="ru-RU" sz="28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, если </a:t>
            </a:r>
          </a:p>
          <a:p>
            <a:pPr algn="just" eaLnBrk="0" hangingPunct="0">
              <a:defRPr/>
            </a:pPr>
            <a:r>
              <a:rPr lang="ru-RU" sz="2800" b="1" dirty="0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     х: 10 = 9,3.</a:t>
            </a:r>
            <a:endParaRPr lang="ru-RU" sz="3600" b="1" dirty="0">
              <a:solidFill>
                <a:srgbClr val="4D2403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0483" name="Заголовок 1"/>
          <p:cNvSpPr txBox="1">
            <a:spLocks/>
          </p:cNvSpPr>
          <p:nvPr/>
        </p:nvSpPr>
        <p:spPr bwMode="auto">
          <a:xfrm>
            <a:off x="468313" y="6207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 u="sng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  <a:t>Эстафета </a:t>
            </a:r>
            <a:br>
              <a:rPr lang="ru-RU" sz="4000" b="1" u="sng">
                <a:solidFill>
                  <a:srgbClr val="4D2403"/>
                </a:solidFill>
                <a:latin typeface="Tahoma" pitchFamily="34" charset="0"/>
                <a:cs typeface="Tahoma" pitchFamily="34" charset="0"/>
              </a:rPr>
            </a:br>
            <a:endParaRPr lang="ru-RU" sz="4000" b="1" u="sng">
              <a:solidFill>
                <a:srgbClr val="4D2403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48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8663" y="1989138"/>
            <a:ext cx="2976562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SC_MS_RU_RU_Ed_4_Accessories_2007v_Russi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1525</TotalTime>
  <Words>826</Words>
  <Application>Microsoft Office PowerPoint</Application>
  <PresentationFormat>Экран (4:3)</PresentationFormat>
  <Paragraphs>180</Paragraphs>
  <Slides>28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5" baseType="lpstr">
      <vt:lpstr>Arial</vt:lpstr>
      <vt:lpstr>Calibri</vt:lpstr>
      <vt:lpstr>Tahoma</vt:lpstr>
      <vt:lpstr>Times New Roman</vt:lpstr>
      <vt:lpstr>Monotype Corsiva</vt:lpstr>
      <vt:lpstr>1_MSC_MS_RU_RU_Ed_4_Accessories_2007v_Russia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Артюхова</dc:creator>
  <cp:lastModifiedBy>User</cp:lastModifiedBy>
  <cp:revision>60</cp:revision>
  <dcterms:created xsi:type="dcterms:W3CDTF">2013-01-05T05:42:46Z</dcterms:created>
  <dcterms:modified xsi:type="dcterms:W3CDTF">2020-04-26T22:46:01Z</dcterms:modified>
</cp:coreProperties>
</file>