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301" r:id="rId5"/>
    <p:sldId id="294" r:id="rId6"/>
    <p:sldId id="295" r:id="rId7"/>
    <p:sldId id="285" r:id="rId8"/>
    <p:sldId id="287" r:id="rId9"/>
    <p:sldId id="302" r:id="rId10"/>
    <p:sldId id="304" r:id="rId11"/>
    <p:sldId id="305" r:id="rId12"/>
    <p:sldId id="293" r:id="rId13"/>
    <p:sldId id="303" r:id="rId14"/>
    <p:sldId id="273" r:id="rId15"/>
    <p:sldId id="280" r:id="rId16"/>
    <p:sldId id="281" r:id="rId17"/>
    <p:sldId id="283" r:id="rId18"/>
    <p:sldId id="296" r:id="rId19"/>
    <p:sldId id="299" r:id="rId20"/>
  </p:sldIdLst>
  <p:sldSz cx="9144000" cy="6858000" type="screen4x3"/>
  <p:notesSz cx="6794500" cy="9918700"/>
  <p:custDataLst>
    <p:tags r:id="rId21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2D33"/>
    <a:srgbClr val="00B451"/>
    <a:srgbClr val="CEEAB0"/>
    <a:srgbClr val="B0DD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22" autoAdjust="0"/>
  </p:normalViewPr>
  <p:slideViewPr>
    <p:cSldViewPr>
      <p:cViewPr varScale="1">
        <p:scale>
          <a:sx n="48" d="100"/>
          <a:sy n="48" d="100"/>
        </p:scale>
        <p:origin x="-114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412F61-17A9-42FE-8B9A-2FD6DCA87627}" type="datetimeFigureOut">
              <a:rPr lang="ru-RU"/>
              <a:pPr>
                <a:defRPr/>
              </a:pPr>
              <a:t>15.03.2015</a:t>
            </a:fld>
            <a:endParaRPr lang="ru-RU" dirty="0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24727-866D-4F9F-ABF1-434F5E5DA9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31208-6D00-4441-90A9-45F48B8486E8}" type="datetimeFigureOut">
              <a:rPr lang="ru-RU"/>
              <a:pPr>
                <a:defRPr/>
              </a:pPr>
              <a:t>15.03.2015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4E6EF-62CA-4DEC-B38B-942380247C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15504-5765-4A82-9318-E6497CFD93D8}" type="datetimeFigureOut">
              <a:rPr lang="ru-RU"/>
              <a:pPr>
                <a:defRPr/>
              </a:pPr>
              <a:t>15.03.2015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BE99E-1F35-487C-99F4-F2006CD9DB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2893FCF-AD75-454C-A05D-2013984AEDB4}" type="datetimeFigureOut">
              <a:rPr lang="ru-RU"/>
              <a:pPr>
                <a:defRPr/>
              </a:pPr>
              <a:t>15.03.2015</a:t>
            </a:fld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63094CE-1BB4-4846-BB79-2335E88F77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078C1-5526-4D38-B197-7E71EB311975}" type="datetimeFigureOut">
              <a:rPr lang="ru-RU"/>
              <a:pPr>
                <a:defRPr/>
              </a:pPr>
              <a:t>15.03.2015</a:t>
            </a:fld>
            <a:endParaRPr lang="ru-RU" dirty="0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B7D18-3114-4819-BE05-60A5052310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B1A28-BA48-4F6F-87E4-85F90189EDD2}" type="datetimeFigureOut">
              <a:rPr lang="ru-RU"/>
              <a:pPr>
                <a:defRPr/>
              </a:pPr>
              <a:t>15.03.2015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8DBF7-64B1-4547-9AD6-D6E86FE94C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ACDA3-8B2D-4E38-969A-E9457748AED1}" type="datetimeFigureOut">
              <a:rPr lang="ru-RU"/>
              <a:pPr>
                <a:defRPr/>
              </a:pPr>
              <a:t>15.03.2015</a:t>
            </a:fld>
            <a:endParaRPr lang="ru-RU" dirty="0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1B525-EE10-4650-A8BC-118F4B01F2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E72127B-E2B2-4B4C-8425-F55CFAF64454}" type="datetimeFigureOut">
              <a:rPr lang="ru-RU"/>
              <a:pPr>
                <a:defRPr/>
              </a:pPr>
              <a:t>15.03.2015</a:t>
            </a:fld>
            <a:endParaRPr lang="ru-RU" dirty="0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E1E6B26-5863-4CCE-A1D3-5A22A9BF1C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DFCDF-E3DB-4826-A12F-D4A96DDB1BF1}" type="datetimeFigureOut">
              <a:rPr lang="ru-RU"/>
              <a:pPr>
                <a:defRPr/>
              </a:pPr>
              <a:t>15.03.2015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BF50E-6B7D-4597-A839-BF658CA800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6D68837-CEDC-43FC-8FE6-079C826A0A22}" type="datetimeFigureOut">
              <a:rPr lang="ru-RU"/>
              <a:pPr>
                <a:defRPr/>
              </a:pPr>
              <a:t>15.03.2015</a:t>
            </a:fld>
            <a:endParaRPr lang="ru-RU" dirty="0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EDD13C6-C880-431A-9496-0E493E335D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4E4C89A-6836-4AB0-8E90-31538389BAFA}" type="datetimeFigureOut">
              <a:rPr lang="ru-RU"/>
              <a:pPr>
                <a:defRPr/>
              </a:pPr>
              <a:t>15.03.2015</a:t>
            </a:fld>
            <a:endParaRPr lang="ru-RU" dirty="0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62692CB-1C6D-4172-97E7-61F3A6F4D9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CB57BDF-4250-49FE-81E9-EB571C698118}" type="datetimeFigureOut">
              <a:rPr lang="ru-RU"/>
              <a:pPr>
                <a:defRPr/>
              </a:pPr>
              <a:t>15.03.2015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3DF25EC-0C51-4781-9225-9A095D19A6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2" r:id="rId1"/>
    <p:sldLayoutId id="2147484313" r:id="rId2"/>
    <p:sldLayoutId id="2147484314" r:id="rId3"/>
    <p:sldLayoutId id="2147484307" r:id="rId4"/>
    <p:sldLayoutId id="2147484308" r:id="rId5"/>
    <p:sldLayoutId id="2147484315" r:id="rId6"/>
    <p:sldLayoutId id="2147484309" r:id="rId7"/>
    <p:sldLayoutId id="2147484316" r:id="rId8"/>
    <p:sldLayoutId id="2147484317" r:id="rId9"/>
    <p:sldLayoutId id="2147484310" r:id="rId10"/>
    <p:sldLayoutId id="214748431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25" y="1125538"/>
            <a:ext cx="6172200" cy="482441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Актуальность программы «Детство» в рамках реализации государственного стандарта</a:t>
            </a: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endParaRPr lang="ru-RU" sz="3600" b="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548680"/>
          <a:ext cx="8712967" cy="6192908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959902"/>
                <a:gridCol w="1143228"/>
                <a:gridCol w="1126677"/>
                <a:gridCol w="1052836"/>
                <a:gridCol w="975181"/>
                <a:gridCol w="1225501"/>
                <a:gridCol w="2229642"/>
              </a:tblGrid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Месяц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Тематическая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ситуация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неделя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неделя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неделя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неделя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Итоговые мероприятия</a:t>
                      </a:r>
                      <a:endParaRPr lang="ru-RU" sz="1200" b="1" dirty="0">
                        <a:solidFill>
                          <a:srgbClr val="0000FF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3304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Сентябрь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Детский сад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Мониторинг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Моя малая Родина – город Брянск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( с 16.09 по 20.09)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День дошкольного работника: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профес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сотр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/с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( с 23.09 по 27.09).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Экскурсия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гимназию №4.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Познавательно 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– исследовательский                  проект «Я 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гражданин Брянска»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«День воспитателя» - изготовление поздравительных открыток для сотрудников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/с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0995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На пороге школы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( с 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02.09 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по 06.09)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Наш детский сад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( с 09.09 по 13.09)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46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Октябрь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Золотая сень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Осенний урожай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( с 30.09 по 04.10)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Растительный мир родного края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( с 07.10 по 11.10)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Перелётные птицы Брянской области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( с 14.10 по 18.10)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Осень в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лит-ре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и картинах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(русские писатели, художники)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4 и 5 неделя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( с 21.10 по 01.11)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Выставка поделок: «Осенняя фантазия»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Праздник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: «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Осенняя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Россия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Изготовление альбома для малышей 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«Золотая осень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Тематическое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мероприятие: «Всем нам в единстве жить, в Россию верить и любить!»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30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Ноябрь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Здоровье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Правильное питание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( с 04.11 по 8.11)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Дорожная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азбука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 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с 11.11 по 15.11)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День матери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( с 18.11 по 22.11)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Обереги здоровья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( с 25.11 по 29.11)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Папка 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- передвижка «Полезные продукты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Тематическое развлечение: «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Азбука дорожной безопасности».  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Стенгазета 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«Мама – солнышко мое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». Коллекция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«Обереги здоровья»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0217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Декабрь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Зимушка - зима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Зимующие птицы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( с 02.12 по 06.12)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cs typeface="Times New Roman" pitchFamily="18" charset="0"/>
                        </a:rPr>
                        <a:t>Зимние развлечения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cs typeface="Times New Roman" pitchFamily="18" charset="0"/>
                        </a:rPr>
                        <a:t>( с 09.12 по 13.12)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Зима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( с 16.12 по 20.12)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Как встречают Новый год дети разных стран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( с 23.12 по 31.12)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Оформление фотоальбома: «Зимние 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забавы».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Акция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: «Кормушка»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Новогодний 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праздник по мотивам сказки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С. Маршака «12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месяцев»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12917" y="-33010"/>
            <a:ext cx="8518166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algn="ctr">
              <a:defRPr/>
            </a:pP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Модель образовательного процесса в группе </a:t>
            </a:r>
            <a:r>
              <a:rPr lang="ru-RU" sz="1400" dirty="0" err="1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общеразвивающей</a:t>
            </a: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направленности на 2013-2014 </a:t>
            </a:r>
            <a:r>
              <a:rPr lang="ru-RU" sz="1400" dirty="0" err="1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уч</a:t>
            </a: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. год</a:t>
            </a:r>
            <a:endParaRPr lang="ru-RU" sz="7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Подготовительная к школе группа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07950" y="0"/>
          <a:ext cx="8712522" cy="6305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2444"/>
                <a:gridCol w="4200078"/>
              </a:tblGrid>
              <a:tr h="2606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ФГОС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«Детство»</a:t>
                      </a:r>
                    </a:p>
                  </a:txBody>
                  <a:tcPr marL="68580" marR="68580" marT="0" marB="0"/>
                </a:tc>
              </a:tr>
              <a:tr h="290869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Требования</a:t>
                      </a:r>
                      <a:r>
                        <a:rPr lang="ru-RU" baseline="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 к содержанию ООП</a:t>
                      </a:r>
                      <a:endParaRPr lang="ru-RU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88996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6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2.6. </a:t>
                      </a: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Содержание Программы должно обеспечивать развитие личности, мотивации и способностей детей в различных видах деятельности и охватывать основные направления развития и образования детей </a:t>
                      </a:r>
                      <a:r>
                        <a:rPr kumimoji="0" lang="ru-RU" sz="16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  следующие структурные единицы, представляющие определенные направления развития и образования детей (далее</a:t>
                      </a:r>
                      <a:r>
                        <a:rPr kumimoji="0" lang="ru-RU" sz="1600" b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образовательные области):</a:t>
                      </a:r>
                    </a:p>
                    <a:p>
                      <a:pPr algn="just"/>
                      <a:endParaRPr kumimoji="0" lang="ru-RU" sz="16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6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социально-коммуникативное развитие;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6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познавательное развитие;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6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речевое развитие;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6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художественно-эстетическое развитие</a:t>
                      </a:r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kumimoji="0" lang="ru-RU" sz="16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физическое развитие.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kumimoji="0" lang="ru-RU" sz="18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/>
                      <a:endParaRPr lang="ru-RU" sz="17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 содержание программы центрировано на ребенке, на создании эмоционально-комфортного состояния и благоприятных условий для развития индивидуальности, позитивных личностных качеств.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«Детство» обеспечивает разностороннее развитие детей с учетом их возрастных и индивидуальных особенностей по основным направлениям: физическому, социально-личностному, познавательно- речевому и художественно-эстетическому.</a:t>
                      </a:r>
                      <a:endParaRPr kumimoji="0" lang="ru-RU" sz="16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«Детство» определяет содержание и организацию образовательного процесса для дошкольников и направлена на формирование общей культуры, развитие физических, интеллектуальных и личностных качеств, формирование предпосылок учебной деятельности, обеспечивающих социальную успешность, сохранение и укрепление здоровья детей дошкольного возраста.</a:t>
                      </a:r>
                    </a:p>
                    <a:p>
                      <a:pPr algn="just"/>
                      <a:endParaRPr kumimoji="0" lang="ru-RU" sz="1700" b="0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07950" y="0"/>
          <a:ext cx="8678892" cy="66350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5026"/>
                <a:gridCol w="4183866"/>
              </a:tblGrid>
              <a:tr h="8035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Arial Black" pitchFamily="34" charset="0"/>
                          <a:ea typeface="Calibri"/>
                          <a:cs typeface="Times New Roman" pitchFamily="18" charset="0"/>
                        </a:rPr>
                        <a:t>ФГОС</a:t>
                      </a:r>
                      <a:endParaRPr lang="ru-RU" sz="2400" dirty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Arial Black" pitchFamily="34" charset="0"/>
                          <a:ea typeface="Calibri"/>
                          <a:cs typeface="Times New Roman" pitchFamily="18" charset="0"/>
                        </a:rPr>
                        <a:t>«Детство»</a:t>
                      </a:r>
                      <a:endParaRPr lang="ru-RU" sz="2400" dirty="0" smtClean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7367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Требования</a:t>
                      </a:r>
                      <a:r>
                        <a:rPr lang="ru-RU" baseline="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 к условиям ООП</a:t>
                      </a:r>
                      <a:endParaRPr lang="ru-RU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16464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Условия реализации Программы должны обеспечивать полноценное развитие личности детей во всех основных образовательных областях, а именно: в сферах социально-коммуникативного, познавательного, речевого, художественно-эстетического и физического развития личности детей на фоне их эмоционального благополучия и положительного отношения к миру, к себе и к другим людям.</a:t>
                      </a:r>
                    </a:p>
                    <a:p>
                      <a:pPr algn="just"/>
                      <a:endParaRPr lang="ru-RU" sz="1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ориентирует на активное освоение разнообразных </a:t>
                      </a:r>
                      <a:r>
                        <a:rPr kumimoji="0" lang="ru-RU" sz="1800" b="0" i="0" u="none" strike="noStrike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деятельностных</a:t>
                      </a:r>
                      <a:r>
                        <a:rPr kumimoji="0" lang="ru-RU" sz="18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умений (игровых, коммуникативных, художественно-изобразительных, трудовых).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Авторы делают акцент на приобщении детей к добру, красоте, ненасилию, ибо важно, чтобы дошкольный возраст стал временем, когда у ребенка пробуждается чувство своей сопричастности к миру, желание совершать добрые поступки, участвовать в охране окружающей среды.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0" y="0"/>
          <a:ext cx="9144000" cy="684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5918"/>
                <a:gridCol w="4408082"/>
              </a:tblGrid>
              <a:tr h="3402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ФГОС</a:t>
                      </a:r>
                      <a:endParaRPr lang="ru-RU" sz="2000" dirty="0" smtClean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«Детство»</a:t>
                      </a:r>
                    </a:p>
                  </a:txBody>
                  <a:tcPr marL="68580" marR="68580" marT="0" marB="0"/>
                </a:tc>
              </a:tr>
              <a:tr h="355030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Требования</a:t>
                      </a:r>
                      <a:r>
                        <a:rPr kumimoji="0" lang="ru-RU" sz="1800" b="1" kern="1200" baseline="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 к </a:t>
                      </a:r>
                      <a:r>
                        <a:rPr kumimoji="0" lang="ru-RU" sz="1800" b="1" kern="12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педагогу</a:t>
                      </a:r>
                      <a:endParaRPr lang="ru-RU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740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3.4.2. Педагогические работники, реализующие Программу, должны обладать основными компетенциями</a:t>
                      </a:r>
                      <a:r>
                        <a:rPr kumimoji="0" lang="ru-RU" sz="1600" b="1" i="1" u="none" kern="1200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</a:t>
                      </a:r>
                      <a:r>
                        <a:rPr kumimoji="0" lang="ru-RU" sz="1600" b="1" i="1" u="none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обозначенными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п. 3.2.5 настоящего Стандарта),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необходимыми для создания условий для  развития детей: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</a:t>
                      </a:r>
                      <a:r>
                        <a:rPr kumimoji="0" lang="ru-RU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Обеспечение эмоционального благополучия.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</a:t>
                      </a:r>
                      <a:r>
                        <a:rPr kumimoji="0" lang="ru-RU" sz="15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Поддержку индивидуальности и инициативы детей.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</a:t>
                      </a:r>
                      <a:r>
                        <a:rPr kumimoji="0" lang="ru-RU" sz="15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Установление правил взаимодействия в разных ситуациях.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</a:t>
                      </a:r>
                      <a:r>
                        <a:rPr kumimoji="0" lang="ru-RU" sz="15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Построение вариативного развивающего образования, ориентированного на уровень развития, проявляющийся у ребенка в совместной деятельности со взрослым и более опытными сверстниками, но не актуализирующийся в его индивидуальной деятельности (далее - зона ближайшего развития каждого ребенка).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5.Взаимодействие с родителями (законными представителями) по вопросам образования ребенка, непосредственного вовлечения их в образовательную деятельность, в том числе посредством создания образовательных проектов совместно с семьей на основе выявления потребностей и поддержки образовательных инициатив семьи</a:t>
                      </a:r>
                      <a:r>
                        <a:rPr kumimoji="0" lang="ru-RU" sz="15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1" u="none" strike="noStrike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Портрет современного воспитателя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Современный педагог дошкольного образования стремится проектировать и реализовывать педагогический процесс на основе диалогичности и гуманности, усиливая внимание к интересам ребенка, развитию его способностей, ориентируясь на максимальный учет возрастных возможностей и индивидуальных особенностей, неповторимости, уникальности каждого ребенка.</a:t>
                      </a:r>
                      <a:endParaRPr kumimoji="0" lang="ru-RU" sz="15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kumimoji="0" lang="ru-RU" sz="15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Современный воспитатель — это профессионал, умеющий решать следующие проблемы и типичные задачи, возникающие в реальных ситуациях профессиональной деятельности. </a:t>
                      </a:r>
                      <a:endParaRPr kumimoji="0" lang="ru-RU" sz="15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kumimoji="0" lang="ru-RU" sz="15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1.Видеть ребенка в образовательном процессе ДОУ.</a:t>
                      </a:r>
                    </a:p>
                    <a:p>
                      <a:pPr algn="just"/>
                      <a:r>
                        <a:rPr kumimoji="0" lang="ru-RU" sz="15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2.Строить образовательный процесс, ориентированный на достижение целей дошкольного образования.</a:t>
                      </a:r>
                      <a:endParaRPr kumimoji="0" lang="ru-RU" sz="15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kumimoji="0" lang="ru-RU" sz="15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3.Устанавливать взаимодействие с другими субъектами образовательного процесса, партнерами ДОУ. </a:t>
                      </a:r>
                      <a:endParaRPr kumimoji="0" lang="ru-RU" sz="15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kumimoji="0" lang="ru-RU" sz="15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4.Создавать и использовать в педагогических целях образовательную среду (пространство ДОУ). </a:t>
                      </a:r>
                      <a:endParaRPr kumimoji="0" lang="ru-RU" sz="15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kumimoji="0" lang="ru-RU" sz="15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5.Проектировать и осуществлять профессиональное самообразование.</a:t>
                      </a:r>
                      <a:endParaRPr kumimoji="0" lang="ru-RU" sz="15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kumimoji="0" lang="ru-RU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1" u="none" strike="noStrike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79388" y="0"/>
          <a:ext cx="8713415" cy="6531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3422"/>
                <a:gridCol w="4499993"/>
              </a:tblGrid>
              <a:tr h="4046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ФГОС</a:t>
                      </a:r>
                      <a:endParaRPr lang="ru-RU" sz="2400" dirty="0" smtClean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«Детство» </a:t>
                      </a:r>
                      <a:endParaRPr lang="ru-RU" sz="2400" dirty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2086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Требования</a:t>
                      </a:r>
                      <a:r>
                        <a:rPr lang="ru-RU" baseline="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 к предметно – пространственной среде</a:t>
                      </a:r>
                      <a:endParaRPr lang="ru-RU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87760">
                <a:tc>
                  <a:txBody>
                    <a:bodyPr/>
                    <a:lstStyle/>
                    <a:p>
                      <a:pPr algn="l"/>
                      <a:r>
                        <a:rPr kumimoji="0" lang="ru-RU" sz="15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Насыщенность среды должна соответствовать возрастным возможностям детей и содержанию Программы.</a:t>
                      </a:r>
                      <a:r>
                        <a:rPr kumimoji="0" lang="ru-RU" sz="17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</a:t>
                      </a: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рганизация образовательного пространства и разнообразие материалов, оборудования и инвентаря (в здании и на участке) должны обеспечивать: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игровую, исследовательскую, познавательную и творческую активность всех категорий детей, экспериментирование с доступными детям материалами (в том числе с песком и водой);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двигательную активность, в том числе развитие крупной и мелкой моторики, участие в подвижных играх и соревнованиях;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эмоциональное благополучие детей во взаимодействии с предметно-пространственным окружением;</a:t>
                      </a:r>
                    </a:p>
                    <a:p>
                      <a:pPr algn="l">
                        <a:buFont typeface="Wingdings" pitchFamily="2" charset="2"/>
                        <a:buChar char="Ø"/>
                      </a:pP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возможность самовыражения детей.</a:t>
                      </a:r>
                    </a:p>
                    <a:p>
                      <a:pPr algn="l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Особое место в педагогическом процессе уделяется</a:t>
                      </a:r>
                      <a:r>
                        <a:rPr kumimoji="0" lang="ru-RU" sz="1700" b="1" i="1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организации условий для самостоятельной деятельности детей</a:t>
                      </a:r>
                      <a:r>
                        <a:rPr kumimoji="0" lang="ru-RU" sz="17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 их выбору и интересам. С этой целью создается предметно-развивающая среда, организуется педагогически целесообразное, личностно-ориентированное взаимодействие взрослого и ребенка. Основные заботы педагога связаны с развитием интересов, способностей каждого ребенка, стимулированием активности, самостоятельности. Свободная, разнообразная деятельность в условиях обогащенной развивающей педагогической среды позволяет ребенку проявить пытливость, любознательность, познавать окружающее без принуждения, стремиться к творческому отображению познанного. </a:t>
                      </a:r>
                      <a:r>
                        <a:rPr kumimoji="0" lang="ru-RU" sz="1700" b="0" i="0" u="sng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условиях развивающей среды ребенок реализует свое право на свободу выбора деятельности.</a:t>
                      </a:r>
                      <a:endParaRPr kumimoji="0" lang="ru-RU" sz="1700" u="sng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endParaRPr kumimoji="0" lang="ru-RU" sz="11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1152128"/>
          </a:xfrm>
        </p:spPr>
        <p:txBody>
          <a:bodyPr/>
          <a:lstStyle/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Поддержка педагогами положительного, доброжелательного отношения детей друг к другу  и взаимодействия детей в разных видах деятельности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  <p:pic>
        <p:nvPicPr>
          <p:cNvPr id="23555" name="Рисунок 9" descr="D:\МАМА\Моё Фото\Парфёнова Фото Дети\игра2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238" y="1844675"/>
            <a:ext cx="31686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Рисунок 11" descr="D:\МАМА\Моё Фото\Катя Игра\P106057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3573463"/>
            <a:ext cx="288131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Рисунок 12" descr="D:\МАМА\Моё Фото\Бортникова Фото\IMG_134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3573463"/>
            <a:ext cx="295116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76250"/>
            <a:ext cx="7467600" cy="865188"/>
          </a:xfrm>
        </p:spPr>
        <p:txBody>
          <a:bodyPr/>
          <a:lstStyle/>
          <a:p>
            <a:pPr algn="just"/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Поддержка инициативы и самостоятельности детей в специфических для них видах деятельности 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endParaRPr lang="ru-RU" smtClean="0"/>
          </a:p>
        </p:txBody>
      </p:sp>
      <p:pic>
        <p:nvPicPr>
          <p:cNvPr id="22531" name="Рисунок 4" descr="D:\МАМА\Моё Фото\Малыши экспериментируют\2012-05-03-19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340767"/>
            <a:ext cx="3096468" cy="2664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Рисунок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063" y="1340768"/>
            <a:ext cx="2952750" cy="2808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3" name="Рисунок 6" descr="D:\МАМА\Моё Фото\ФОТО №1\ФОТКИ\ФОТКИ 2\надя\P107001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645024"/>
            <a:ext cx="3024609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8913"/>
            <a:ext cx="8218488" cy="792162"/>
          </a:xfrm>
        </p:spPr>
        <p:txBody>
          <a:bodyPr/>
          <a:lstStyle/>
          <a:p>
            <a:pPr algn="just"/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Возможность выбора детьми материалов, видов активности, участников совместной деятельности и общения 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endParaRPr lang="ru-RU" smtClean="0"/>
          </a:p>
        </p:txBody>
      </p:sp>
      <p:pic>
        <p:nvPicPr>
          <p:cNvPr id="5" name="Рисунок 6" descr="J:\РЕКЛАМА ДЕТСКОГО САДА\ФОТО\SDC16863.JPG"/>
          <p:cNvPicPr>
            <a:picLocks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836712"/>
            <a:ext cx="331236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7" name="Рисунок 1" descr="D:\МАМА\Моё Фото\ФОТО №1\САД Фото\P1070008.JPG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501008"/>
            <a:ext cx="3168352" cy="3022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9" name="Рисунок 2" descr="DSC_073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3140968"/>
            <a:ext cx="288032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2" descr="D:\Моё Фото\фото сад 12\SAM_23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2808312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3" name="Рисунок 1" descr="D:\Моё Фото\фото сад 12\SAM_225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188640"/>
            <a:ext cx="3024336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Documents and Settings\Заведующая\Рабочий стол\DCIM\100KM320\100_192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3212976"/>
            <a:ext cx="3168352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Содержимое 14" descr="C:\Documents and Settings\Заведующая\Рабочий стол\DCIM\100KM320\100_1910.JPG"/>
          <p:cNvPicPr>
            <a:picLocks noGrp="1"/>
          </p:cNvPicPr>
          <p:nvPr>
            <p:ph sz="quarter"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7544" y="3284984"/>
            <a:ext cx="3024336" cy="2520280"/>
          </a:xfrm>
          <a:effectLst>
            <a:softEdge rad="112500"/>
          </a:effectLst>
        </p:spPr>
      </p:pic>
      <p:pic>
        <p:nvPicPr>
          <p:cNvPr id="35848" name="Рисунок 3" descr="2012-11-26-249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1844824"/>
            <a:ext cx="2808312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496944" cy="5760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defRPr/>
            </a:pPr>
            <a:r>
              <a:rPr lang="ru-RU" sz="18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МБДОУ детский сад комбинированного вида №20 «Катюша»</a:t>
            </a:r>
            <a:endParaRPr lang="ru-RU" sz="1800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3789363"/>
            <a:ext cx="8642350" cy="17272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ru-RU" sz="17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17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 адрес: 241022 город Брянск ул. Вяземского д.5 </a:t>
            </a:r>
            <a:br>
              <a:rPr lang="ru-RU" sz="17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тел/факс:283100</a:t>
            </a:r>
          </a:p>
          <a:p>
            <a:pPr algn="ctr">
              <a:buFont typeface="Wingdings" pitchFamily="2" charset="2"/>
              <a:buNone/>
            </a:pPr>
            <a:r>
              <a:rPr lang="ru-RU" sz="17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Электронная почта: 20</a:t>
            </a:r>
            <a:r>
              <a:rPr lang="en-US" sz="17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katysha@mail.ru</a:t>
            </a:r>
            <a:r>
              <a:rPr lang="ru-RU" sz="17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7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сайт:</a:t>
            </a:r>
            <a:r>
              <a:rPr lang="en-US" sz="17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17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7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mdoy</a:t>
            </a:r>
            <a:r>
              <a:rPr lang="ru-RU" sz="17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17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katysha.ru</a:t>
            </a:r>
            <a:endParaRPr lang="en-US" sz="1700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3200" b="1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ПРИГЛАШАЕМ К </a:t>
            </a:r>
          </a:p>
          <a:p>
            <a:pPr algn="ctr">
              <a:buFont typeface="Wingdings" pitchFamily="2" charset="2"/>
              <a:buNone/>
            </a:pPr>
            <a:r>
              <a:rPr lang="ru-RU" sz="3200" b="1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СОТРУДНИЧЕСТВУ</a:t>
            </a:r>
            <a:endParaRPr lang="ru-RU" smtClean="0"/>
          </a:p>
        </p:txBody>
      </p:sp>
      <p:pic>
        <p:nvPicPr>
          <p:cNvPr id="4" name="Picture 2" descr="C:\Documents and Settings\User\Рабочий стол\№2 дет сад катюша №20\P108046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836712"/>
            <a:ext cx="5472608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7543800" cy="1857375"/>
          </a:xfrm>
        </p:spPr>
        <p:txBody>
          <a:bodyPr/>
          <a:lstStyle/>
          <a:p>
            <a:pPr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dirty="0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305383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Девиз программы «ДЕТСТВО»:</a:t>
            </a:r>
            <a:b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«Чувствовать – Познавать – Творить»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  <a:cs typeface="+mn-cs"/>
            </a:endParaRPr>
          </a:p>
        </p:txBody>
      </p:sp>
      <p:pic>
        <p:nvPicPr>
          <p:cNvPr id="9220" name="Содержимое 14" descr="http://www.kdp-spb.ru/img/kafedra/eng/detstvo-2010.png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71775" y="1412875"/>
            <a:ext cx="3529013" cy="5256213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713"/>
            <a:ext cx="7467600" cy="10795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latin typeface="Arial Black" pitchFamily="34" charset="0"/>
              </a:rPr>
              <a:t>Авторский коллектив программы «Детство»</a:t>
            </a:r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Arial Black" pitchFamily="34" charset="0"/>
              </a:rPr>
              <a:t>(слева направо: Т.Д. </a:t>
            </a:r>
            <a:r>
              <a:rPr lang="ru-RU" sz="2000" b="1" dirty="0" err="1" smtClean="0">
                <a:solidFill>
                  <a:srgbClr val="0070C0"/>
                </a:solidFill>
                <a:latin typeface="Arial Black" pitchFamily="34" charset="0"/>
              </a:rPr>
              <a:t>Рихтерман</a:t>
            </a:r>
            <a:r>
              <a:rPr lang="ru-RU" sz="2000" b="1" dirty="0" smtClean="0">
                <a:solidFill>
                  <a:srgbClr val="0070C0"/>
                </a:solidFill>
                <a:latin typeface="Arial Black" pitchFamily="34" charset="0"/>
              </a:rPr>
              <a:t>, Н.А. </a:t>
            </a:r>
            <a:r>
              <a:rPr lang="ru-RU" sz="2000" b="1" dirty="0" err="1" smtClean="0">
                <a:solidFill>
                  <a:srgbClr val="0070C0"/>
                </a:solidFill>
                <a:latin typeface="Arial Black" pitchFamily="34" charset="0"/>
              </a:rPr>
              <a:t>Ноткина</a:t>
            </a:r>
            <a:r>
              <a:rPr lang="ru-RU" sz="2000" b="1" dirty="0" smtClean="0">
                <a:solidFill>
                  <a:srgbClr val="0070C0"/>
                </a:solidFill>
                <a:latin typeface="Arial Black" pitchFamily="34" charset="0"/>
              </a:rPr>
              <a:t>, Л.М. Гурович, О.Н. </a:t>
            </a:r>
            <a:r>
              <a:rPr lang="ru-RU" sz="2000" b="1" dirty="0" err="1" smtClean="0">
                <a:solidFill>
                  <a:srgbClr val="0070C0"/>
                </a:solidFill>
                <a:latin typeface="Arial Black" pitchFamily="34" charset="0"/>
              </a:rPr>
              <a:t>Сомкова</a:t>
            </a:r>
            <a:r>
              <a:rPr lang="ru-RU" sz="2000" b="1" dirty="0" smtClean="0">
                <a:solidFill>
                  <a:srgbClr val="0070C0"/>
                </a:solidFill>
                <a:latin typeface="Arial Black" pitchFamily="34" charset="0"/>
              </a:rPr>
              <a:t>, Л.М. </a:t>
            </a:r>
            <a:r>
              <a:rPr lang="ru-RU" sz="2000" b="1" dirty="0" err="1" smtClean="0">
                <a:solidFill>
                  <a:srgbClr val="0070C0"/>
                </a:solidFill>
                <a:latin typeface="Arial Black" pitchFamily="34" charset="0"/>
              </a:rPr>
              <a:t>Маневцова</a:t>
            </a:r>
            <a:r>
              <a:rPr lang="ru-RU" sz="2000" b="1" dirty="0" smtClean="0">
                <a:solidFill>
                  <a:srgbClr val="0070C0"/>
                </a:solidFill>
                <a:latin typeface="Arial Black" pitchFamily="34" charset="0"/>
              </a:rPr>
              <a:t>, Т.И. Бабаева, З.А. Михайлова, М.В. </a:t>
            </a:r>
            <a:r>
              <a:rPr lang="ru-RU" sz="2000" b="1" dirty="0" err="1" smtClean="0">
                <a:solidFill>
                  <a:srgbClr val="0070C0"/>
                </a:solidFill>
                <a:latin typeface="Arial Black" pitchFamily="34" charset="0"/>
              </a:rPr>
              <a:t>Крулехт</a:t>
            </a:r>
            <a:r>
              <a:rPr lang="ru-RU" sz="2000" b="1" dirty="0" smtClean="0">
                <a:solidFill>
                  <a:srgbClr val="0070C0"/>
                </a:solidFill>
                <a:latin typeface="Arial Black" pitchFamily="34" charset="0"/>
              </a:rPr>
              <a:t>) </a:t>
            </a:r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</a:br>
            <a:endParaRPr lang="ru-RU" sz="2000" dirty="0">
              <a:solidFill>
                <a:srgbClr val="0070C0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10243" name="Содержимое 3" descr="&amp;Acy;&amp;vcy;&amp;tcy;&amp;ocy;&amp;rcy;&amp;scy;&amp;kcy;&amp;icy;&amp;jcy; &amp;kcy;&amp;ocy;&amp;lcy;&amp;lcy;&amp;iecy;&amp;kcy;&amp;tcy;&amp;icy;&amp;vcy; &amp;pcy;&amp;rcy;&amp;ocy;&amp;gcy;&amp;rcy;&amp;acy;&amp;mcy;&amp;mcy;&amp;ycy; «&amp;Dcy;&amp;iecy;&amp;tcy;&amp;scy;&amp;tcy;&amp;vcy;&amp;ocy;»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2275" y="1989138"/>
            <a:ext cx="5256213" cy="403225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57626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2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>
                <a:solidFill>
                  <a:srgbClr val="FF0000"/>
                </a:solidFill>
                <a:latin typeface="Arial Black" pitchFamily="34" charset="0"/>
              </a:rPr>
              <a:t> Санкт - Петербург</a:t>
            </a:r>
            <a:br>
              <a:rPr lang="ru-RU" sz="2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Arial Black" pitchFamily="34" charset="0"/>
              </a:rPr>
              <a:t>ДЕТСТВО-ПРЕСС</a:t>
            </a:r>
            <a:br>
              <a:rPr lang="ru-RU" sz="2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Arial Black" pitchFamily="34" charset="0"/>
              </a:rPr>
              <a:t>2011</a:t>
            </a:r>
            <a:endParaRPr lang="ru-RU" sz="2200" dirty="0"/>
          </a:p>
        </p:txBody>
      </p:sp>
      <p:pic>
        <p:nvPicPr>
          <p:cNvPr id="11267" name="Содержимое 7" descr="http://www.kdp-spb.ru/img/kafedra/eng/2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71775" y="1341438"/>
            <a:ext cx="3673475" cy="5256212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613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100" b="1" dirty="0" smtClean="0">
                <a:solidFill>
                  <a:srgbClr val="0070C0"/>
                </a:solidFill>
                <a:latin typeface="Arial Black" pitchFamily="34" charset="0"/>
              </a:rPr>
              <a:t>Программно - методический комплекс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1229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96975"/>
            <a:ext cx="7715250" cy="5276850"/>
          </a:xfrm>
        </p:spPr>
        <p:txBody>
          <a:bodyPr/>
          <a:lstStyle/>
          <a:p>
            <a:pPr algn="just">
              <a:buFont typeface="Courier New" pitchFamily="49" charset="0"/>
              <a:buChar char="o"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комплексная программа «Детство» для детей от 3 до 7 лет; </a:t>
            </a:r>
          </a:p>
          <a:p>
            <a:pPr algn="just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методическое обеспечение программы;</a:t>
            </a:r>
          </a:p>
          <a:p>
            <a:pPr algn="just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методическое обеспечение процесса подготовки педагога, готового к реализации программы «Детство»;</a:t>
            </a:r>
          </a:p>
          <a:p>
            <a:pPr algn="just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мониторинг развития ребенка и педагогического процесса в условиях реализации программы «Детство».</a:t>
            </a:r>
          </a:p>
          <a:p>
            <a:pPr>
              <a:buFont typeface="Wingdings" pitchFamily="2" charset="2"/>
              <a:buNone/>
            </a:pPr>
            <a:endParaRPr lang="ru-RU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765175"/>
            <a:ext cx="7467600" cy="71913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70C0"/>
                </a:solidFill>
                <a:latin typeface="Arial Black" pitchFamily="34" charset="0"/>
              </a:rPr>
              <a:t>Причины, обусловившие обновление программы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dirty="0"/>
          </a:p>
        </p:txBody>
      </p:sp>
      <p:sp>
        <p:nvSpPr>
          <p:cNvPr id="1331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68413"/>
            <a:ext cx="7467600" cy="5205412"/>
          </a:xfrm>
        </p:spPr>
        <p:txBody>
          <a:bodyPr/>
          <a:lstStyle/>
          <a:p>
            <a:pPr algn="just"/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Причина первая - </a:t>
            </a:r>
            <a:r>
              <a:rPr lang="ru-RU" smtClean="0"/>
              <a:t>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происходящая в стране модернизация образования, особенности государственной политики в области дошкольного образования на современном этапе, принятие ФГТ.</a:t>
            </a:r>
          </a:p>
          <a:p>
            <a:pPr algn="just"/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Причина вторая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 - современный ребенок, житель XXI века, на которого оказывают влияние все признаки настоящего времени. </a:t>
            </a:r>
          </a:p>
          <a:p>
            <a:pPr algn="just"/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Причина третья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касается изменений, связанных с современным педагогом детского сада, его профессиональной деятельностью.</a:t>
            </a:r>
          </a:p>
          <a:p>
            <a:pPr algn="just"/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Причина четвертая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связана с тем, что изменились и современные родители.</a:t>
            </a:r>
          </a:p>
          <a:p>
            <a:endParaRPr lang="ru-RU" smtClean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92150"/>
            <a:ext cx="7467600" cy="4608513"/>
          </a:xfrm>
        </p:spPr>
        <p:txBody>
          <a:bodyPr/>
          <a:lstStyle/>
          <a:p>
            <a:pPr algn="just"/>
            <a:r>
              <a:rPr lang="ru-RU" b="1" i="1" smtClean="0">
                <a:solidFill>
                  <a:srgbClr val="0070C0"/>
                </a:solidFill>
              </a:rPr>
              <a:t>Основная часть</a:t>
            </a:r>
            <a:r>
              <a:rPr lang="ru-RU" smtClean="0"/>
              <a:t> - содержание психолого- педагогической работы по освоению детьми образовательных областей. </a:t>
            </a:r>
          </a:p>
          <a:p>
            <a:pPr algn="just"/>
            <a:r>
              <a:rPr lang="ru-RU" b="1" i="1" smtClean="0">
                <a:solidFill>
                  <a:srgbClr val="0070C0"/>
                </a:solidFill>
              </a:rPr>
              <a:t>Дополнительная часть</a:t>
            </a:r>
            <a:r>
              <a:rPr lang="ru-RU" smtClean="0"/>
              <a:t> - программы, которые расширяют и углубляют основное образовательное содержание и позволяют удовлетворить разнообразные образовательные потребности современной семьи и избирательные интересы дошкольников, реализовать развивающий потенциал регионального компонента.</a:t>
            </a:r>
          </a:p>
          <a:p>
            <a:endParaRPr lang="ru-RU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7467600" cy="120332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Тематика содержания 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образовательной деятельности ДОУ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79388" y="1214438"/>
          <a:ext cx="8568951" cy="5533288"/>
        </p:xfrm>
        <a:graphic>
          <a:graphicData uri="http://schemas.openxmlformats.org/drawingml/2006/table">
            <a:tbl>
              <a:tblPr firstRow="1" bandCol="1">
                <a:tableStyleId>{F5AB1C69-6EDB-4FF4-983F-18BD219EF322}</a:tableStyleId>
              </a:tblPr>
              <a:tblGrid>
                <a:gridCol w="2939801"/>
                <a:gridCol w="5629150"/>
              </a:tblGrid>
              <a:tr h="4059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u="none" strike="noStrike" spc="0" dirty="0">
                          <a:solidFill>
                            <a:srgbClr val="C00000"/>
                          </a:solidFill>
                        </a:rPr>
                        <a:t>Период реализации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u="none" strike="noStrike" spc="0" dirty="0">
                          <a:solidFill>
                            <a:srgbClr val="C00000"/>
                          </a:solidFill>
                        </a:rPr>
                        <a:t>Тематическая ситуация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059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Сентябрь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«Детский сад»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059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Октябрь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«Золотая осень»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059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Ноябрь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u="none" strike="noStrike" spc="0" dirty="0" smtClean="0"/>
                        <a:t>«Здоровье»</a:t>
                      </a:r>
                      <a:endParaRPr lang="ru-RU" sz="2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059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Декабрь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«Зимушка – зима»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059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Январь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«Семья»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059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Февраль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«Родной край. </a:t>
                      </a:r>
                      <a:r>
                        <a:rPr lang="ru-RU" sz="2400" dirty="0" smtClean="0"/>
                        <a:t>Народные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традиции</a:t>
                      </a:r>
                      <a:r>
                        <a:rPr lang="ru-RU" sz="2400" dirty="0"/>
                        <a:t>»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059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u="none" strike="noStrike" spc="0" dirty="0"/>
                        <a:t>Март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«Транспорт.</a:t>
                      </a:r>
                      <a:r>
                        <a:rPr lang="ru-RU" sz="2400" baseline="0" dirty="0" smtClean="0"/>
                        <a:t> ПДД</a:t>
                      </a:r>
                      <a:r>
                        <a:rPr lang="ru-RU" sz="2400" dirty="0" smtClean="0"/>
                        <a:t>»</a:t>
                      </a:r>
                      <a:endParaRPr lang="ru-RU" sz="2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059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u="none" strike="noStrike" spc="0" dirty="0"/>
                        <a:t>Апрель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u="none" strike="noStrike" spc="0" dirty="0"/>
                        <a:t>«Весна»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059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u="none" strike="noStrike" spc="0" dirty="0"/>
                        <a:t>Май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u="none" strike="noStrike" spc="0" dirty="0"/>
                        <a:t>«Дружные ребята»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0591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Июнь, июль, август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«Лето красное»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548680"/>
          <a:ext cx="8712967" cy="6309321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959902"/>
                <a:gridCol w="1143228"/>
                <a:gridCol w="1126677"/>
                <a:gridCol w="1052836"/>
                <a:gridCol w="975181"/>
                <a:gridCol w="1225501"/>
                <a:gridCol w="2229642"/>
              </a:tblGrid>
              <a:tr h="4527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Месяц</a:t>
                      </a:r>
                      <a:endParaRPr lang="ru-RU" sz="1000" b="1" dirty="0">
                        <a:solidFill>
                          <a:srgbClr val="0000FF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Тематическая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ситуация</a:t>
                      </a:r>
                      <a:endParaRPr lang="ru-RU" sz="1000" b="1" dirty="0">
                        <a:solidFill>
                          <a:srgbClr val="0000FF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неделя</a:t>
                      </a:r>
                      <a:endParaRPr lang="ru-RU" sz="1000" b="1" dirty="0">
                        <a:solidFill>
                          <a:srgbClr val="0000FF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неделя</a:t>
                      </a:r>
                      <a:endParaRPr lang="ru-RU" sz="1000" b="1" dirty="0">
                        <a:solidFill>
                          <a:srgbClr val="0000FF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неделя</a:t>
                      </a:r>
                      <a:endParaRPr lang="ru-RU" sz="1000" b="1" dirty="0">
                        <a:solidFill>
                          <a:srgbClr val="0000FF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неделя</a:t>
                      </a:r>
                      <a:endParaRPr lang="ru-RU" sz="1000" b="1" dirty="0">
                        <a:solidFill>
                          <a:srgbClr val="0000FF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Итоговые мероприятия</a:t>
                      </a:r>
                      <a:endParaRPr lang="ru-RU" sz="1000" b="1" dirty="0">
                        <a:solidFill>
                          <a:srgbClr val="0000FF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2987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Сентябрь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Детский сад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Мониторинг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Моя малая Родина – город Брянск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16.09 по 20.09)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День дошкольного работника: </a:t>
                      </a:r>
                      <a:r>
                        <a:rPr lang="ru-RU" sz="800" b="1" dirty="0" err="1">
                          <a:latin typeface="Times New Roman" pitchFamily="18" charset="0"/>
                          <a:cs typeface="Times New Roman" pitchFamily="18" charset="0"/>
                        </a:rPr>
                        <a:t>профес</a:t>
                      </a: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800" b="1" dirty="0" err="1">
                          <a:latin typeface="Times New Roman" pitchFamily="18" charset="0"/>
                          <a:cs typeface="Times New Roman" pitchFamily="18" charset="0"/>
                        </a:rPr>
                        <a:t>сотр</a:t>
                      </a: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800" b="1" dirty="0" err="1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/с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23.09 по 27.09).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Экскурсия</a:t>
                      </a:r>
                      <a:r>
                        <a:rPr lang="ru-RU" sz="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гимназию №4.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Познавательно </a:t>
                      </a: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– исследовательский                  проект «Я </a:t>
                      </a: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гражданин Брянска»</a:t>
                      </a:r>
                      <a:endParaRPr lang="ru-RU" sz="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 «День воспитателя» - изготовление поздравительных открыток для сотрудников </a:t>
                      </a:r>
                      <a:r>
                        <a:rPr lang="ru-RU" sz="800" b="1" dirty="0" err="1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/с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83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На пороге школы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02.09 по 06.09)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Наш детский сад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09.09 по 13.09)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52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Октябрь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Золотая сень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Осенний урожай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30.09 по 04.10)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Растительный мир родного края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07.10 по 11.10)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Перелётные птицы Брянской области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14.10 по 18.10)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Осень в </a:t>
                      </a:r>
                      <a:r>
                        <a:rPr lang="ru-RU" sz="800" b="1" dirty="0" err="1">
                          <a:latin typeface="Times New Roman" pitchFamily="18" charset="0"/>
                          <a:cs typeface="Times New Roman" pitchFamily="18" charset="0"/>
                        </a:rPr>
                        <a:t>лит-ре</a:t>
                      </a: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 и картинах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(русские писатели, художники)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4 и 5 неделя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21.10 по 01.11)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Выставка поделок: «Осенняя фантазия»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Праздник</a:t>
                      </a: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: «</a:t>
                      </a: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Осенняя</a:t>
                      </a:r>
                      <a:r>
                        <a:rPr lang="ru-RU" sz="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Россия</a:t>
                      </a: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Изготовление альбома для малышей </a:t>
                      </a: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«Золотая осень</a:t>
                      </a: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Тематическое</a:t>
                      </a:r>
                      <a:r>
                        <a:rPr lang="ru-RU" sz="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мероприятие: «Всем нам в единстве жить, в Россию верить и любить!»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534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Ноябрь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Здоровье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Правильное питание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04.11 по 8.11)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Дорожная</a:t>
                      </a:r>
                      <a:r>
                        <a:rPr lang="ru-RU" sz="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азбука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 </a:t>
                      </a: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с 11.11 по 15.11)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День матери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18.11 по 22.11)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Обереги здоровья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25.11 по 29.11)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Папка </a:t>
                      </a: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- передвижка «Полезные продукты</a:t>
                      </a: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Тематическое развлечение: «</a:t>
                      </a:r>
                      <a:r>
                        <a:rPr lang="ru-RU" sz="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Азбука дорожной безопасности».  </a:t>
                      </a: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Стенгазета </a:t>
                      </a: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«Мама – солнышко мое</a:t>
                      </a: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». Коллекция</a:t>
                      </a:r>
                      <a:r>
                        <a:rPr lang="ru-RU" sz="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«Обереги здоровья»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423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Декабрь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Зимушка - зима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Зимующие птицы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02.12 по 06.12)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 pitchFamily="18" charset="0"/>
                          <a:cs typeface="Times New Roman" pitchFamily="18" charset="0"/>
                        </a:rPr>
                        <a:t>Зимние развлечения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 pitchFamily="18" charset="0"/>
                          <a:cs typeface="Times New Roman" pitchFamily="18" charset="0"/>
                        </a:rPr>
                        <a:t>( с 09.12 по 13.12)</a:t>
                      </a:r>
                      <a:endParaRPr lang="ru-RU" sz="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Зима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16.12 по 20.12)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Как встречают Новый год дети разных стран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23.12 по 31.12)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Оформление фотоальбома: «Зимние </a:t>
                      </a: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забавы».</a:t>
                      </a:r>
                      <a:r>
                        <a:rPr lang="ru-RU" sz="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Акция</a:t>
                      </a: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: «Кормушка»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Новогодний </a:t>
                      </a: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праздник по мотивам сказки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С. Маршака «12</a:t>
                      </a:r>
                      <a:r>
                        <a:rPr lang="ru-RU" sz="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месяцев»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423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Январь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Семья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Моя дружная семья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09.01 по 10.01)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Профессии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13.01 по 17.01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 pitchFamily="18" charset="0"/>
                          <a:cs typeface="Times New Roman" pitchFamily="18" charset="0"/>
                        </a:rPr>
                        <a:t>Старшее поколение нашей семьи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 pitchFamily="18" charset="0"/>
                          <a:cs typeface="Times New Roman" pitchFamily="18" charset="0"/>
                        </a:rPr>
                        <a:t>( с 20.01 по 24.01)</a:t>
                      </a:r>
                      <a:endParaRPr lang="ru-RU" sz="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Семейные традиции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27.01 по 31.01)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Собирание коллекции «Семейные </a:t>
                      </a: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реликвии».</a:t>
                      </a:r>
                      <a:r>
                        <a:rPr lang="ru-RU" sz="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 </a:t>
                      </a: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по БП «Я и другие люди»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998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Февраль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Родной край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Народные традиции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Русские промыслы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(декоративно-прикладное искусство)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03.02 по 07.02)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Я живу в России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10.02 по 14.02)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Моя отчизна -Защитники Отечества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17.02 по 21.02)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Широкая Масленица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(народные обычаи масляной недели)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24.02 по 28.02)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Праздник: «Защитники Отечества»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Гуляние:  «Масленица»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Изготовление книги: «Народные обычаи масляной недели»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01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Март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Транспорт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 pitchFamily="18" charset="0"/>
                          <a:cs typeface="Times New Roman" pitchFamily="18" charset="0"/>
                        </a:rPr>
                        <a:t>8 март – международный женский день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 pitchFamily="18" charset="0"/>
                          <a:cs typeface="Times New Roman" pitchFamily="18" charset="0"/>
                        </a:rPr>
                        <a:t>( с 03.03 по 07.03)</a:t>
                      </a:r>
                      <a:endParaRPr lang="ru-RU" sz="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Наземный / подземный транспорт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10.03 по 14.03)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Воздушный / водный транспорт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17.03 по 21.03)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ПДД. Правила поведения в транспорте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24.03 по 28.03)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Изготовление макета: «Наша улица»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КВН «Путешествие в страну </a:t>
                      </a:r>
                      <a:r>
                        <a:rPr lang="ru-RU" sz="800" b="1" dirty="0" err="1">
                          <a:latin typeface="Times New Roman" pitchFamily="18" charset="0"/>
                          <a:cs typeface="Times New Roman" pitchFamily="18" charset="0"/>
                        </a:rPr>
                        <a:t>Светофорию</a:t>
                      </a: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Праздник для мам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01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Апрель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Весна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 pitchFamily="18" charset="0"/>
                          <a:cs typeface="Times New Roman" pitchFamily="18" charset="0"/>
                        </a:rPr>
                        <a:t>Земля -  наш общий дом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 pitchFamily="18" charset="0"/>
                          <a:cs typeface="Times New Roman" pitchFamily="18" charset="0"/>
                        </a:rPr>
                        <a:t>( с 31.03 по 04.04)</a:t>
                      </a:r>
                      <a:endParaRPr lang="ru-RU" sz="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 pitchFamily="18" charset="0"/>
                          <a:cs typeface="Times New Roman" pitchFamily="18" charset="0"/>
                        </a:rPr>
                        <a:t> Космос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 pitchFamily="18" charset="0"/>
                          <a:cs typeface="Times New Roman" pitchFamily="18" charset="0"/>
                        </a:rPr>
                        <a:t>( с 07.04 по11.04)</a:t>
                      </a:r>
                      <a:endParaRPr lang="ru-RU" sz="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Живая природа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14.04 по18.04)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 pitchFamily="18" charset="0"/>
                          <a:cs typeface="Times New Roman" pitchFamily="18" charset="0"/>
                        </a:rPr>
                        <a:t>Мониторинг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 pitchFamily="18" charset="0"/>
                          <a:cs typeface="Times New Roman" pitchFamily="18" charset="0"/>
                        </a:rPr>
                        <a:t>4 и 5 недели</a:t>
                      </a:r>
                      <a:endParaRPr lang="ru-RU" sz="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Тематическое развлечение «Космос»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Театральное представление «</a:t>
                      </a:r>
                      <a:r>
                        <a:rPr lang="ru-RU" sz="800" b="1" dirty="0" err="1">
                          <a:latin typeface="Times New Roman" pitchFamily="18" charset="0"/>
                          <a:cs typeface="Times New Roman" pitchFamily="18" charset="0"/>
                        </a:rPr>
                        <a:t>Весняночка</a:t>
                      </a: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», Оформление книги: «Живая планета»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355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Насекомые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21.04 по02.05)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60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Дружные ребята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 pitchFamily="18" charset="0"/>
                          <a:cs typeface="Times New Roman" pitchFamily="18" charset="0"/>
                        </a:rPr>
                        <a:t>День Победы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 pitchFamily="18" charset="0"/>
                          <a:cs typeface="Times New Roman" pitchFamily="18" charset="0"/>
                        </a:rPr>
                        <a:t>( с 05.05 по09.05)</a:t>
                      </a:r>
                      <a:endParaRPr lang="ru-RU" sz="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 pitchFamily="18" charset="0"/>
                          <a:cs typeface="Times New Roman" pitchFamily="18" charset="0"/>
                        </a:rPr>
                        <a:t>Дружат дети всей Земли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 pitchFamily="18" charset="0"/>
                          <a:cs typeface="Times New Roman" pitchFamily="18" charset="0"/>
                        </a:rPr>
                        <a:t>( с 12.05 по16.05)</a:t>
                      </a:r>
                      <a:endParaRPr lang="ru-RU" sz="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Прощай детский сад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( с 19.05 по31.05)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Экскурсия к вечному огню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Альбом «Народы мира»,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 Создание книги «Сказки, придуманные </a:t>
                      </a: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детьми».</a:t>
                      </a:r>
                      <a:r>
                        <a:rPr lang="ru-RU" sz="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Выпускной </a:t>
                      </a:r>
                      <a:r>
                        <a:rPr lang="ru-RU" sz="800" b="1" dirty="0">
                          <a:latin typeface="Times New Roman" pitchFamily="18" charset="0"/>
                          <a:cs typeface="Times New Roman" pitchFamily="18" charset="0"/>
                        </a:rPr>
                        <a:t>бал</a:t>
                      </a:r>
                      <a:endParaRPr lang="ru-RU" sz="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203" marR="42203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12917" y="-33010"/>
            <a:ext cx="8518166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algn="ctr">
              <a:defRPr/>
            </a:pP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Модель образовательного процесса в группе </a:t>
            </a:r>
            <a:r>
              <a:rPr lang="ru-RU" sz="1400" dirty="0" err="1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общеразвивающей</a:t>
            </a: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направленности на 2013-2014 </a:t>
            </a:r>
            <a:r>
              <a:rPr lang="ru-RU" sz="1400" dirty="0" err="1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уч</a:t>
            </a: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. год</a:t>
            </a:r>
            <a:endParaRPr lang="ru-RU" sz="7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Подготовительная к школе группа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c843d29c53cee539b0942fd15a3ee11fe9a95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1191</TotalTime>
  <Words>1857</Words>
  <Application>Microsoft Office PowerPoint</Application>
  <PresentationFormat>Экран (4:3)</PresentationFormat>
  <Paragraphs>305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  Актуальность программы «Детство» в рамках реализации государственного стандарта  </vt:lpstr>
      <vt:lpstr>   </vt:lpstr>
      <vt:lpstr>Авторский коллектив программы «Детство» (слева направо: Т.Д. Рихтерман, Н.А. Ноткина, Л.М. Гурович, О.Н. Сомкова, Л.М. Маневцова, Т.И. Бабаева, З.А. Михайлова, М.В. Крулехт)  </vt:lpstr>
      <vt:lpstr>   Санкт - Петербург ДЕТСТВО-ПРЕСС 2011</vt:lpstr>
      <vt:lpstr>Программно - методический комплекс </vt:lpstr>
      <vt:lpstr>Причины, обусловившие обновление программы </vt:lpstr>
      <vt:lpstr>Презентация PowerPoint</vt:lpstr>
      <vt:lpstr>Тематика содержания  образовательной деятельности ДОУ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МБДОУ детский сад комбинированного вида №20 «Катюша»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Комплексное тематическое планирование по теме: «День доброты»</dc:title>
  <dc:creator>Nic</dc:creator>
  <cp:lastModifiedBy>xxxx</cp:lastModifiedBy>
  <cp:revision>160</cp:revision>
  <dcterms:modified xsi:type="dcterms:W3CDTF">2015-03-15T19:54:10Z</dcterms:modified>
</cp:coreProperties>
</file>