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56" r:id="rId2"/>
    <p:sldId id="313" r:id="rId3"/>
    <p:sldId id="319" r:id="rId4"/>
    <p:sldId id="315" r:id="rId5"/>
    <p:sldId id="300" r:id="rId6"/>
    <p:sldId id="301" r:id="rId7"/>
    <p:sldId id="302" r:id="rId8"/>
    <p:sldId id="359" r:id="rId9"/>
    <p:sldId id="360" r:id="rId10"/>
    <p:sldId id="333" r:id="rId11"/>
    <p:sldId id="334" r:id="rId12"/>
    <p:sldId id="364" r:id="rId13"/>
    <p:sldId id="371" r:id="rId14"/>
    <p:sldId id="370" r:id="rId15"/>
    <p:sldId id="365" r:id="rId16"/>
    <p:sldId id="366" r:id="rId17"/>
    <p:sldId id="372" r:id="rId18"/>
    <p:sldId id="368" r:id="rId19"/>
    <p:sldId id="348" r:id="rId20"/>
    <p:sldId id="337" r:id="rId21"/>
    <p:sldId id="339" r:id="rId22"/>
    <p:sldId id="341" r:id="rId23"/>
    <p:sldId id="340" r:id="rId24"/>
    <p:sldId id="338" r:id="rId25"/>
    <p:sldId id="352" r:id="rId26"/>
    <p:sldId id="353" r:id="rId27"/>
    <p:sldId id="354" r:id="rId28"/>
    <p:sldId id="355" r:id="rId29"/>
    <p:sldId id="342" r:id="rId30"/>
    <p:sldId id="343" r:id="rId31"/>
    <p:sldId id="389" r:id="rId32"/>
    <p:sldId id="390" r:id="rId33"/>
    <p:sldId id="391" r:id="rId34"/>
    <p:sldId id="392" r:id="rId35"/>
    <p:sldId id="397" r:id="rId36"/>
    <p:sldId id="395" r:id="rId37"/>
    <p:sldId id="396" r:id="rId38"/>
    <p:sldId id="393" r:id="rId39"/>
    <p:sldId id="394" r:id="rId40"/>
    <p:sldId id="386" r:id="rId41"/>
    <p:sldId id="388" r:id="rId42"/>
    <p:sldId id="375" r:id="rId43"/>
    <p:sldId id="376" r:id="rId44"/>
    <p:sldId id="377" r:id="rId45"/>
    <p:sldId id="378" r:id="rId46"/>
    <p:sldId id="379" r:id="rId47"/>
    <p:sldId id="380" r:id="rId48"/>
    <p:sldId id="381" r:id="rId49"/>
    <p:sldId id="382" r:id="rId50"/>
    <p:sldId id="384" r:id="rId51"/>
    <p:sldId id="398" r:id="rId52"/>
    <p:sldId id="297" r:id="rId53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96" autoAdjust="0"/>
  </p:normalViewPr>
  <p:slideViewPr>
    <p:cSldViewPr>
      <p:cViewPr varScale="1">
        <p:scale>
          <a:sx n="109" d="100"/>
          <a:sy n="109" d="100"/>
        </p:scale>
        <p:origin x="1674" y="-18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2800" dirty="0">
                <a:solidFill>
                  <a:srgbClr val="C00000"/>
                </a:solidFill>
              </a:rPr>
              <a:t>Типы мышления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1664352950547115E-2"/>
          <c:y val="2.017226844076149E-2"/>
          <c:w val="0.95572114676538289"/>
          <c:h val="0.6582851814200980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Лист2!$A$3</c:f>
              <c:strCache>
                <c:ptCount val="1"/>
                <c:pt idx="0">
                  <c:v>Предметно-действенное мышление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cat>
            <c:strRef>
              <c:f>Лист2!$B$2:$F$2</c:f>
              <c:strCache>
                <c:ptCount val="5"/>
                <c:pt idx="0">
                  <c:v> 8 "А"</c:v>
                </c:pt>
                <c:pt idx="1">
                  <c:v>8 "Б"</c:v>
                </c:pt>
                <c:pt idx="2">
                  <c:v>9 "А"</c:v>
                </c:pt>
                <c:pt idx="3">
                  <c:v>9 "Б"</c:v>
                </c:pt>
                <c:pt idx="4">
                  <c:v>9 "В"</c:v>
                </c:pt>
              </c:strCache>
            </c:strRef>
          </c:cat>
          <c:val>
            <c:numRef>
              <c:f>Лист2!$B$3:$F$3</c:f>
              <c:numCache>
                <c:formatCode>General</c:formatCode>
                <c:ptCount val="5"/>
                <c:pt idx="0">
                  <c:v>5.8</c:v>
                </c:pt>
                <c:pt idx="1">
                  <c:v>4.9000000000000004</c:v>
                </c:pt>
                <c:pt idx="2">
                  <c:v>5.6</c:v>
                </c:pt>
                <c:pt idx="3">
                  <c:v>5.2</c:v>
                </c:pt>
                <c:pt idx="4">
                  <c:v>5</c:v>
                </c:pt>
              </c:numCache>
            </c:numRef>
          </c:val>
        </c:ser>
        <c:ser>
          <c:idx val="1"/>
          <c:order val="1"/>
          <c:tx>
            <c:strRef>
              <c:f>Лист2!$A$4</c:f>
              <c:strCache>
                <c:ptCount val="1"/>
                <c:pt idx="0">
                  <c:v>Абстрактно-символическое мышление </c:v>
                </c:pt>
              </c:strCache>
            </c:strRef>
          </c:tx>
          <c:spPr>
            <a:solidFill>
              <a:srgbClr val="5B9BD5">
                <a:lumMod val="75000"/>
              </a:srgbClr>
            </a:solidFill>
            <a:ln>
              <a:noFill/>
            </a:ln>
            <a:effectLst/>
            <a:sp3d/>
          </c:spPr>
          <c:invertIfNegative val="0"/>
          <c:cat>
            <c:strRef>
              <c:f>Лист2!$B$2:$F$2</c:f>
              <c:strCache>
                <c:ptCount val="5"/>
                <c:pt idx="0">
                  <c:v> 8 "А"</c:v>
                </c:pt>
                <c:pt idx="1">
                  <c:v>8 "Б"</c:v>
                </c:pt>
                <c:pt idx="2">
                  <c:v>9 "А"</c:v>
                </c:pt>
                <c:pt idx="3">
                  <c:v>9 "Б"</c:v>
                </c:pt>
                <c:pt idx="4">
                  <c:v>9 "В"</c:v>
                </c:pt>
              </c:strCache>
            </c:strRef>
          </c:cat>
          <c:val>
            <c:numRef>
              <c:f>Лист2!$B$4:$F$4</c:f>
              <c:numCache>
                <c:formatCode>General</c:formatCode>
                <c:ptCount val="5"/>
                <c:pt idx="0">
                  <c:v>4</c:v>
                </c:pt>
                <c:pt idx="1">
                  <c:v>3.9</c:v>
                </c:pt>
                <c:pt idx="2">
                  <c:v>4.0999999999999996</c:v>
                </c:pt>
                <c:pt idx="3">
                  <c:v>3.4</c:v>
                </c:pt>
                <c:pt idx="4">
                  <c:v>2.9</c:v>
                </c:pt>
              </c:numCache>
            </c:numRef>
          </c:val>
        </c:ser>
        <c:ser>
          <c:idx val="2"/>
          <c:order val="2"/>
          <c:tx>
            <c:strRef>
              <c:f>Лист2!$A$5</c:f>
              <c:strCache>
                <c:ptCount val="1"/>
                <c:pt idx="0">
                  <c:v>Словесно-логическое мышление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p3d/>
          </c:spPr>
          <c:invertIfNegative val="0"/>
          <c:cat>
            <c:strRef>
              <c:f>Лист2!$B$2:$F$2</c:f>
              <c:strCache>
                <c:ptCount val="5"/>
                <c:pt idx="0">
                  <c:v> 8 "А"</c:v>
                </c:pt>
                <c:pt idx="1">
                  <c:v>8 "Б"</c:v>
                </c:pt>
                <c:pt idx="2">
                  <c:v>9 "А"</c:v>
                </c:pt>
                <c:pt idx="3">
                  <c:v>9 "Б"</c:v>
                </c:pt>
                <c:pt idx="4">
                  <c:v>9 "В"</c:v>
                </c:pt>
              </c:strCache>
            </c:strRef>
          </c:cat>
          <c:val>
            <c:numRef>
              <c:f>Лист2!$B$5:$F$5</c:f>
              <c:numCache>
                <c:formatCode>General</c:formatCode>
                <c:ptCount val="5"/>
                <c:pt idx="0">
                  <c:v>5.4</c:v>
                </c:pt>
                <c:pt idx="1">
                  <c:v>4.8</c:v>
                </c:pt>
                <c:pt idx="2">
                  <c:v>4.2</c:v>
                </c:pt>
                <c:pt idx="3">
                  <c:v>5.2</c:v>
                </c:pt>
                <c:pt idx="4">
                  <c:v>3.9</c:v>
                </c:pt>
              </c:numCache>
            </c:numRef>
          </c:val>
        </c:ser>
        <c:ser>
          <c:idx val="3"/>
          <c:order val="3"/>
          <c:tx>
            <c:strRef>
              <c:f>Лист2!$A$6</c:f>
              <c:strCache>
                <c:ptCount val="1"/>
                <c:pt idx="0">
                  <c:v>Наглядно-образное мышление</c:v>
                </c:pt>
              </c:strCache>
            </c:strRef>
          </c:tx>
          <c:spPr>
            <a:solidFill>
              <a:srgbClr val="FF0066"/>
            </a:solidFill>
            <a:ln>
              <a:noFill/>
            </a:ln>
            <a:effectLst/>
            <a:sp3d/>
          </c:spPr>
          <c:invertIfNegative val="0"/>
          <c:cat>
            <c:strRef>
              <c:f>Лист2!$B$2:$F$2</c:f>
              <c:strCache>
                <c:ptCount val="5"/>
                <c:pt idx="0">
                  <c:v> 8 "А"</c:v>
                </c:pt>
                <c:pt idx="1">
                  <c:v>8 "Б"</c:v>
                </c:pt>
                <c:pt idx="2">
                  <c:v>9 "А"</c:v>
                </c:pt>
                <c:pt idx="3">
                  <c:v>9 "Б"</c:v>
                </c:pt>
                <c:pt idx="4">
                  <c:v>9 "В"</c:v>
                </c:pt>
              </c:strCache>
            </c:strRef>
          </c:cat>
          <c:val>
            <c:numRef>
              <c:f>Лист2!$B$6:$F$6</c:f>
              <c:numCache>
                <c:formatCode>General</c:formatCode>
                <c:ptCount val="5"/>
                <c:pt idx="0">
                  <c:v>6.3</c:v>
                </c:pt>
                <c:pt idx="1">
                  <c:v>5.8</c:v>
                </c:pt>
                <c:pt idx="2">
                  <c:v>6</c:v>
                </c:pt>
                <c:pt idx="3">
                  <c:v>5.9</c:v>
                </c:pt>
                <c:pt idx="4">
                  <c:v>5.6</c:v>
                </c:pt>
              </c:numCache>
            </c:numRef>
          </c:val>
        </c:ser>
        <c:ser>
          <c:idx val="4"/>
          <c:order val="4"/>
          <c:tx>
            <c:strRef>
              <c:f>Лист2!$A$7</c:f>
              <c:strCache>
                <c:ptCount val="1"/>
                <c:pt idx="0">
                  <c:v>Креативность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  <a:sp3d/>
            </c:spPr>
          </c:dPt>
          <c:dPt>
            <c:idx val="1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  <a:sp3d/>
            </c:spPr>
          </c:dPt>
          <c:dPt>
            <c:idx val="2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  <a:sp3d/>
            </c:spPr>
          </c:dPt>
          <c:dPt>
            <c:idx val="3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  <a:sp3d/>
            </c:spPr>
          </c:dPt>
          <c:dPt>
            <c:idx val="4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  <a:sp3d/>
            </c:spPr>
          </c:dPt>
          <c:cat>
            <c:strRef>
              <c:f>Лист2!$B$2:$F$2</c:f>
              <c:strCache>
                <c:ptCount val="5"/>
                <c:pt idx="0">
                  <c:v> 8 "А"</c:v>
                </c:pt>
                <c:pt idx="1">
                  <c:v>8 "Б"</c:v>
                </c:pt>
                <c:pt idx="2">
                  <c:v>9 "А"</c:v>
                </c:pt>
                <c:pt idx="3">
                  <c:v>9 "Б"</c:v>
                </c:pt>
                <c:pt idx="4">
                  <c:v>9 "В"</c:v>
                </c:pt>
              </c:strCache>
            </c:strRef>
          </c:cat>
          <c:val>
            <c:numRef>
              <c:f>Лист2!$B$7:$F$7</c:f>
              <c:numCache>
                <c:formatCode>General</c:formatCode>
                <c:ptCount val="5"/>
                <c:pt idx="0">
                  <c:v>5.5</c:v>
                </c:pt>
                <c:pt idx="1">
                  <c:v>5.7</c:v>
                </c:pt>
                <c:pt idx="2">
                  <c:v>5.6</c:v>
                </c:pt>
                <c:pt idx="3">
                  <c:v>4.9000000000000004</c:v>
                </c:pt>
                <c:pt idx="4">
                  <c:v>5.8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70681336"/>
        <c:axId val="370688784"/>
        <c:axId val="0"/>
      </c:bar3DChart>
      <c:catAx>
        <c:axId val="370681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70688784"/>
        <c:crosses val="autoZero"/>
        <c:auto val="1"/>
        <c:lblAlgn val="ctr"/>
        <c:lblOffset val="100"/>
        <c:noMultiLvlLbl val="0"/>
      </c:catAx>
      <c:valAx>
        <c:axId val="370688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70681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1816476282896216"/>
          <c:y val="0.76563568100276436"/>
          <c:w val="0.76367047434207569"/>
          <c:h val="0.220736094682290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B85A6F-987E-4A14-83A9-92FBE241890D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DD1730-5D60-4E37-B594-A12834B793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095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C77ED78-E8F4-40E0-B4CB-282D11C10D36}" type="slidenum">
              <a:rPr lang="ru-RU" altLang="ru-RU">
                <a:solidFill>
                  <a:prstClr val="black"/>
                </a:solidFill>
              </a:rPr>
              <a:pPr/>
              <a:t>48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818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5.jpeg"/><Relationship Id="rId7" Type="http://schemas.openxmlformats.org/officeDocument/2006/relationships/image" Target="../media/image32.jpeg"/><Relationship Id="rId2" Type="http://schemas.openxmlformats.org/officeDocument/2006/relationships/hyperlink" Target="http://math-conf.msu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13" Type="http://schemas.openxmlformats.org/officeDocument/2006/relationships/image" Target="../media/image56.jpeg"/><Relationship Id="rId18" Type="http://schemas.openxmlformats.org/officeDocument/2006/relationships/image" Target="../media/image61.jpeg"/><Relationship Id="rId26" Type="http://schemas.openxmlformats.org/officeDocument/2006/relationships/image" Target="../media/image69.jpeg"/><Relationship Id="rId3" Type="http://schemas.openxmlformats.org/officeDocument/2006/relationships/image" Target="../media/image46.jpeg"/><Relationship Id="rId21" Type="http://schemas.openxmlformats.org/officeDocument/2006/relationships/image" Target="../media/image64.gif"/><Relationship Id="rId7" Type="http://schemas.openxmlformats.org/officeDocument/2006/relationships/image" Target="../media/image50.jpeg"/><Relationship Id="rId12" Type="http://schemas.openxmlformats.org/officeDocument/2006/relationships/image" Target="../media/image55.jpeg"/><Relationship Id="rId17" Type="http://schemas.openxmlformats.org/officeDocument/2006/relationships/image" Target="../media/image60.jpeg"/><Relationship Id="rId25" Type="http://schemas.openxmlformats.org/officeDocument/2006/relationships/image" Target="../media/image68.jpeg"/><Relationship Id="rId2" Type="http://schemas.openxmlformats.org/officeDocument/2006/relationships/image" Target="../media/image45.jpeg"/><Relationship Id="rId16" Type="http://schemas.openxmlformats.org/officeDocument/2006/relationships/image" Target="../media/image59.jpeg"/><Relationship Id="rId20" Type="http://schemas.openxmlformats.org/officeDocument/2006/relationships/image" Target="../media/image63.jpeg"/><Relationship Id="rId29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11" Type="http://schemas.openxmlformats.org/officeDocument/2006/relationships/image" Target="../media/image54.jpeg"/><Relationship Id="rId24" Type="http://schemas.openxmlformats.org/officeDocument/2006/relationships/image" Target="../media/image67.jpeg"/><Relationship Id="rId5" Type="http://schemas.openxmlformats.org/officeDocument/2006/relationships/image" Target="../media/image48.jpeg"/><Relationship Id="rId15" Type="http://schemas.openxmlformats.org/officeDocument/2006/relationships/image" Target="../media/image58.jpeg"/><Relationship Id="rId23" Type="http://schemas.openxmlformats.org/officeDocument/2006/relationships/image" Target="../media/image66.jpeg"/><Relationship Id="rId28" Type="http://schemas.openxmlformats.org/officeDocument/2006/relationships/image" Target="../media/image71.jpeg"/><Relationship Id="rId10" Type="http://schemas.openxmlformats.org/officeDocument/2006/relationships/image" Target="../media/image53.jpeg"/><Relationship Id="rId19" Type="http://schemas.openxmlformats.org/officeDocument/2006/relationships/image" Target="../media/image62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Relationship Id="rId14" Type="http://schemas.openxmlformats.org/officeDocument/2006/relationships/image" Target="../media/image57.jpeg"/><Relationship Id="rId22" Type="http://schemas.openxmlformats.org/officeDocument/2006/relationships/image" Target="../media/image65.jpeg"/><Relationship Id="rId27" Type="http://schemas.openxmlformats.org/officeDocument/2006/relationships/image" Target="../media/image70.jpeg"/><Relationship Id="rId30" Type="http://schemas.openxmlformats.org/officeDocument/2006/relationships/image" Target="../media/image73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75.png"/><Relationship Id="rId7" Type="http://schemas.openxmlformats.org/officeDocument/2006/relationships/image" Target="../media/image79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Relationship Id="rId9" Type="http://schemas.openxmlformats.org/officeDocument/2006/relationships/image" Target="../media/image81.jpe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84.png"/><Relationship Id="rId4" Type="http://schemas.openxmlformats.org/officeDocument/2006/relationships/image" Target="../media/image83.jpeg"/><Relationship Id="rId9" Type="http://schemas.openxmlformats.org/officeDocument/2006/relationships/image" Target="../media/image88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jpeg"/><Relationship Id="rId13" Type="http://schemas.openxmlformats.org/officeDocument/2006/relationships/image" Target="../media/image100.jpeg"/><Relationship Id="rId3" Type="http://schemas.openxmlformats.org/officeDocument/2006/relationships/image" Target="../media/image90.png"/><Relationship Id="rId7" Type="http://schemas.openxmlformats.org/officeDocument/2006/relationships/image" Target="../media/image94.jpeg"/><Relationship Id="rId12" Type="http://schemas.openxmlformats.org/officeDocument/2006/relationships/image" Target="../media/image99.jpe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3.jpeg"/><Relationship Id="rId11" Type="http://schemas.openxmlformats.org/officeDocument/2006/relationships/image" Target="../media/image98.jpeg"/><Relationship Id="rId5" Type="http://schemas.openxmlformats.org/officeDocument/2006/relationships/image" Target="../media/image92.jpeg"/><Relationship Id="rId10" Type="http://schemas.openxmlformats.org/officeDocument/2006/relationships/image" Target="../media/image97.jpeg"/><Relationship Id="rId4" Type="http://schemas.openxmlformats.org/officeDocument/2006/relationships/image" Target="../media/image91.png"/><Relationship Id="rId9" Type="http://schemas.openxmlformats.org/officeDocument/2006/relationships/image" Target="../media/image96.jpeg"/><Relationship Id="rId14" Type="http://schemas.openxmlformats.org/officeDocument/2006/relationships/image" Target="../media/image10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36003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548680"/>
            <a:ext cx="8208912" cy="583264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  <a:r>
              <a:rPr lang="ru-RU" sz="5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«Средняя </a:t>
            </a:r>
          </a:p>
          <a:p>
            <a:pPr>
              <a:spcBef>
                <a:spcPts val="0"/>
              </a:spcBef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общеобразовательная школа №4 </a:t>
            </a:r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г.Брянска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spcBef>
                <a:spcPts val="0"/>
              </a:spcBef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углубленным изучением отдельных предметов»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Практическая значимость проекта: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7260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математики на углубленном и профильном уровнях  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Обеспечивает более эффективную подготовку выпускника школы к освоению программ высшего профессионального образования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Обеспечивает преемственность между общим и профессиональным образованием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Расширяет возможности социализации обучающихся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Позволяет применять математические методы  при решении производственных и прикладных задач.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347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64096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реализации </a:t>
            </a:r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endParaRPr lang="ru-RU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 этап</a:t>
            </a:r>
          </a:p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Ожидаемый результат: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Освоение обучающимися  образовательных программ по математике на оптимальном и достаточном уровне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Результативность участия обучающихся в конкурсах, олимпиадах  по математике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Рост уровня профессиональной компетентности учителей</a:t>
            </a:r>
          </a:p>
        </p:txBody>
      </p:sp>
    </p:spTree>
    <p:extLst>
      <p:ext uri="{BB962C8B-B14F-4D97-AF65-F5344CB8AC3E}">
        <p14:creationId xmlns:p14="http://schemas.microsoft.com/office/powerpoint/2010/main" val="202232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764704"/>
            <a:ext cx="8772882" cy="1224136"/>
          </a:xfrm>
        </p:spPr>
        <p:txBody>
          <a:bodyPr>
            <a:noAutofit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 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  <a:b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общее образование</a:t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Классы углубленного изучения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математики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88840"/>
            <a:ext cx="8640960" cy="4637112"/>
          </a:xfrm>
        </p:spPr>
        <p:txBody>
          <a:bodyPr>
            <a:normAutofit/>
          </a:bodyPr>
          <a:lstStyle/>
          <a:p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952906"/>
              </p:ext>
            </p:extLst>
          </p:nvPr>
        </p:nvGraphicFramePr>
        <p:xfrm>
          <a:off x="216168" y="2000184"/>
          <a:ext cx="8496945" cy="402759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69259"/>
                <a:gridCol w="2296311"/>
                <a:gridCol w="721698"/>
                <a:gridCol w="721698"/>
                <a:gridCol w="721698"/>
                <a:gridCol w="656089"/>
                <a:gridCol w="755096"/>
                <a:gridCol w="755096"/>
              </a:tblGrid>
              <a:tr h="8199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Предметная область 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Предметы 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8А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8Б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8В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9А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9Б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9В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3500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Математика и информатика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Алгебра 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</a:tr>
              <a:tr h="4724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Геометрия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</a:tr>
              <a:tr h="76016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Внеурочная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 страницами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учебника </a:t>
                      </a: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математики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0,5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0,5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</a:tr>
              <a:tr h="5254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 </a:t>
                      </a:r>
                      <a:r>
                        <a:rPr lang="ru-RU" sz="2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юного </a:t>
                      </a: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Пифагора 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</a:tr>
              <a:tr h="525420">
                <a:tc grid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часов в неделю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7,5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7,5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7,5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911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764704"/>
            <a:ext cx="8772882" cy="1224136"/>
          </a:xfrm>
        </p:spPr>
        <p:txBody>
          <a:bodyPr>
            <a:noAutofit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 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  <a:b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общее образование</a:t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Классы углубленного изучения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математики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– 2020 учебный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88840"/>
            <a:ext cx="8640960" cy="4637112"/>
          </a:xfrm>
        </p:spPr>
        <p:txBody>
          <a:bodyPr>
            <a:normAutofit/>
          </a:bodyPr>
          <a:lstStyle/>
          <a:p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2187283"/>
              </p:ext>
            </p:extLst>
          </p:nvPr>
        </p:nvGraphicFramePr>
        <p:xfrm>
          <a:off x="216168" y="2000184"/>
          <a:ext cx="8496944" cy="392922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051576"/>
                <a:gridCol w="2520280"/>
                <a:gridCol w="792088"/>
                <a:gridCol w="792088"/>
                <a:gridCol w="792088"/>
                <a:gridCol w="720080"/>
                <a:gridCol w="828744"/>
              </a:tblGrid>
              <a:tr h="8199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Предметная область 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Предметы 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8А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8Б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9А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9Б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9В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3500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Математика и информатика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Алгебра 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</a:tr>
              <a:tr h="4724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Геометрия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</a:tr>
              <a:tr h="76016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Внеурочная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 страницами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учебника </a:t>
                      </a: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математики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</a:tr>
              <a:tr h="5254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Школа </a:t>
                      </a:r>
                      <a:r>
                        <a:rPr lang="ru-RU" sz="2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юного </a:t>
                      </a: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Пифагора 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</a:tr>
              <a:tr h="52542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часов в неделю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361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2530"/>
            <a:ext cx="8229600" cy="864096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обучения</a:t>
            </a:r>
            <a:endParaRPr lang="ru-RU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88840"/>
            <a:ext cx="8640960" cy="4637112"/>
          </a:xfrm>
        </p:spPr>
        <p:txBody>
          <a:bodyPr>
            <a:normAutofit/>
          </a:bodyPr>
          <a:lstStyle/>
          <a:p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0334173"/>
              </p:ext>
            </p:extLst>
          </p:nvPr>
        </p:nvGraphicFramePr>
        <p:xfrm>
          <a:off x="1547664" y="1556789"/>
          <a:ext cx="5832648" cy="3824904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016224"/>
                <a:gridCol w="1908212"/>
                <a:gridCol w="1908212"/>
              </a:tblGrid>
              <a:tr h="590466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Мониторинг  </a:t>
                      </a:r>
                      <a:r>
                        <a:rPr lang="ru-RU" sz="2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качества  обучения  </a:t>
                      </a:r>
                      <a:endParaRPr lang="ru-RU" sz="24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 </a:t>
                      </a:r>
                      <a:r>
                        <a:rPr lang="ru-RU" sz="2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итогу  </a:t>
                      </a:r>
                      <a:r>
                        <a:rPr lang="ru-RU" sz="2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– 2019 </a:t>
                      </a:r>
                      <a:r>
                        <a:rPr lang="ru-RU" sz="2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учебного  </a:t>
                      </a:r>
                      <a:r>
                        <a:rPr lang="ru-RU" sz="24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04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Предметы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8-</a:t>
                      </a: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ые классы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9-ые классы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/>
                    </a:solidFill>
                  </a:tcPr>
                </a:tc>
              </a:tr>
              <a:tr h="5904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79%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/>
                    </a:solidFill>
                  </a:tcPr>
                </a:tc>
              </a:tr>
              <a:tr h="5904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Алгебра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74,6%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/>
                    </a:solidFill>
                  </a:tcPr>
                </a:tc>
              </a:tr>
              <a:tr h="5904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Геометрия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71,2%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894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64096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обучения</a:t>
            </a:r>
            <a:endParaRPr lang="ru-RU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88840"/>
            <a:ext cx="8640960" cy="4637112"/>
          </a:xfrm>
        </p:spPr>
        <p:txBody>
          <a:bodyPr>
            <a:normAutofit/>
          </a:bodyPr>
          <a:lstStyle/>
          <a:p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790926"/>
              </p:ext>
            </p:extLst>
          </p:nvPr>
        </p:nvGraphicFramePr>
        <p:xfrm>
          <a:off x="323529" y="1484782"/>
          <a:ext cx="8363270" cy="3312371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4320479"/>
                <a:gridCol w="1944216"/>
                <a:gridCol w="2098575"/>
              </a:tblGrid>
              <a:tr h="552062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Результаты ОГЭ-2019 по математике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0412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9-ые </a:t>
                      </a: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классы </a:t>
                      </a:r>
                      <a:endParaRPr lang="ru-RU" sz="2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углубленное изучение математики)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балл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отметка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</a:tr>
              <a:tr h="1656186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20,2</a:t>
                      </a:r>
                      <a:endParaRPr lang="ru-RU" sz="6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lang="ru-RU" sz="6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198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64096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обучения</a:t>
            </a:r>
            <a:endParaRPr lang="ru-RU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88840"/>
            <a:ext cx="8640960" cy="4637112"/>
          </a:xfrm>
        </p:spPr>
        <p:txBody>
          <a:bodyPr>
            <a:normAutofit/>
          </a:bodyPr>
          <a:lstStyle/>
          <a:p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0490979"/>
              </p:ext>
            </p:extLst>
          </p:nvPr>
        </p:nvGraphicFramePr>
        <p:xfrm>
          <a:off x="251522" y="1124744"/>
          <a:ext cx="8640957" cy="3616437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3816422"/>
                <a:gridCol w="2232248"/>
                <a:gridCol w="2592287"/>
              </a:tblGrid>
              <a:tr h="1163568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Мониторинг 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качества  обучения  </a:t>
                      </a:r>
                      <a:endParaRPr lang="ru-RU" sz="2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итогу  2018 – 2019    учебного   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407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8-ые 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классы </a:t>
                      </a:r>
                      <a:endParaRPr lang="ru-RU" sz="2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углубленное изучение математики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8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Алгебра 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(%)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8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Геометрия 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(%)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/>
                    </a:solidFill>
                  </a:tcPr>
                </a:tc>
              </a:tr>
              <a:tr h="1056117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72,3</a:t>
                      </a:r>
                      <a:endParaRPr lang="ru-RU" sz="4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73,1</a:t>
                      </a:r>
                      <a:endParaRPr lang="ru-RU" sz="4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221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64096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обучения</a:t>
            </a:r>
            <a:endParaRPr lang="ru-RU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88840"/>
            <a:ext cx="8640960" cy="4637112"/>
          </a:xfrm>
        </p:spPr>
        <p:txBody>
          <a:bodyPr>
            <a:normAutofit/>
          </a:bodyPr>
          <a:lstStyle/>
          <a:p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5952814"/>
              </p:ext>
            </p:extLst>
          </p:nvPr>
        </p:nvGraphicFramePr>
        <p:xfrm>
          <a:off x="179512" y="1412776"/>
          <a:ext cx="8640957" cy="4608512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3624700"/>
                <a:gridCol w="2304256"/>
                <a:gridCol w="2712001"/>
              </a:tblGrid>
              <a:tr h="1163568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Мониторинг 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качества  обучения  </a:t>
                      </a:r>
                      <a:endParaRPr lang="ru-RU" sz="2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итогу </a:t>
                      </a:r>
                      <a:r>
                        <a:rPr lang="en-US" sz="2800" i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2800" i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полугодия 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2019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  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учебного   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25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Классы </a:t>
                      </a: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Алгебра 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(%)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Геометрия 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(%)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</a:tr>
              <a:tr h="11578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8-ые 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классы </a:t>
                      </a:r>
                      <a:endParaRPr lang="ru-RU" sz="2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углубленное изучение математики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72,3</a:t>
                      </a:r>
                      <a:endParaRPr lang="ru-RU" sz="4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73,1</a:t>
                      </a:r>
                      <a:endParaRPr lang="ru-RU" sz="4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/>
                    </a:solidFill>
                  </a:tcPr>
                </a:tc>
              </a:tr>
              <a:tr h="1161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9-ые классы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(углубленное изучение математики)</a:t>
                      </a:r>
                      <a:endParaRPr lang="ru-RU" sz="2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84,6</a:t>
                      </a:r>
                      <a:endParaRPr lang="ru-RU" sz="4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79,4</a:t>
                      </a:r>
                      <a:endParaRPr lang="ru-RU" sz="4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4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64096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Победители и 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призеры </a:t>
            </a:r>
            <a:b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этапа 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Всероссийской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олимпиады школьников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88840"/>
            <a:ext cx="8640960" cy="4637112"/>
          </a:xfrm>
        </p:spPr>
        <p:txBody>
          <a:bodyPr>
            <a:normAutofit/>
          </a:bodyPr>
          <a:lstStyle/>
          <a:p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369731"/>
              </p:ext>
            </p:extLst>
          </p:nvPr>
        </p:nvGraphicFramePr>
        <p:xfrm>
          <a:off x="251519" y="1412776"/>
          <a:ext cx="8662934" cy="53644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76065"/>
                <a:gridCol w="3024336"/>
                <a:gridCol w="1008112"/>
                <a:gridCol w="93980"/>
                <a:gridCol w="1497449"/>
                <a:gridCol w="2462992"/>
              </a:tblGrid>
              <a:tr h="5657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Фамилия, имя обучающегося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Тип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диплома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ФИО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2889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– 2019 учебный  год </a:t>
                      </a:r>
                      <a:endParaRPr lang="ru-RU" sz="2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28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Воскресенский  Валентин 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7Б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Призер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Рогочая</a:t>
                      </a: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Е.А.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</a:tr>
              <a:tr h="2828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Росляков Андрей 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9А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Призер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Шапарева</a:t>
                      </a: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Е.Г.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</a:tr>
              <a:tr h="2828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Беспалова Анастасия 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10А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Призер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Шапарева</a:t>
                      </a: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Е.Г.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</a:tr>
              <a:tr h="2828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Хоружев Илья </a:t>
                      </a:r>
                      <a:endParaRPr lang="ru-RU" sz="2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10А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Призер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Шапарева</a:t>
                      </a: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Е.Г.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</a:tr>
              <a:tr h="2828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Редин Дмитрий </a:t>
                      </a:r>
                      <a:endParaRPr lang="ru-RU" sz="2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10А</a:t>
                      </a:r>
                      <a:endParaRPr lang="ru-RU" sz="2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Призер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Шапарева</a:t>
                      </a: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Е.Г.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</a:tr>
              <a:tr h="2828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Солдатенков  Александр</a:t>
                      </a:r>
                      <a:endParaRPr lang="ru-RU" sz="2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10А</a:t>
                      </a:r>
                      <a:endParaRPr lang="ru-RU" sz="2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Призер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Шапарева</a:t>
                      </a: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Е.Г.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</a:tr>
              <a:tr h="282889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2019 -  2020  учебный  год </a:t>
                      </a:r>
                      <a:endParaRPr lang="ru-RU" sz="22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28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Синица Роман 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9Б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Призер 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Шатковская</a:t>
                      </a:r>
                      <a:r>
                        <a:rPr lang="ru-RU" sz="2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Е.А.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</a:tr>
              <a:tr h="2828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Сафронов   Евгений </a:t>
                      </a:r>
                      <a:endParaRPr lang="ru-RU" sz="2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9Б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Призер 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Шатковская</a:t>
                      </a: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Е.А</a:t>
                      </a: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</a:tr>
              <a:tr h="2828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Михайлова  Мария </a:t>
                      </a:r>
                      <a:endParaRPr lang="ru-RU" sz="2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9Б</a:t>
                      </a:r>
                      <a:endParaRPr lang="ru-RU" sz="2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Призер 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Шатковская</a:t>
                      </a:r>
                      <a:r>
                        <a:rPr lang="ru-RU" sz="22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Е.А.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</a:tr>
              <a:tr h="2828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Хоружев</a:t>
                      </a: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Илья 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11А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Победитель 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2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Шапарева</a:t>
                      </a:r>
                      <a:r>
                        <a:rPr lang="ru-RU" sz="2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Е.Г.</a:t>
                      </a:r>
                      <a:endParaRPr lang="ru-RU" sz="2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074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конкурсов и олимпиад 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72608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Международный  математический конкурс-игра «Кенгуру»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Турнир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им. М.В.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Ломоносова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Выездная олимпиада МФТИ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Международная онлайн-олимпиада «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Фоксфорда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Отборочный тур образовательного центра «Сириус»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Международная научно-практическая конференция «Первые шаги в науку»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Брянская корпоративная региональная олимпиада учащейся молодежи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учебных проектов учащихся общеобразовательных школ г.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Брянска</a:t>
            </a:r>
          </a:p>
        </p:txBody>
      </p:sp>
    </p:spTree>
    <p:extLst>
      <p:ext uri="{BB962C8B-B14F-4D97-AF65-F5344CB8AC3E}">
        <p14:creationId xmlns:p14="http://schemas.microsoft.com/office/powerpoint/2010/main" val="230464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Фото школы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55574" y="404663"/>
            <a:ext cx="7992887" cy="6048669"/>
          </a:xfrm>
        </p:spPr>
      </p:pic>
    </p:spTree>
    <p:extLst>
      <p:ext uri="{BB962C8B-B14F-4D97-AF65-F5344CB8AC3E}">
        <p14:creationId xmlns:p14="http://schemas.microsoft.com/office/powerpoint/2010/main" val="260307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Ресурсное </a:t>
            </a:r>
          </a:p>
          <a:p>
            <a:pPr marL="0" indent="0" algn="ctr">
              <a:buNone/>
            </a:pPr>
            <a:r>
              <a:rPr lang="ru-RU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</a:p>
          <a:p>
            <a:pPr marL="0" indent="0" algn="ctr">
              <a:buNone/>
            </a:pPr>
            <a:r>
              <a:rPr lang="ru-RU" sz="6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32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Учебно-методическое обеспечение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11200" b="1" dirty="0" smtClean="0"/>
              <a:t>  </a:t>
            </a:r>
            <a:r>
              <a:rPr lang="ru-RU" sz="11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Алгебра </a:t>
            </a:r>
            <a:r>
              <a:rPr lang="ru-RU" sz="1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8, 9  (издательство «Мнемозина</a:t>
            </a:r>
            <a:r>
              <a:rPr lang="ru-RU" sz="11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marL="0" indent="0" algn="ctr">
              <a:buNone/>
            </a:pPr>
            <a:endParaRPr lang="ru-RU" sz="51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Алгебра. 7-9 классы. Рабочая программа. Предметная линия учебников Ю.Н. Макарычева. Н.Г. </a:t>
            </a:r>
            <a:r>
              <a:rPr lang="ru-RU" sz="7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Миндюк</a:t>
            </a: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К.И. </a:t>
            </a:r>
            <a:r>
              <a:rPr lang="ru-RU" sz="7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Нешкова</a:t>
            </a: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И.Е. Феоктистова. Пособие для учителей общеобразовательных организаций.</a:t>
            </a:r>
          </a:p>
          <a:p>
            <a:pPr lvl="0"/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Тематическое планирование уроков по алгебре по учебникам Ю.Н. Макарычева, Н.Г. </a:t>
            </a:r>
            <a:r>
              <a:rPr lang="ru-RU" sz="7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Миндюк</a:t>
            </a: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И.Е. Феоктистова и коллектива авторов.</a:t>
            </a:r>
          </a:p>
          <a:p>
            <a:pPr lvl="0"/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Ю.Н. Макарычев, Н.Г. </a:t>
            </a:r>
            <a:r>
              <a:rPr lang="ru-RU" sz="7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Миндюк</a:t>
            </a: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К.И. </a:t>
            </a:r>
            <a:r>
              <a:rPr lang="ru-RU" sz="7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Нешков</a:t>
            </a: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И.Е. Феоктистов. Алгебра.</a:t>
            </a:r>
          </a:p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  класс. Учебник.</a:t>
            </a:r>
          </a:p>
          <a:p>
            <a:pPr lvl="0"/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Ю.Н. Макарычев, Н.Г. </a:t>
            </a:r>
            <a:r>
              <a:rPr lang="ru-RU" sz="7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Миндюк</a:t>
            </a: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К.И. </a:t>
            </a:r>
            <a:r>
              <a:rPr lang="ru-RU" sz="7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Нешков</a:t>
            </a: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И.Е. Феоктистов. Алгебра. </a:t>
            </a:r>
          </a:p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 класс. Учебник.</a:t>
            </a:r>
          </a:p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5.   И.Е. Феоктистов. Алгебра. 8 класс. Дидактические материалы.</a:t>
            </a:r>
          </a:p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6.   И.Е. Феоктистов. Алгебра. 9 класс. Дидактические материалы.</a:t>
            </a:r>
          </a:p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7.   И.Е. Феоктистов. Алгебра. 8 класс. Методическое пособие для учителя.</a:t>
            </a:r>
          </a:p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8.  И.Е. Феоктистов. Алгебра. 9 класс. Методическое пособие для учителя.</a:t>
            </a:r>
          </a:p>
          <a:p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422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Учебно-методическое обеспечение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ru-RU" sz="51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Алгебра 10, 11  (издательство «Просвещение</a:t>
            </a:r>
            <a:r>
              <a:rPr lang="ru-RU" sz="51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marL="0" indent="0" algn="ctr">
              <a:buNone/>
            </a:pPr>
            <a:endParaRPr lang="ru-RU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Ю. М. Колягин, М. В. Ткачёва, Н. Е. Фёдорова и др. Алгебра и начала математического анализа (базовый и углублённый уровни). 10 класс.</a:t>
            </a:r>
          </a:p>
          <a:p>
            <a:pPr lvl="0"/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Ю. М. Колягин, М. В. Ткачёва, Н. Е. Фёдорова и др. Алгебра и начала математического анализа (базовый и углублённый уровни). 11  класс.</a:t>
            </a:r>
          </a:p>
          <a:p>
            <a:pPr lvl="0"/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Ткачёва </a:t>
            </a:r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М.В. Алгебра и начала математического анализа. Тематические тесты. 10 класс. (базовый и профильный уровни)</a:t>
            </a:r>
            <a:r>
              <a:rPr lang="ru-RU" sz="4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Ткачёва М.В. Алгебра и начала математического анализа. Тематические тесты. 11  класс. (базовый и профильный уровни)</a:t>
            </a:r>
            <a:r>
              <a:rPr lang="ru-RU" sz="4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Ткачёва </a:t>
            </a:r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М.В. и др</a:t>
            </a:r>
            <a:r>
              <a:rPr lang="ru-RU" sz="4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Алгебра и начала математического анализа. Дидактические материалы. 10 класс. (профильный уровень)</a:t>
            </a:r>
          </a:p>
          <a:p>
            <a:pPr lvl="0"/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Ткачёва М.В.. и др</a:t>
            </a:r>
            <a:r>
              <a:rPr lang="ru-RU" sz="4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Алгебра и начала математического анализа. Дидактические материалы. 11 класс. (профильный уровень)</a:t>
            </a:r>
          </a:p>
          <a:p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98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Учебно-методическое обеспечение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120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Геометрия 7-9  (издательство «Просвещение</a:t>
            </a:r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  <a:endParaRPr lang="ru-RU" sz="28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С. </a:t>
            </a:r>
            <a:r>
              <a:rPr lang="ru-RU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Атанасян</a:t>
            </a: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В. Ф. Бутузов, С. Б. Кадомцев, Э. Г. Позняк, И. И. Юдина </a:t>
            </a:r>
            <a:b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Геометрия. 7 – 9 классы. Учебник для общеобразовательных учреждений.</a:t>
            </a: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к учебнику 7-9 классов на электронном носителе.</a:t>
            </a: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Ф. Бутузов. Рабочая программа к учебнику геометрии для 7-9 классов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Л.С.Атанасяна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др.</a:t>
            </a:r>
          </a:p>
          <a:p>
            <a:pPr lvl="0"/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Л. С. </a:t>
            </a:r>
            <a:r>
              <a:rPr lang="ru-RU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Атанасян</a:t>
            </a: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В. Ф. Бутузов Ю. А. Глазков, И. И. Юдина.</a:t>
            </a:r>
            <a:b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тетради.  8, 9 классы.</a:t>
            </a: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</a:t>
            </a:r>
            <a:r>
              <a:rPr lang="ru-RU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Г.Зив</a:t>
            </a: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В. М. </a:t>
            </a:r>
            <a:r>
              <a:rPr lang="ru-RU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Мейлер</a:t>
            </a: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Дидактические материалы. 8, 9 классы.</a:t>
            </a: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А. </a:t>
            </a:r>
            <a:r>
              <a:rPr lang="ru-RU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Иченская</a:t>
            </a: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Самостоятельные и контрольные работы. </a:t>
            </a: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Т.М. Мищенко, А.Д. Блинков Тематические тесты.  8, 9 классы. </a:t>
            </a: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Л. С. </a:t>
            </a:r>
            <a:r>
              <a:rPr lang="ru-RU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Атанасян</a:t>
            </a: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В. Ф. Бутузов, Ю. А. Глазков, В. Б. Некрасов, И. И. Юдина.</a:t>
            </a:r>
            <a:b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геометрии в 7—9 классах.</a:t>
            </a: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Г. Зив, В. М. </a:t>
            </a:r>
            <a:r>
              <a:rPr lang="ru-RU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Мейлер</a:t>
            </a: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А. Г. </a:t>
            </a:r>
            <a:r>
              <a:rPr lang="ru-RU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Баханский</a:t>
            </a: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Задачи по геометрии для 7—11 классов. </a:t>
            </a: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57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Учебно-методическое обеспечение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1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Геометрия </a:t>
            </a:r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10-11  </a:t>
            </a:r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(издательство «Просвещение»)</a:t>
            </a:r>
            <a:endParaRPr lang="ru-RU" sz="28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Л.С.Атанасян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В.Ф.Бутузов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С.Б.Кадомцев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др.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Матемаика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Алгебра и начала математического анализа , геометрия. Геометрия (базовый и углубленный уровни), 10-11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Г.Зив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Дидактические материалы. 10, 11 классы.</a:t>
            </a:r>
          </a:p>
          <a:p>
            <a:pPr lvl="0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В. Ф. Бутузов , И. И. Юдина,  Ю. А. Глазков.  Рабочие тетради.  10, 11 классы.</a:t>
            </a:r>
          </a:p>
          <a:p>
            <a:pPr lvl="0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С.М. Саакян, В.Ф. Бутузов. Изучение геометрии в 10-11 классах.</a:t>
            </a:r>
          </a:p>
          <a:p>
            <a:pPr lvl="0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Г. Зив, В. М.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Мейлер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А. Г.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Баханский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Задачи по геометрии для 7—11 классов. </a:t>
            </a:r>
          </a:p>
          <a:p>
            <a:pPr lvl="0" fontAlgn="b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Литвиненко В.Н. Геометрия. Готовимся к ЕГЭ. 10, 11 класс. </a:t>
            </a:r>
          </a:p>
          <a:p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02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88913"/>
            <a:ext cx="7772400" cy="1008062"/>
          </a:xfrm>
        </p:spPr>
        <p:txBody>
          <a:bodyPr>
            <a:normAutofit fontScale="90000"/>
          </a:bodyPr>
          <a:lstStyle/>
          <a:p>
            <a:r>
              <a:rPr lang="ru-RU" altLang="ru-RU" sz="3200">
                <a:solidFill>
                  <a:srgbClr val="CC0000"/>
                </a:solidFill>
              </a:rPr>
              <a:t>Линия учебников С.М.Никольского</a:t>
            </a:r>
            <a:br>
              <a:rPr lang="ru-RU" altLang="ru-RU" sz="3200">
                <a:solidFill>
                  <a:srgbClr val="CC0000"/>
                </a:solidFill>
              </a:rPr>
            </a:br>
            <a:r>
              <a:rPr lang="ru-RU" altLang="ru-RU" sz="3200">
                <a:solidFill>
                  <a:srgbClr val="CC0000"/>
                </a:solidFill>
              </a:rPr>
              <a:t> Курс углубленного изучения математики</a:t>
            </a:r>
          </a:p>
        </p:txBody>
      </p:sp>
      <p:pic>
        <p:nvPicPr>
          <p:cNvPr id="16388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6525" y="1196975"/>
            <a:ext cx="3559175" cy="4968875"/>
          </a:xfrm>
          <a:noFill/>
          <a:ln/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1268413"/>
            <a:ext cx="3227388" cy="489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2466975"/>
            <a:ext cx="2708275" cy="420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041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88913"/>
            <a:ext cx="7772400" cy="1079500"/>
          </a:xfrm>
        </p:spPr>
        <p:txBody>
          <a:bodyPr/>
          <a:lstStyle/>
          <a:p>
            <a:r>
              <a:rPr lang="ru-RU" altLang="ru-RU" sz="3200">
                <a:solidFill>
                  <a:srgbClr val="CC0000"/>
                </a:solidFill>
              </a:rPr>
              <a:t>Линия учебников Н.Я. Виленкина</a:t>
            </a:r>
            <a:br>
              <a:rPr lang="ru-RU" altLang="ru-RU" sz="3200">
                <a:solidFill>
                  <a:srgbClr val="CC0000"/>
                </a:solidFill>
              </a:rPr>
            </a:br>
            <a:r>
              <a:rPr lang="ru-RU" altLang="ru-RU" sz="3200">
                <a:solidFill>
                  <a:srgbClr val="CC0000"/>
                </a:solidFill>
              </a:rPr>
              <a:t>Курс углубленного изучения математики</a:t>
            </a:r>
          </a:p>
        </p:txBody>
      </p:sp>
      <p:pic>
        <p:nvPicPr>
          <p:cNvPr id="23556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2060575"/>
            <a:ext cx="2711450" cy="4114800"/>
          </a:xfrm>
          <a:noFill/>
          <a:ln/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916113"/>
            <a:ext cx="2933700" cy="4427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093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7772400" cy="1008063"/>
          </a:xfrm>
        </p:spPr>
        <p:txBody>
          <a:bodyPr>
            <a:normAutofit fontScale="90000"/>
          </a:bodyPr>
          <a:lstStyle/>
          <a:p>
            <a:r>
              <a:rPr lang="ru-RU" altLang="ru-RU" sz="3200">
                <a:solidFill>
                  <a:srgbClr val="CC0000"/>
                </a:solidFill>
              </a:rPr>
              <a:t>Линия учебников Ю.Н.Макарычева </a:t>
            </a:r>
            <a:br>
              <a:rPr lang="ru-RU" altLang="ru-RU" sz="3200">
                <a:solidFill>
                  <a:srgbClr val="CC0000"/>
                </a:solidFill>
              </a:rPr>
            </a:br>
            <a:r>
              <a:rPr lang="ru-RU" altLang="ru-RU" sz="3200">
                <a:solidFill>
                  <a:srgbClr val="CC0000"/>
                </a:solidFill>
              </a:rPr>
              <a:t>Курс углубленного изучения математики</a:t>
            </a:r>
          </a:p>
        </p:txBody>
      </p:sp>
      <p:pic>
        <p:nvPicPr>
          <p:cNvPr id="19460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844675"/>
            <a:ext cx="2579688" cy="4114800"/>
          </a:xfrm>
          <a:noFill/>
          <a:ln/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1989138"/>
            <a:ext cx="3062288" cy="453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2349500"/>
            <a:ext cx="2895600" cy="439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247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88913"/>
            <a:ext cx="7772400" cy="936625"/>
          </a:xfrm>
        </p:spPr>
        <p:txBody>
          <a:bodyPr/>
          <a:lstStyle/>
          <a:p>
            <a:endParaRPr lang="ru-RU" altLang="ru-RU"/>
          </a:p>
        </p:txBody>
      </p:sp>
      <p:pic>
        <p:nvPicPr>
          <p:cNvPr id="20484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268413"/>
            <a:ext cx="2998788" cy="4535487"/>
          </a:xfrm>
          <a:noFill/>
          <a:ln/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2781300"/>
            <a:ext cx="2232025" cy="3694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196975"/>
            <a:ext cx="3263900" cy="490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3446463"/>
            <a:ext cx="2189162" cy="341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899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Материально-техническое обеспечени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1558801"/>
              </p:ext>
            </p:extLst>
          </p:nvPr>
        </p:nvGraphicFramePr>
        <p:xfrm>
          <a:off x="457200" y="1196753"/>
          <a:ext cx="8435280" cy="44700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0424"/>
                <a:gridCol w="6048672"/>
                <a:gridCol w="1656184"/>
              </a:tblGrid>
              <a:tr h="732624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п\п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77798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Учебные кабинеты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05801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Учебные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кабинеты с автоматизированными рабочими местами педагогических работников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99877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Кабинеты математики с автоматизированными рабочими местами учителя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93953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Помещения для занятий учебно-исследовательской и проектной деятельностью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6003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Лаборатории и мастерские для реализации учебной и внеурочной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деятельности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773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36003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836712"/>
            <a:ext cx="6400800" cy="4802088"/>
          </a:xfrm>
        </p:spPr>
        <p:txBody>
          <a:bodyPr>
            <a:normAutofit fontScale="92500" lnSpcReduction="20000"/>
          </a:bodyPr>
          <a:lstStyle/>
          <a:p>
            <a:r>
              <a:rPr lang="ru-RU" sz="5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Реализация модели математического образования углубленного и профильного изучения математики в условиях введения ФГОС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332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Материально-техническое обеспечени</a:t>
            </a:r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8957919"/>
              </p:ext>
            </p:extLst>
          </p:nvPr>
        </p:nvGraphicFramePr>
        <p:xfrm>
          <a:off x="457200" y="1600200"/>
          <a:ext cx="8229600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0424"/>
                <a:gridCol w="5832648"/>
                <a:gridCol w="166652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/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п\п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79688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Персональные компьютеры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Многофункциональное устройство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Документ-камера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Мультимедийный проектор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Плазменная панель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Интерактивная</a:t>
                      </a:r>
                      <a:r>
                        <a:rPr lang="ru-RU" sz="3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3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доска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495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84617" y="260648"/>
            <a:ext cx="8340443" cy="216024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Психолого-педагогическое сопровождение проекта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типов мышления </a:t>
            </a:r>
            <a:b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методики Г. </a:t>
            </a:r>
            <a:r>
              <a:rPr lang="ru-RU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Резапкиной</a:t>
            </a:r>
            <a:endParaRPr lang="ru-RU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3952896"/>
              </p:ext>
            </p:extLst>
          </p:nvPr>
        </p:nvGraphicFramePr>
        <p:xfrm>
          <a:off x="984204" y="2708920"/>
          <a:ext cx="7541268" cy="3399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6878"/>
                <a:gridCol w="1256878"/>
                <a:gridCol w="1269104"/>
                <a:gridCol w="1244652"/>
                <a:gridCol w="1256878"/>
                <a:gridCol w="1256878"/>
              </a:tblGrid>
              <a:tr h="8640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Предметно-действенное мышление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Абстрактно-символическое мышление 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Словесно-логическое мышление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Наглядно-образное мышление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Креативность</a:t>
                      </a:r>
                    </a:p>
                  </a:txBody>
                  <a:tcPr marL="7144" marR="7144" marT="7144" marB="0" anchor="ctr"/>
                </a:tc>
              </a:tr>
              <a:tr h="1179264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8-ые</a:t>
                      </a:r>
                      <a:endParaRPr lang="ru-RU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5,35</a:t>
                      </a:r>
                      <a:endParaRPr lang="ru-RU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5,1</a:t>
                      </a:r>
                      <a:endParaRPr lang="ru-RU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6,1</a:t>
                      </a:r>
                      <a:endParaRPr lang="ru-RU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5,6</a:t>
                      </a:r>
                      <a:endParaRPr lang="ru-RU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b"/>
                </a:tc>
              </a:tr>
              <a:tr h="13561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9-ые</a:t>
                      </a:r>
                      <a:endParaRPr lang="ru-RU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5,3</a:t>
                      </a:r>
                      <a:endParaRPr lang="ru-RU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  <a:endParaRPr lang="ru-RU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  <a:endParaRPr lang="ru-RU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5,8</a:t>
                      </a:r>
                      <a:endParaRPr lang="ru-RU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4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5,4</a:t>
                      </a:r>
                      <a:endParaRPr lang="ru-RU" sz="4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44" marR="7144" marT="7144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58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0860125"/>
              </p:ext>
            </p:extLst>
          </p:nvPr>
        </p:nvGraphicFramePr>
        <p:xfrm>
          <a:off x="786983" y="260648"/>
          <a:ext cx="7959778" cy="6120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5835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533150" cy="61926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Преобладают на высоком уровне: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Предметно-действенное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мышление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свойственно лю­дям, которые усваивают информацию через движения. Обычно они обладают хорошей координацией движений. Их руками создан весь окружающий нас предметный мир. Они водят машины, стоят у станков, собирают компьюте­ры. Без них невозможно реализовать самую блестящую идею. Это мышление хорошо развито у спортсменов, танцоров, артистов.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endParaRPr lang="ru-RU" sz="20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Наглядно-образным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мышлением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обладают люди с художественным складом ума, которые могут представить и то, что было, и то, что будет, и то, чего никогда не было и не будет, — художники, поэты, писатели, режиссеры. Архитектор, конструктор, дизайнер, художник, режиссер должны обладать развитым наглядно-образным мышле­нием.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endParaRPr lang="ru-RU" sz="20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Креативное мышление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— это способность мыслить творчески, находить нестандартные решения задачи. Это редкое и ничем не заменимое качество, отличающее людей, талант­ливых в любой сфере деятельности.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96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уровне нормы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Абстрактно-символическое  мышление -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им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обладают многие ученые — физики-теоретики, математики, эконо­мисты, программисты, аналитики. Они могут усваивать информацию с помощью математических кодов, формул и операций, которые нельзя ни потрогать, ни представить. Благодаря особенностям такого мышления на основе ги­потез сделаны многие открытия во всех областях науки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/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Словесно-логическое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мышление -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отличает людей с ярко выраженным вербальным интеллектом. Благодаря развитому словесно-логическому мышлению ученый, преподаватель, переводчик, писатель, филолог, журналист могут сформулировать свои мысли и донести их до людей. Это умение необходимо руководи­телям, политикам и общественным деятелям.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235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38138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Кадровое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проекта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251520" y="836712"/>
          <a:ext cx="8640960" cy="5976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80"/>
                <a:gridCol w="2664296"/>
                <a:gridCol w="3096344"/>
                <a:gridCol w="1368152"/>
                <a:gridCol w="792088"/>
              </a:tblGrid>
              <a:tr h="667574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п\п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Ф.И.О. педагогов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Почетное звание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Стаж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67574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Шатковская Елена Александровна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Почетный работник общего образования РФ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Высшая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0906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Гороховик Елена Александровна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Почетный работник общего образования РФ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Высшая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67574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Ланцева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Ирина Александровна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Почетный работник общего образования РФ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Высшая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67574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Шапарева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Елена Григорьевна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Почетный работник общего образования РФ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Высшая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67574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Голеницкая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Светлана Ивановна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Высшая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0257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Шапошникова Марина Александровна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Высшая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Рогочая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Елена Александровна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Высшая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Щербакова Наталия Сергеевна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Высшая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263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Методическое сопровождение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3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Теоретико</a:t>
            </a:r>
            <a:r>
              <a:rPr lang="ru-RU" sz="3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практические  семинары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 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«Структура рабочей программы по предмету»,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«Диагностика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предметных умений в классах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углубленного и профильного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изучения математики»,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«Реализация   системно –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подхода  на   уроках   математики», 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«Управление 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исследовательской    и  проектной    деятельностью  учащихся  на уроках математики и во внеурочное время».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564517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Методическое сопровождение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2859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вебинарах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по    проблеме   проекта,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  цифровых  ресурсов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сети Интернет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«Школы цифрового века».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квалификации  по  дополнительным  профессиональным  программам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«Содержание   и   практические    механизмы реализации  ФГОС основного  общего  образования  при преподавании математики»,  </a:t>
            </a:r>
          </a:p>
          <a:p>
            <a:pPr lvl="0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«Актуальные  вопросы реализации ФГОС основного  общего образования в работе учителя математики» и др.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744811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2484"/>
          <a:stretch/>
        </p:blipFill>
        <p:spPr>
          <a:xfrm>
            <a:off x="2411760" y="23147"/>
            <a:ext cx="4608512" cy="677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3270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3358" y="274638"/>
            <a:ext cx="8837284" cy="608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512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Математика в современном мире и ее значение для России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 Роль математики в развитии личности</a:t>
            </a:r>
            <a:r>
              <a:rPr lang="ru-RU" b="1" i="1" u="sng" dirty="0" smtClean="0"/>
              <a:t>: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Умение логически мыслить, правильно и последовательно выстраивать аргументацию, ясно и отчётливо выражать свои мысли.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Умение критически оценивать созданное ранее, анализировать ситуацию, отделять важное от несущественного, связывать внешне далёкие друг от друга предметы и обстоятельства.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Способность наглядно изображать объекты на бумаге (доске, экране) или представлять их в пространстве.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7264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492264" y="-908088"/>
            <a:ext cx="6003437" cy="848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410" y="1700808"/>
            <a:ext cx="8456035" cy="58793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581" y="2996952"/>
            <a:ext cx="8478754" cy="60020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4293096"/>
            <a:ext cx="8428976" cy="5827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20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76401" cy="60441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808" y="605880"/>
            <a:ext cx="4203830" cy="59492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4803" y="976447"/>
            <a:ext cx="4300204" cy="60566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465630"/>
            <a:ext cx="4290456" cy="6083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14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713" y="0"/>
            <a:ext cx="7380287" cy="1143000"/>
          </a:xfrm>
        </p:spPr>
        <p:txBody>
          <a:bodyPr rtlCol="0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1D6D49"/>
                </a:solidFill>
                <a:latin typeface="Times New Roman" pitchFamily="18" charset="0"/>
                <a:cs typeface="Times New Roman" pitchFamily="18" charset="0"/>
              </a:rPr>
              <a:t>Всероссийские съезды учителей</a:t>
            </a:r>
          </a:p>
        </p:txBody>
      </p:sp>
      <p:pic>
        <p:nvPicPr>
          <p:cNvPr id="17411" name="Picture 2" descr="ÐÐÐ£ - ÑÐºÐ¾Ð»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0350"/>
            <a:ext cx="169545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406400" y="1412875"/>
            <a:ext cx="1800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b="1">
                <a:solidFill>
                  <a:srgbClr val="1D6D4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МГУ -ШКОЛЕ</a:t>
            </a:r>
          </a:p>
        </p:txBody>
      </p:sp>
      <p:pic>
        <p:nvPicPr>
          <p:cNvPr id="20485" name="Picture 2" descr="Some Image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7236296" y="1556792"/>
            <a:ext cx="1616271" cy="2127177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</p:pic>
      <p:pic>
        <p:nvPicPr>
          <p:cNvPr id="9" name="Picture 2" descr="Sadovnichi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681892"/>
            <a:ext cx="1800200" cy="270750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7415" name="TextBox 9"/>
          <p:cNvSpPr txBox="1">
            <a:spLocks noChangeArrowheads="1"/>
          </p:cNvSpPr>
          <p:nvPr/>
        </p:nvSpPr>
        <p:spPr bwMode="auto">
          <a:xfrm>
            <a:off x="2268538" y="4508500"/>
            <a:ext cx="4175125" cy="166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 Антонович Садовничий,</a:t>
            </a:r>
          </a:p>
          <a:p>
            <a:r>
              <a:rPr lang="ru-RU" altLang="ru-RU" sz="1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ректор МГУ имени М. В. Ломоносова с 1992 года,</a:t>
            </a:r>
          </a:p>
          <a:p>
            <a:r>
              <a:rPr lang="ru-RU" altLang="ru-RU" sz="1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академик РАН, профессор, </a:t>
            </a:r>
          </a:p>
          <a:p>
            <a:r>
              <a:rPr lang="ru-RU" altLang="ru-RU" sz="1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 Российского Союза ректоров,</a:t>
            </a:r>
          </a:p>
          <a:p>
            <a:r>
              <a:rPr lang="ru-RU" altLang="ru-RU" sz="1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 Евразийской ассоциации университетов </a:t>
            </a:r>
          </a:p>
          <a:p>
            <a:endParaRPr lang="ru-RU" altLang="ru-RU">
              <a:solidFill>
                <a:prstClr val="black"/>
              </a:solidFill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4005064"/>
            <a:ext cx="163964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7417" name="TextBox 9"/>
          <p:cNvSpPr txBox="1">
            <a:spLocks noChangeArrowheads="1"/>
          </p:cNvSpPr>
          <p:nvPr/>
        </p:nvSpPr>
        <p:spPr bwMode="auto">
          <a:xfrm>
            <a:off x="2268538" y="1844675"/>
            <a:ext cx="4679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0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Всероссийский съезд учителей математики 28 - 30 октября 2010 года</a:t>
            </a:r>
          </a:p>
        </p:txBody>
      </p:sp>
      <p:sp>
        <p:nvSpPr>
          <p:cNvPr id="17418" name="TextBox 10"/>
          <p:cNvSpPr txBox="1">
            <a:spLocks noChangeArrowheads="1"/>
          </p:cNvSpPr>
          <p:nvPr/>
        </p:nvSpPr>
        <p:spPr bwMode="auto">
          <a:xfrm>
            <a:off x="2339975" y="2924175"/>
            <a:ext cx="44640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0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Всероссийский съезд преподавателей и учителей математики 6 – 7 декабря 2018 года</a:t>
            </a:r>
          </a:p>
        </p:txBody>
      </p:sp>
      <p:pic>
        <p:nvPicPr>
          <p:cNvPr id="13" name="Рисунок 12" descr="DSC0269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27584" y="1844824"/>
            <a:ext cx="1224136" cy="163218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274255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250" y="188913"/>
            <a:ext cx="6913563" cy="1143000"/>
          </a:xfrm>
        </p:spPr>
        <p:txBody>
          <a:bodyPr rtlCol="0"/>
          <a:lstStyle/>
          <a:p>
            <a:pPr>
              <a:defRPr/>
            </a:pPr>
            <a:r>
              <a:rPr lang="ru-RU" sz="2400" dirty="0" smtClean="0"/>
              <a:t>Всероссийский съезд преподавателей и учителей математики, 6-7 декабря 2018</a:t>
            </a:r>
            <a:endParaRPr lang="ru-RU" sz="2400" dirty="0"/>
          </a:p>
        </p:txBody>
      </p:sp>
      <p:sp>
        <p:nvSpPr>
          <p:cNvPr id="18435" name="TextBox 7"/>
          <p:cNvSpPr txBox="1">
            <a:spLocks noChangeArrowheads="1"/>
          </p:cNvSpPr>
          <p:nvPr/>
        </p:nvSpPr>
        <p:spPr bwMode="auto">
          <a:xfrm>
            <a:off x="2771775" y="1628775"/>
            <a:ext cx="33845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ru-RU" b="1">
                <a:solidFill>
                  <a:prstClr val="black"/>
                </a:solidFill>
                <a:hlinkClick r:id="rId2"/>
              </a:rPr>
              <a:t>http://math-conf.msu.ru/</a:t>
            </a:r>
            <a:endParaRPr lang="ru-RU" altLang="ru-RU" b="1">
              <a:solidFill>
                <a:prstClr val="black"/>
              </a:solidFill>
            </a:endParaRPr>
          </a:p>
          <a:p>
            <a:pPr algn="ctr"/>
            <a:r>
              <a:rPr lang="ru-RU" altLang="ru-RU">
                <a:solidFill>
                  <a:prstClr val="black"/>
                </a:solidFill>
              </a:rPr>
              <a:t>Видеотрансляция пленарных заседаний Съезда </a:t>
            </a:r>
          </a:p>
        </p:txBody>
      </p:sp>
      <p:pic>
        <p:nvPicPr>
          <p:cNvPr id="9" name="Picture 2" descr="Some Image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323528" y="116632"/>
            <a:ext cx="936104" cy="123200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</p:pic>
      <p:pic>
        <p:nvPicPr>
          <p:cNvPr id="18437" name="Picture 2" descr="ÐÑÐµÑÐ¾ÑÑÐ¸Ð¹ÑÐºÐ¸Ð¹ ÑÑÐµÐ·Ð´ Ð¿ÑÐµÐ¿Ð¾Ð´Ð°Ð²Ð°ÑÐµÐ»ÐµÐ¹ Ð¸â¦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5183188"/>
            <a:ext cx="2232025" cy="167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4" descr="ÐÑÐµÑÐ¾ÑÑÐ¸Ð¹ÑÐºÐ¸Ð¹ ÑÑÐµÐ·Ð´ Ð¿ÑÐµÐ¿Ð¾Ð´Ð°Ð²Ð°ÑÐµÐ»ÐµÐ¹ Ð¸â¦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3716338"/>
            <a:ext cx="2381250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6" descr="ÐÑÐµÑÐ¾ÑÑÐ¸Ð¹ÑÐºÐ¸Ð¹ ÑÑÐµÐ·Ð´ Ð¿ÑÐµÐ¿Ð¾Ð´Ð°Ð²Ð°ÑÐµÐ»ÐµÐ¹ Ð¸â¦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1412875"/>
            <a:ext cx="24003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8" descr="ÐÑÐµÑÐ¾ÑÑÐ¸Ð¹ÑÐºÐ¸Ð¹ ÑÑÐµÐ·Ð´ Ð¿ÑÐµÐ¿Ð¾Ð´Ð°Ð²Ð°ÑÐµÐ»ÐµÐ¹ Ð¸â¦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284538"/>
            <a:ext cx="2376488" cy="178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10" descr="ÐÑÐµÑÐ¾ÑÑÐ¸Ð¹ÑÐºÐ¸Ð¹ ÑÑÐµÐ·Ð´ Ð¿ÑÐµÐ¿Ð¾Ð´Ð°Ð²Ð°ÑÐµÐ»ÐµÐ¹ Ð¸â¦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12875"/>
            <a:ext cx="24003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Picture 12" descr="ÐÑÐµÑÐ¾ÑÑÐ¸Ð¹ÑÐºÐ¸Ð¹ ÑÑÐµÐ·Ð´ Ð¿ÑÐµÐ¿Ð¾Ð´Ð°Ð²Ð°ÑÐµÐ»ÐµÐ¹ Ð¸â¦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5075238"/>
            <a:ext cx="2376487" cy="178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Picture 14" descr="ÐÑÐµÑÐ¾ÑÑÐ¸Ð¹ÑÐºÐ¸Ð¹ ÑÑÐµÐ·Ð´ Ð¿ÑÐµÐ¿Ð¾Ð´Ð°Ð²Ð°ÑÐµÐ»ÐµÐ¹ Ð¸â¦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2708275"/>
            <a:ext cx="24003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4" name="TextBox 16"/>
          <p:cNvSpPr txBox="1">
            <a:spLocks noChangeArrowheads="1"/>
          </p:cNvSpPr>
          <p:nvPr/>
        </p:nvSpPr>
        <p:spPr bwMode="auto">
          <a:xfrm>
            <a:off x="6372225" y="3284538"/>
            <a:ext cx="21605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А. Садовничий</a:t>
            </a:r>
          </a:p>
        </p:txBody>
      </p:sp>
      <p:sp>
        <p:nvSpPr>
          <p:cNvPr id="18445" name="TextBox 17"/>
          <p:cNvSpPr txBox="1">
            <a:spLocks noChangeArrowheads="1"/>
          </p:cNvSpPr>
          <p:nvPr/>
        </p:nvSpPr>
        <p:spPr bwMode="auto">
          <a:xfrm>
            <a:off x="6372225" y="5516563"/>
            <a:ext cx="2447925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 Ю. Синюгина, </a:t>
            </a:r>
          </a:p>
          <a:p>
            <a:r>
              <a:rPr lang="ru-RU" altLang="ru-RU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А. Садовничий, </a:t>
            </a:r>
          </a:p>
          <a:p>
            <a:r>
              <a:rPr lang="ru-RU" altLang="ru-RU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А. Фурсенко,</a:t>
            </a:r>
          </a:p>
          <a:p>
            <a:r>
              <a:rPr lang="ru-RU" altLang="ru-RU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К. Смирнов</a:t>
            </a:r>
          </a:p>
        </p:txBody>
      </p:sp>
      <p:sp>
        <p:nvSpPr>
          <p:cNvPr id="18446" name="TextBox 18"/>
          <p:cNvSpPr txBox="1">
            <a:spLocks noChangeArrowheads="1"/>
          </p:cNvSpPr>
          <p:nvPr/>
        </p:nvSpPr>
        <p:spPr bwMode="auto">
          <a:xfrm>
            <a:off x="2843213" y="4581525"/>
            <a:ext cx="3529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 В. Ященко, В. М. Тихомиров</a:t>
            </a:r>
          </a:p>
        </p:txBody>
      </p:sp>
    </p:spTree>
    <p:extLst>
      <p:ext uri="{BB962C8B-B14F-4D97-AF65-F5344CB8AC3E}">
        <p14:creationId xmlns:p14="http://schemas.microsoft.com/office/powerpoint/2010/main" val="151580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638" y="727075"/>
            <a:ext cx="8423275" cy="8509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000" b="1" dirty="0">
                <a:solidFill>
                  <a:srgbClr val="1D6D49"/>
                </a:solidFill>
              </a:rPr>
              <a:t>Изда</a:t>
            </a:r>
            <a:r>
              <a:rPr lang="ru-RU" altLang="ru-RU" sz="2000" b="1" dirty="0">
                <a:solidFill>
                  <a:srgbClr val="1D6D49"/>
                </a:solidFill>
                <a:latin typeface="Times New Roman" pitchFamily="18" charset="0"/>
                <a:cs typeface="Times New Roman" pitchFamily="18" charset="0"/>
              </a:rPr>
              <a:t>тельский дом «Первое сентября», Департамент образования </a:t>
            </a:r>
            <a:br>
              <a:rPr lang="ru-RU" altLang="ru-RU" sz="2000" b="1" dirty="0">
                <a:solidFill>
                  <a:srgbClr val="1D6D4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dirty="0">
                <a:solidFill>
                  <a:srgbClr val="1D6D49"/>
                </a:solidFill>
                <a:latin typeface="Times New Roman" pitchFamily="18" charset="0"/>
                <a:cs typeface="Times New Roman" pitchFamily="18" charset="0"/>
              </a:rPr>
              <a:t>г. Москвы, Московский педагогический государственный университет</a:t>
            </a:r>
            <a:br>
              <a:rPr lang="ru-RU" altLang="ru-RU" sz="2000" b="1" dirty="0">
                <a:solidFill>
                  <a:srgbClr val="1D6D4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 b="1" dirty="0">
                <a:solidFill>
                  <a:srgbClr val="1D6D49"/>
                </a:solidFill>
                <a:latin typeface="Times New Roman" pitchFamily="18" charset="0"/>
                <a:cs typeface="Times New Roman" pitchFamily="18" charset="0"/>
              </a:rPr>
              <a:t>День методической книги</a:t>
            </a:r>
            <a:r>
              <a:rPr lang="ru-RU" altLang="ru-RU" sz="3200" b="1" dirty="0"/>
              <a:t/>
            </a:r>
            <a:br>
              <a:rPr lang="ru-RU" altLang="ru-RU" sz="3200" b="1" dirty="0"/>
            </a:b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4149080"/>
            <a:ext cx="3367869" cy="2525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149080"/>
            <a:ext cx="3384376" cy="253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1484784"/>
            <a:ext cx="336037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8" name="Рисунок 2" descr="ps-25-1.jpg"/>
          <p:cNvPicPr>
            <a:picLocks noChangeAspect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179512" y="1484784"/>
            <a:ext cx="5134648" cy="252028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</p:pic>
    </p:spTree>
    <p:extLst>
      <p:ext uri="{BB962C8B-B14F-4D97-AF65-F5344CB8AC3E}">
        <p14:creationId xmlns:p14="http://schemas.microsoft.com/office/powerpoint/2010/main" val="322491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684213" y="115888"/>
            <a:ext cx="8229600" cy="187325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000" b="1" dirty="0" smtClean="0">
                <a:solidFill>
                  <a:srgbClr val="1D6D49"/>
                </a:solidFill>
              </a:rPr>
              <a:t>Изд</a:t>
            </a:r>
            <a:r>
              <a:rPr lang="ru-RU" altLang="ru-RU" sz="2000" b="1" dirty="0" smtClean="0">
                <a:solidFill>
                  <a:srgbClr val="1D6D49"/>
                </a:solidFill>
                <a:latin typeface="Times New Roman" pitchFamily="18" charset="0"/>
                <a:cs typeface="Times New Roman" pitchFamily="18" charset="0"/>
              </a:rPr>
              <a:t>ательский дом «Первое сентября», Департамент образования г. Москвы, Московский педагогический государственный университет</a:t>
            </a:r>
            <a:br>
              <a:rPr lang="ru-RU" altLang="ru-RU" sz="2000" b="1" dirty="0" smtClean="0">
                <a:solidFill>
                  <a:srgbClr val="1D6D4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200" b="1" dirty="0" smtClean="0">
                <a:solidFill>
                  <a:srgbClr val="1D6D49"/>
                </a:solidFill>
                <a:latin typeface="Times New Roman" pitchFamily="18" charset="0"/>
                <a:cs typeface="Times New Roman" pitchFamily="18" charset="0"/>
              </a:rPr>
              <a:t>Всероссийский педагогический марафон учебных предметов</a:t>
            </a:r>
            <a:r>
              <a:rPr lang="ru-RU" altLang="ru-RU" sz="2800" b="1" dirty="0" smtClean="0"/>
              <a:t/>
            </a:r>
            <a:br>
              <a:rPr lang="ru-RU" altLang="ru-RU" sz="2800" b="1" dirty="0" smtClean="0"/>
            </a:br>
            <a:endParaRPr lang="ru-RU" altLang="ru-RU" sz="2800" dirty="0" smtClean="0"/>
          </a:p>
        </p:txBody>
      </p:sp>
      <p:sp>
        <p:nvSpPr>
          <p:cNvPr id="20483" name="TextBox 5"/>
          <p:cNvSpPr txBox="1">
            <a:spLocks noChangeArrowheads="1"/>
          </p:cNvSpPr>
          <p:nvPr/>
        </p:nvSpPr>
        <p:spPr bwMode="auto">
          <a:xfrm>
            <a:off x="2987675" y="4724400"/>
            <a:ext cx="32400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Артем Симонович Соловейчик ,</a:t>
            </a:r>
          </a:p>
          <a:p>
            <a:r>
              <a:rPr lang="ru-RU" altLang="ru-RU" sz="12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редактор ИД «Первое сентября», </a:t>
            </a:r>
          </a:p>
          <a:p>
            <a:r>
              <a:rPr lang="ru-RU" altLang="ru-RU" sz="12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вице-президент корпорации «Российский учебник» </a:t>
            </a:r>
          </a:p>
        </p:txBody>
      </p:sp>
      <p:pic>
        <p:nvPicPr>
          <p:cNvPr id="38916" name="Picture 4" descr="http://xn--80aa8agek3a.xn--1-btbl6aqcj8hc.xn--p1ai/2018-03-23-1529436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420888"/>
            <a:ext cx="3024336" cy="20149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8" name="Picture 2" descr="http://xn--80aa8agek3a.xn--1-btbl6aqcj8hc.xn--p1ai/2017-04-09-1529436/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68760"/>
            <a:ext cx="2951312" cy="19663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" name="Picture 2" descr="http://xn--80aa8agek3a.xn--1-btbl6aqcj8hc.xn--p1ai/2016-04-03-1528845/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149080"/>
            <a:ext cx="2952328" cy="196821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0487" name="TextBox 9"/>
          <p:cNvSpPr txBox="1">
            <a:spLocks noChangeArrowheads="1"/>
          </p:cNvSpPr>
          <p:nvPr/>
        </p:nvSpPr>
        <p:spPr bwMode="auto">
          <a:xfrm>
            <a:off x="0" y="3213100"/>
            <a:ext cx="28082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Елена Владимировна Смыкалова, </a:t>
            </a:r>
          </a:p>
          <a:p>
            <a:r>
              <a:rPr lang="ru-RU" altLang="ru-RU" sz="12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 педагогических наук, доцент СПб АППО, победитель конкурса учителей в рамках проекта «Образование»</a:t>
            </a:r>
          </a:p>
          <a:p>
            <a:endParaRPr lang="ru-RU" altLang="ru-RU" sz="1200">
              <a:solidFill>
                <a:prstClr val="black"/>
              </a:solidFill>
            </a:endParaRPr>
          </a:p>
        </p:txBody>
      </p:sp>
      <p:sp>
        <p:nvSpPr>
          <p:cNvPr id="20488" name="TextBox 10"/>
          <p:cNvSpPr txBox="1">
            <a:spLocks noChangeArrowheads="1"/>
          </p:cNvSpPr>
          <p:nvPr/>
        </p:nvSpPr>
        <p:spPr bwMode="auto">
          <a:xfrm>
            <a:off x="0" y="6092825"/>
            <a:ext cx="27368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Семёнович Якир,</a:t>
            </a:r>
          </a:p>
          <a:p>
            <a:r>
              <a:rPr lang="ru-RU" altLang="ru-RU" sz="12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Народный учитель, </a:t>
            </a:r>
          </a:p>
          <a:p>
            <a:r>
              <a:rPr lang="ru-RU" altLang="ru-RU" sz="12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полный кавалер ордена «За заслуги»</a:t>
            </a:r>
          </a:p>
          <a:p>
            <a:endParaRPr lang="ru-RU" altLang="ru-RU">
              <a:solidFill>
                <a:prstClr val="black"/>
              </a:solidFill>
            </a:endParaRPr>
          </a:p>
        </p:txBody>
      </p:sp>
      <p:pic>
        <p:nvPicPr>
          <p:cNvPr id="18444" name="Picture 12" descr="http://xn--80aa8agek3a.xn--1-btbl6aqcj8hc.xn--p1ai/2015-04-05-1528845/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20172" y="1628800"/>
            <a:ext cx="3023828" cy="201588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8446" name="Picture 14" descr="http://xn--80aa8agek3a.xn--1-btbl6aqcj8hc.xn--p1ai/2014-04-06-1528845/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75648" y="4653136"/>
            <a:ext cx="3168352" cy="17824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0491" name="TextBox 13"/>
          <p:cNvSpPr txBox="1">
            <a:spLocks noChangeArrowheads="1"/>
          </p:cNvSpPr>
          <p:nvPr/>
        </p:nvSpPr>
        <p:spPr bwMode="auto">
          <a:xfrm>
            <a:off x="6156325" y="3644900"/>
            <a:ext cx="29876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Валерий Семёнович Панфёров, </a:t>
            </a:r>
          </a:p>
          <a:p>
            <a:r>
              <a:rPr lang="ru-RU" altLang="ru-RU" sz="12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доцент кафедры общей математики факультета вычислительной математики и кибернетики МГУ</a:t>
            </a:r>
          </a:p>
        </p:txBody>
      </p:sp>
      <p:sp>
        <p:nvSpPr>
          <p:cNvPr id="20492" name="TextBox 14"/>
          <p:cNvSpPr txBox="1">
            <a:spLocks noChangeArrowheads="1"/>
          </p:cNvSpPr>
          <p:nvPr/>
        </p:nvSpPr>
        <p:spPr bwMode="auto">
          <a:xfrm>
            <a:off x="6335713" y="6453188"/>
            <a:ext cx="280828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2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круглого стола</a:t>
            </a:r>
          </a:p>
        </p:txBody>
      </p:sp>
    </p:spTree>
    <p:extLst>
      <p:ext uri="{BB962C8B-B14F-4D97-AF65-F5344CB8AC3E}">
        <p14:creationId xmlns:p14="http://schemas.microsoft.com/office/powerpoint/2010/main" val="210691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87325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ru-RU" altLang="ru-RU" sz="2800" dirty="0" smtClean="0"/>
          </a:p>
        </p:txBody>
      </p:sp>
      <p:pic>
        <p:nvPicPr>
          <p:cNvPr id="36868" name="Picture 4" descr="ÐÐ¾Ð¿Ð¾Ð»Ð½Ð¸ÑÐµÐ»ÑÐ½ÑÐµ Ð³Ð»Ð°Ð²Ñ Ð¿Ð¾ Ð¼Ð°ÑÐµÐ¼Ð°ÑÐ¸ÐºÐµ Ð´Ð»Ñ ÑÑÐ°ÑÐ¸ÑÑÑ 5 ÐºÐ»Ð°ÑÑ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5373216"/>
            <a:ext cx="991093" cy="148478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6870" name="Picture 6" descr="ÐÐ¾Ð¿Ð¾Ð»Ð½Ð¸ÑÐµÐ»ÑÐ½ÑÐµ Ð³Ð»Ð°Ð²Ñ Ð¿Ð¾ Ð¼Ð°ÑÐµÐ¼Ð°ÑÐ¸ÐºÐµ Ð´Ð»Ñ ÑÑÐ°ÑÐ¸ÑÑÑ 6 ÐºÐ»Ð°ÑÑÐ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5342045"/>
            <a:ext cx="1008111" cy="151595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6872" name="Picture 8" descr="Ð£ÑÑÐ½ÑÐ¹ ÑÑÐµÑ Ð² ÑÐ°Ð±Ð»Ð¸ÑÐ°Ñ. 5-6 ÐºÐ»Ð°ÑÑ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5373216"/>
            <a:ext cx="961398" cy="148478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6874" name="Picture 10" descr="[ÐÐ°ÑÐµÐ¼Ð°ÑÐ¸ÐºÐ°. Ð¡Ð±Ð¾ÑÐ½Ð¸Ðº Ð·Ð°Ð´Ð°Ñ 7 ÐºÐ»Ð°ÑÑ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5340082"/>
            <a:ext cx="1008112" cy="151791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6876" name="Picture 12" descr="[ÐÐ°ÑÐµÐ¼Ð°ÑÐ¸ÐºÐ°. ÐÐ¾Ð¿Ð¾Ð»Ð½Ð¸ÑÐµÐ»ÑÐ½ÑÐµ Ð³Ð»Ð°Ð²Ñ 7 ÐºÐ»Ð°ÑÑ.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384" y="5373216"/>
            <a:ext cx="949350" cy="148478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6878" name="Picture 14" descr="[ÐÐ¾Ð´ÑÐ»Ð¸, Ð¿Ð°ÑÐ°Ð¼ÐµÑÑÑ, Ð¼Ð½Ð¾Ð³Ð¾ÑÐ»ÐµÐ½Ñ. Ð£ÑÐµÐ±Ð½Ð¾Ðµ Ð¿Ð¾ÑÐ¾Ð±Ð¸Ðµ Ð´Ð»Ñ ÑÑÐ°ÑÐ¸ÑÑÑ 8-9 ÐºÐ»Ð°ÑÑÐ¾Ð²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016" y="5373216"/>
            <a:ext cx="1007667" cy="148478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3" name="Picture 6" descr="ÐÐµÑÐ·Ð»ÑÐº, Ð Ð°Ð±Ð¸Ð½Ð¾Ð²Ð¸Ñ - ÐÐµÐ¾Ð¼ÐµÑÑÐ¸Ñ. 7 ÐºÐ»Ð°ÑÑ. ÐÐ¸Ð´Ð°ÐºÑÐ¸ÑÐµÑÐºÐ¸Ðµ Ð¼Ð°ÑÐµÑÐ¸Ð°Ð»Ñ. ÐÐ¾ÑÐ¾Ð±Ð¸Ðµ Ð´Ð»Ñ ÑÑÐ°ÑÐ¸ÑÑÑ. Ð¤ÐÐÐ¡ Ð¾Ð±Ð»Ð¾Ð¶ÐºÐ° ÐºÐ½Ð¸Ð³Ð¸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3861048"/>
            <a:ext cx="995767" cy="14401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4" name="Picture 26" descr="ÐÐµÐ¾Ð¼ÐµÑÑÐ¸Ñ. 8Â ÐºÐ»Ð°ÑÑ. ÐÐ¸Ð´Ð°ÐºÑÐ¸ÑÐµÑÐºÐ¸Ðµ Ð¼Ð°ÑÐµÑÐ¸Ð°Ð»Ñ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59632" y="3861048"/>
            <a:ext cx="1008112" cy="146383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5" name="Picture 20" descr="ÐÐµÐ¾Ð¼ÐµÑÑÐ¸Ñ. 9Â ÐºÐ»Ð°ÑÑ. ÐÐ¸Ð´Ð°ÐºÑÐ¸ÑÐµÑÐºÐ¸Ðµ Ð¼Ð°ÑÐµÑÐ¸Ð°Ð»Ñ.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39752" y="3861048"/>
            <a:ext cx="1008112" cy="145718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6" name="Picture 22" descr="ÐÐ»Ð³ÐµÐ±ÑÐ°. 7Â ÐºÐ»Ð°ÑÑ. ÐÐ¸Ð´Ð°ÐºÑÐ¸ÑÐµÑÐºÐ¸Ðµ Ð¼Ð°ÑÐµÑÐ¸Ð°Ð»Ñ.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419872" y="3861048"/>
            <a:ext cx="1008112" cy="146383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7" name="Picture 16" descr="ÐÐµÑÐ·Ð»ÑÐº, Ð Ð°Ð±Ð¸Ð½Ð¾Ð²Ð¸Ñ - ÐÐ»Ð³ÐµÐ±ÑÐ°. 8 ÐºÐ»Ð°ÑÑ. ÐÐ¸Ð´Ð°ÐºÑÐ¸ÑÐµÑÐºÐ¸Ðµ Ð¼Ð°ÑÐµÑÐ¸Ð°Ð»Ñ. ÐÐ¾ÑÐ¾Ð±Ð¸Ðµ Ð´Ð»Ñ ÑÑÐ°ÑÐ¸ÑÑÑ. Ð¤ÐÐÐ¡ Ð¾Ð±Ð»Ð¾Ð¶ÐºÐ° ÐºÐ½Ð¸Ð³Ð¸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99992" y="3861048"/>
            <a:ext cx="995768" cy="14401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8" name="Picture 24" descr="ÐÐ»Ð³ÐµÐ±ÑÐ°. 9Â ÐºÐ»Ð°ÑÑÑ. ÐÐ¸Ð´Ð°ÐºÑÐ¸ÑÐµÑÐºÐ¸Ðµ Ð¼Ð°ÑÐµÑÐ¸Ð°Ð»Ñ.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652120" y="3861048"/>
            <a:ext cx="991808" cy="14401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0" name="Picture 18" descr="ÐÐµÑÐ·Ð»ÑÐº, Ð Ð°Ð±Ð¸Ð½Ð¾Ð²Ð¸Ñ - ÐÐ°ÑÐµÐ¼Ð°ÑÐ¸ÐºÐ°. 6 ÐºÐ»Ð°ÑÑ. ÐÐ¸Ð´Ð°ÐºÑÐ¸ÑÐµÑÐºÐ¸Ðµ Ð¼Ð°ÑÐµÑÐ¸Ð°Ð»Ñ. Ð¤ÐÐÐ¡ Ð¾Ð±Ð»Ð¾Ð¶ÐºÐ° ÐºÐ½Ð¸Ð³Ð¸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04248" y="3861048"/>
            <a:ext cx="995768" cy="14401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1" name="Picture 28" descr="ÐÐ°ÑÐµÐ¼Ð°ÑÐ¸ÐºÐ°: Ð°Ð»Ð³ÐµÐ±ÑÐ° Ð¸ Ð½Ð°ÑÐ°Ð»Ð° Ð¼Ð°ÑÐµÐ¼Ð°ÑÐ¸ÑÐµÑÐºÐ¾Ð³Ð¾ Ð°Ð½Ð°Ð»Ð¸Ð·Ð°, Ð³ÐµÐ¾Ð¼ÐµÑÑÐ¸Ñ. ÐÐ»Ð³ÐµÐ±ÑÐ° Ð¸ Ð½Ð°ÑÐ°Ð»Ð° Ð¼Ð°ÑÐµÐ¼Ð°ÑÐ¸ÑÐµÑÐºÐ¾Ð³Ð¾ Ð°Ð½Ð°Ð»Ð¸Ð·Ð°. ÐÐ°Ð·Ð¾Ð²ÑÐ¹ ÑÑÐ¾Ð²ÐµÐ½Ñ. 10Â ÐºÐ»Ð°ÑÑ. ÐÐ¸Ð´Ð°ÐºÑÐ¸ÑÐµÑÐºÐ¸Ðµ Ð¼Ð°ÑÐµÑ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956376" y="3861048"/>
            <a:ext cx="1008112" cy="144542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2542" name="Picture 14" descr="ÐÐ»ÐµÐºÑÐ°Ð½Ð´Ñ ÐÑÐ¾ÐºÐ¾ÑÑÐµÐ² - ÐÐÐ­-2019. ÐÐ°ÑÐµÐ¼Ð°ÑÐ¸ÐºÐ° (Ð¿ÑÐ¾ÑÐ¸Ð»ÑÐ½ÑÐ¹ ÑÑÐ¾Ð²ÐµÐ½Ñ). 25 Ð»ÑÑÑÐ¸Ñ Ð²Ð°ÑÐ¸Ð°Ð½ÑÐ¾Ð². Ð£ÑÐµÐ±Ð½Ð¾Ðµ Ð¿Ð¾ÑÐ¾Ð±Ð¸Ðµ Ð¾Ð±Ð»Ð¾Ð¶ÐºÐ° ÐºÐ½Ð¸Ð³Ð¸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668344" y="0"/>
            <a:ext cx="1333489" cy="206084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2544" name="Picture 16" descr="Ð¤ÐµÐ´Ð¾ÑÐ¾Ð², ÐÐ¾Ð»Ð¾ÑÐ°ÑÐµÐ²Ð°, Ð¡ÐµÐ¼ÐµÐ½Ð´ÑÐµÐ²Ð° - ÐÐµÐ¾Ð¼ÐµÑÑÐ¸Ñ. ÐÑÐ½Ð¾Ð²Ð½Ð¾Ð¹ ÐºÑÑÑ Ñ ÑÐµÑÐµÐ½Ð¸ÑÐ¼Ð¸ Ð¸ ÑÐºÐ°Ð·Ð°Ð½Ð¸ÑÐ¼Ð¸ Ð¾Ð±Ð»Ð¾Ð¶ÐºÐ° ÐºÐ½Ð¸Ð³Ð¸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619672" y="0"/>
            <a:ext cx="1261482" cy="19495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2546" name="Picture 18" descr="ÐÐ¾Ð¿Ð¾Ð², ÐÐ¾Ð»Ð¾ÑÐ°ÑÐµÐ²Ð°, Ð¡ÐµÐ¼ÐµÐ½Ð´ÑÐµÐ²Ð° - ÐÐ»Ð³ÐµÐ±ÑÐ°. ÐÑÐ½Ð¾Ð²Ð½Ð¾Ð¹ ÐºÑÑÑ Ñ ÑÐµÑÐµÐ½Ð¸ÑÐ¼Ð¸ Ð¸ ÑÐºÐ°Ð·Ð°Ð½Ð¸ÑÐ¼Ð¸ Ð¾Ð±Ð»Ð¾Ð¶ÐºÐ° ÐºÐ½Ð¸Ð³Ð¸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987824" y="0"/>
            <a:ext cx="1333490" cy="206084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2552" name="Picture 24" descr="http://book.etudes.ru/.data/b/000alt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427984" y="0"/>
            <a:ext cx="1429918" cy="206084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2554" name="Picture 26" descr="https://static-eu.insales.ru/images/products/1/7480/182517048/large_Almanac_12_cover_15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5940152" y="0"/>
            <a:ext cx="1605744" cy="206084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2556" name="Picture 28" descr="Ð¡Ð±Ð¾ÑÐ½Ð¸Ðº Ð¾Ð»Ð¸Ð¼Ð¿Ð¸Ð°Ð´Ð½ÑÑ Ð·Ð°Ð´Ð°Ñ Ð¿Ð¾ Ð¼Ð°ÑÐµÐ¼Ð°ÑÐ¸ÐºÐµ, Ð. Ð. ÐÐ¾ÑÐ±Ð°ÑÐµÐ²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07504" y="0"/>
            <a:ext cx="1447800" cy="191452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2560" name="Picture 32" descr="ÐÐÐ­ 2019. ÐÐ°ÑÐµÐ¼Ð°ÑÐ¸ÐºÐ°. ÐÐ°Ð´Ð°ÑÐ¸ Ñ Ð¿Ð°ÑÐ°Ð¼ÐµÑÑÐ¾Ð¼. ÐÐ°Ð´Ð°ÑÐ° 18. ÐÑÐ¾ÑÐ¸Ð»ÑÐ½ÑÐ¹ ÑÑÐ¾Ð²ÐµÐ½Ñ. Ð¤ÐÐÐ¡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660232" y="2204864"/>
            <a:ext cx="1049077" cy="160858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2562" name="Picture 34" descr="ÐÐÐ­ 2019. ÐÐ°ÑÐµÐ¼Ð°ÑÐ¸ÐºÐ°. ÐÐ°Ð´Ð°ÑÐ° 19. ÐÑÐ¾ÑÐ¸Ð»ÑÐ½ÑÐ¹ ÑÑÐ¾Ð²ÐµÐ½Ñ. Ð¤ÐÐÐ¡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7884368" y="2132856"/>
            <a:ext cx="1096038" cy="16805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2568" name="Picture 40" descr="ÐÐÐ­ 2019. ÐÐ°ÑÐµÐ¼Ð°ÑÐ¸ÐºÐ°. ÐÐ°Ð´Ð°ÑÐ¸ Ñ ÑÐºÐ¾Ð½Ð¾Ð¼Ð¸ÑÐµÑÐºÐ¸Ð¼ ÑÐ¾Ð´ÐµÑÐ¶Ð°Ð½Ð¸ÐµÐ¼. ÐÐ°Ð´Ð°ÑÐ° 17. ÐÑÐ¾ÑÐ¸Ð»ÑÐ½ÑÐ¹ ÑÑÐ¾Ð²ÐµÐ½Ñ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5436096" y="2132856"/>
            <a:ext cx="1111533" cy="165618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2572" name="Picture 44" descr="ÐÐÐ­ 2019. ÐÐ°ÑÐµÐ¼Ð°ÑÐ¸ÐºÐ°. ÐÐµÐ¾Ð¼ÐµÑÑÐ¸Ñ. ÐÐ»Ð°Ð½Ð¸Ð¼ÐµÑÑÐ¸Ñ. ÐÐ°Ð´Ð°ÑÐ° 16. ÐÑÐ¾ÑÐ¸Ð»ÑÐ½ÑÐ¹ ÑÑÐ¾Ð²ÐµÐ½Ñ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4139952" y="2132856"/>
            <a:ext cx="1104123" cy="165618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2574" name="Picture 46" descr="ÐÐ»Ð¸Ð¼Ð¿Ð¸Ð°Ð´Ð° Â«ÐÐ¾ÐºÐ¾ÑÐ¸ ÐÐ¾ÑÐ¾Ð±ÑÑÐ²Ñ Ð³Ð¾ÑÑ!Â» Ð¿Ð¾ Ð¼Ð°ÑÐµÐ¼Ð°ÑÐ¸ÐºÐµ (2013â2018).ÐÐµÐ»ÐµÐ½ÑÐºÐ¸Ð¹ Ð. Ð¡., ÐÐ¾Ð·ÐºÐ¾ Ð. Ð., ÐÐ°Ð½ÑÑÑÐ¾Ð² Ð. Ð¡., Ð¡ÐµÑÐ³ÐµÐµÐ² Ð. Ð., Ð¨ÐµÐ¹Ð¿Ð°Ðº Ð. Ð.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107504" y="1988840"/>
            <a:ext cx="1246311" cy="18009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2576" name="Picture 48" descr="ÐÐ²Ð°Ð½Ñ â 10, 2018.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179512" y="5373216"/>
            <a:ext cx="1031101" cy="148478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22580" name="Picture 52" descr="ÐÐ»Ð¸Ð¼Ð¿Ð¸Ð°Ð´Ð° ÑÐºÐ¾Ð»ÑÐ½Ð¸ÐºÐ¾Ð² Â«ÐÐ¾Ð¼Ð¾Ð½Ð¾ÑÐ¾Ð²Â» Ð¿Ð¾ Ð¼Ð°ÑÐµÐ¼Ð°ÑÐ¸ÐºÐµ (2005-2018).ÐÐµÐ³ÑÐ½Ñ Ð. Ð., ÐÐ¾ÑÐ¾Ð´Ð¸Ð½ Ð. Ð., ÐÐ¾ÑÑÑÐ¸Ð½ Ð.Ð., ÐÐµÐ»ÐµÐ½ÑÐºÐ¸Ð¹ Ð. Ð¡., ÐÐ°Ð½ÑÐµÑÐ¾Ð² Ð.Ð¡.,Ð¡ÐµÑÐ³ÐµÐµÐ² Ð. Ð., Ð¨ÐµÐ¹Ð¿Ð°Ðº Ð.Ð.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1547664" y="2026644"/>
            <a:ext cx="1152128" cy="175699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2582" name="Picture 54" descr="ÐÑÐ°ÑÑ.ÐÑÑÐ¾Ð²Ð¸Ñ Ð. Ð., Ð¥Ð¾Ð²ÑÐ¸Ð½Ð° Ð. Ð.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1331640" y="5373216"/>
            <a:ext cx="989856" cy="148478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2584" name="Picture 56" descr="ÐÐ°Ð´Ð°ÑÐ¸..ÐÑÐ½Ð¾Ð»ÑÐ´ Ð. Ð.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2843808" y="2132856"/>
            <a:ext cx="1152128" cy="164754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99195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0600" y="639763"/>
            <a:ext cx="6562725" cy="1143000"/>
          </a:xfrm>
        </p:spPr>
        <p:txBody>
          <a:bodyPr rtlCol="0"/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429000"/>
            <a:ext cx="2088232" cy="2979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95065" y="188640"/>
            <a:ext cx="1969423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3429000"/>
            <a:ext cx="2117010" cy="3025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0729" name="Picture 2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4572000" y="3429000"/>
            <a:ext cx="2105116" cy="302433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</p:pic>
      <p:pic>
        <p:nvPicPr>
          <p:cNvPr id="30730" name="Picture 4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6823421" y="3429000"/>
            <a:ext cx="2096903" cy="302433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/>
        </p:spPr>
      </p:pic>
      <p:pic>
        <p:nvPicPr>
          <p:cNvPr id="11" name="Picture 7" descr="C:\Users\House\Pictures\2018-08-26 2\2 00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752" y="188639"/>
            <a:ext cx="2088232" cy="2810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2" name="Picture 8" descr="C:\Users\House\Pictures\2018-08-26 3\3 0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188640"/>
            <a:ext cx="216617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3" name="Рисунок 12" descr="Съезд в МГУ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79512" y="188640"/>
            <a:ext cx="2016224" cy="28515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90594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4300" y="188913"/>
            <a:ext cx="2592388" cy="735012"/>
          </a:xfrm>
          <a:ln>
            <a:solidFill>
              <a:srgbClr val="1D6D49"/>
            </a:solidFill>
          </a:ln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1D6D49"/>
                </a:solidFill>
                <a:latin typeface="Times New Roman" pitchFamily="18" charset="0"/>
                <a:cs typeface="Times New Roman" pitchFamily="18" charset="0"/>
              </a:rPr>
              <a:t>Фотографии </a:t>
            </a:r>
            <a:br>
              <a:rPr lang="ru-RU" sz="2400" b="1" dirty="0" smtClean="0">
                <a:solidFill>
                  <a:srgbClr val="1D6D4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1D6D49"/>
                </a:solidFill>
                <a:latin typeface="Times New Roman" pitchFamily="18" charset="0"/>
                <a:cs typeface="Times New Roman" pitchFamily="18" charset="0"/>
              </a:rPr>
              <a:t>на память</a:t>
            </a:r>
            <a:endParaRPr lang="ru-RU" sz="2400" b="1" dirty="0">
              <a:solidFill>
                <a:srgbClr val="1D6D4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4273" name="Picture 1" descr="20171126_100144 (1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6632"/>
            <a:ext cx="3851920" cy="2174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4274" name="Picture 2" descr="Фото Александра Прокофьева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980728"/>
            <a:ext cx="2727437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574767"/>
            <a:ext cx="4067944" cy="2283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1" name="Рисунок 10" descr="IMG-20181206-WA000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67736" y="260648"/>
            <a:ext cx="2376264" cy="422446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2" name="Рисунок 11" descr="IMG-20181206-WA000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96229" y="4581128"/>
            <a:ext cx="4047771" cy="22768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" name="Рисунок 9" descr="IMG-20181206-WA000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2348880"/>
            <a:ext cx="3851920" cy="216670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51920" y="4553744"/>
            <a:ext cx="240161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225480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813" y="115888"/>
            <a:ext cx="3168650" cy="739775"/>
          </a:xfrm>
          <a:prstGeom prst="rect">
            <a:avLst/>
          </a:prstGeom>
          <a:ln w="28575">
            <a:solidFill>
              <a:srgbClr val="000099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rgbClr val="009DD9"/>
                </a:solidFill>
                <a:cs typeface="Times New Roman" pitchFamily="18" charset="0"/>
              </a:rPr>
              <a:t>Как подготовить обучающихся и их родителей к ЕГЭ по математике</a:t>
            </a:r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908175" y="908050"/>
            <a:ext cx="2808288" cy="1385888"/>
          </a:xfrm>
          <a:prstGeom prst="rect">
            <a:avLst/>
          </a:prstGeom>
          <a:noFill/>
          <a:ln w="19050">
            <a:solidFill>
              <a:srgbClr val="00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200" b="1">
                <a:solidFill>
                  <a:srgbClr val="009DD9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Автор</a:t>
            </a:r>
            <a:r>
              <a:rPr lang="ru-RU" altLang="ru-RU" sz="1200" b="1">
                <a:solidFill>
                  <a:srgbClr val="FF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  <a:t>Александр Александрович Прокофьев,  </a:t>
            </a:r>
            <a:br>
              <a:rPr lang="ru-RU" altLang="ru-RU" sz="1200" b="1">
                <a:solidFill>
                  <a:srgbClr val="FF0000"/>
                </a:solidFill>
                <a:latin typeface="Helvetica" panose="020B0604020202020204" pitchFamily="34" charset="0"/>
                <a:cs typeface="Times New Roman" panose="02020603050405020304" pitchFamily="18" charset="0"/>
              </a:rPr>
            </a:br>
            <a:r>
              <a:rPr lang="ru-RU" altLang="ru-RU" sz="1200" b="1">
                <a:solidFill>
                  <a:srgbClr val="FF0000"/>
                </a:solidFill>
                <a:latin typeface="Helvetica" panose="020B0604020202020204" pitchFamily="34" charset="0"/>
              </a:rPr>
              <a:t>доктор пед. наук, заведующий кафедрой высшей математики МИЭТ, председатель предметной комиссии ЕГЭ по математике</a:t>
            </a:r>
            <a:r>
              <a:rPr lang="ru-RU" altLang="ru-RU" sz="1200" b="1">
                <a:solidFill>
                  <a:srgbClr val="FF0000"/>
                </a:solidFill>
              </a:rPr>
              <a:t>  </a:t>
            </a:r>
            <a:br>
              <a:rPr lang="ru-RU" altLang="ru-RU" sz="1200" b="1">
                <a:solidFill>
                  <a:srgbClr val="FF0000"/>
                </a:solidFill>
              </a:rPr>
            </a:br>
            <a:r>
              <a:rPr lang="ru-RU" altLang="ru-RU" sz="1200" b="1">
                <a:solidFill>
                  <a:srgbClr val="FF0000"/>
                </a:solidFill>
              </a:rPr>
              <a:t>г. Москвы</a:t>
            </a:r>
          </a:p>
        </p:txBody>
      </p:sp>
      <p:pic>
        <p:nvPicPr>
          <p:cNvPr id="2560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050"/>
            <a:ext cx="1860550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8" y="188913"/>
            <a:ext cx="1295400" cy="647700"/>
          </a:xfrm>
          <a:prstGeom prst="rect">
            <a:avLst/>
          </a:prstGeom>
          <a:solidFill>
            <a:srgbClr val="00B0F0"/>
          </a:solidFill>
          <a:ln w="28575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25606" name="TextBox 5"/>
          <p:cNvSpPr txBox="1">
            <a:spLocks noChangeArrowheads="1"/>
          </p:cNvSpPr>
          <p:nvPr/>
        </p:nvSpPr>
        <p:spPr bwMode="auto">
          <a:xfrm>
            <a:off x="5076825" y="188913"/>
            <a:ext cx="3887788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altLang="ru-RU" sz="1100" b="1" dirty="0">
                <a:solidFill>
                  <a:srgbClr val="000099"/>
                </a:solidFill>
              </a:rPr>
              <a:t>МЕЖРЕГИОНАЛЬНАЯ КОНФЕРЕНЦИЯ УЧИТЕЛЕЙ МАТЕМАТИКИ</a:t>
            </a:r>
          </a:p>
          <a:p>
            <a:pPr algn="ctr">
              <a:spcAft>
                <a:spcPts val="600"/>
              </a:spcAft>
            </a:pPr>
            <a:r>
              <a:rPr lang="ru-RU" altLang="ru-RU" sz="1100" b="1" dirty="0">
                <a:solidFill>
                  <a:srgbClr val="000099"/>
                </a:solidFill>
              </a:rPr>
              <a:t>МГУ имени М.В. </a:t>
            </a:r>
            <a:r>
              <a:rPr lang="ru-RU" altLang="ru-RU" sz="1100" b="1" dirty="0" smtClean="0">
                <a:solidFill>
                  <a:srgbClr val="000099"/>
                </a:solidFill>
              </a:rPr>
              <a:t>Ломоносова</a:t>
            </a:r>
            <a:endParaRPr lang="ru-RU" altLang="ru-RU" sz="1100" b="1" dirty="0">
              <a:solidFill>
                <a:srgbClr val="000099"/>
              </a:solidFill>
            </a:endParaRPr>
          </a:p>
          <a:p>
            <a:endParaRPr lang="ru-RU" altLang="ru-RU" dirty="0">
              <a:solidFill>
                <a:prstClr val="black"/>
              </a:solidFill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148263" y="836613"/>
            <a:ext cx="3995737" cy="720725"/>
          </a:xfrm>
          <a:solidFill>
            <a:srgbClr val="F3FBA3"/>
          </a:solidFill>
          <a:ln w="190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200" dirty="0" smtClean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РЕКОМЕНДАЦИИ ЭКСПЕРТАМ ПО ПРОВЕРКЕ </a:t>
            </a:r>
            <a:br>
              <a:rPr lang="ru-RU" sz="1200" dirty="0" smtClean="0">
                <a:solidFill>
                  <a:srgbClr val="000099"/>
                </a:solidFill>
                <a:latin typeface="+mn-lt"/>
                <a:ea typeface="+mn-ea"/>
                <a:cs typeface="+mn-cs"/>
              </a:rPr>
            </a:br>
            <a:r>
              <a:rPr lang="ru-RU" sz="1200" dirty="0" smtClean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ЗАДАНИЯ №14 </a:t>
            </a:r>
            <a:br>
              <a:rPr lang="ru-RU" sz="1200" dirty="0" smtClean="0">
                <a:solidFill>
                  <a:srgbClr val="000099"/>
                </a:solidFill>
                <a:latin typeface="+mn-lt"/>
                <a:ea typeface="+mn-ea"/>
                <a:cs typeface="+mn-cs"/>
              </a:rPr>
            </a:br>
            <a:r>
              <a:rPr lang="ru-RU" sz="1200" dirty="0" smtClean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(стереометрия) ЕГЭ профильного уровня </a:t>
            </a:r>
          </a:p>
        </p:txBody>
      </p:sp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1557338"/>
            <a:ext cx="576262" cy="735012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9" name="TextBox 9"/>
          <p:cNvSpPr txBox="1">
            <a:spLocks noChangeArrowheads="1"/>
          </p:cNvSpPr>
          <p:nvPr/>
        </p:nvSpPr>
        <p:spPr bwMode="auto">
          <a:xfrm>
            <a:off x="5003800" y="3644900"/>
            <a:ext cx="185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5610" name="TextBox 10"/>
          <p:cNvSpPr txBox="1">
            <a:spLocks noChangeArrowheads="1"/>
          </p:cNvSpPr>
          <p:nvPr/>
        </p:nvSpPr>
        <p:spPr bwMode="auto">
          <a:xfrm>
            <a:off x="5724525" y="1557338"/>
            <a:ext cx="3419475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altLang="ru-RU" sz="1000" b="1">
                <a:solidFill>
                  <a:prstClr val="black"/>
                </a:solidFill>
              </a:rPr>
              <a:t>Прокофьев Александр Александрович,</a:t>
            </a:r>
          </a:p>
          <a:p>
            <a:pPr algn="just"/>
            <a:r>
              <a:rPr lang="ru-RU" altLang="ru-RU" sz="1000" b="1">
                <a:solidFill>
                  <a:prstClr val="black"/>
                </a:solidFill>
              </a:rPr>
              <a:t> Зав.каф. «Высшей математики – 1», НИУ МИЭТ,</a:t>
            </a:r>
          </a:p>
          <a:p>
            <a:pPr algn="just"/>
            <a:r>
              <a:rPr lang="ru-RU" altLang="ru-RU" sz="1000" b="1">
                <a:solidFill>
                  <a:prstClr val="black"/>
                </a:solidFill>
              </a:rPr>
              <a:t>учитель математики ГБОУ г. Москвы «Школа №1298»</a:t>
            </a:r>
          </a:p>
          <a:p>
            <a:endParaRPr lang="ru-RU" altLang="ru-RU" sz="1000">
              <a:solidFill>
                <a:prstClr val="black"/>
              </a:solidFill>
            </a:endParaRPr>
          </a:p>
        </p:txBody>
      </p:sp>
      <p:sp>
        <p:nvSpPr>
          <p:cNvPr id="25611" name="Прямоугольник 15"/>
          <p:cNvSpPr>
            <a:spLocks noChangeArrowheads="1"/>
          </p:cNvSpPr>
          <p:nvPr/>
        </p:nvSpPr>
        <p:spPr bwMode="auto">
          <a:xfrm>
            <a:off x="5364163" y="2708275"/>
            <a:ext cx="34559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spcBef>
                <a:spcPts val="600"/>
              </a:spcBef>
              <a:spcAft>
                <a:spcPts val="600"/>
              </a:spcAft>
            </a:pPr>
            <a:endParaRPr lang="ru-RU" altLang="ru-RU" sz="1000" b="1">
              <a:solidFill>
                <a:prstClr val="black"/>
              </a:solidFill>
            </a:endParaRPr>
          </a:p>
        </p:txBody>
      </p:sp>
      <p:pic>
        <p:nvPicPr>
          <p:cNvPr id="19" name="Picture 2" descr="ÐÑÐ¾ÐºÐ¾ÑÑÐµÐ² ÐÐ»ÐµÐºÑÐ°Ð½Ð´Ñ ÐÐ»ÐµÐºÑÐ°Ð½Ð´ÑÐ¾Ð²Ð¸Ñ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2420888"/>
            <a:ext cx="1296144" cy="166424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5613" name="TextBox 19"/>
          <p:cNvSpPr txBox="1">
            <a:spLocks noChangeArrowheads="1"/>
          </p:cNvSpPr>
          <p:nvPr/>
        </p:nvSpPr>
        <p:spPr bwMode="auto">
          <a:xfrm>
            <a:off x="1403350" y="2492375"/>
            <a:ext cx="2592388" cy="166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Прокофьев Александр Александрович,</a:t>
            </a:r>
          </a:p>
          <a:p>
            <a:r>
              <a:rPr lang="ru-RU" altLang="ru-RU" sz="1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доктор педагогических наук, кандидат физико-математических наук, доцент</a:t>
            </a:r>
          </a:p>
          <a:p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5614" name="TextBox 20"/>
          <p:cNvSpPr txBox="1">
            <a:spLocks noChangeArrowheads="1"/>
          </p:cNvSpPr>
          <p:nvPr/>
        </p:nvSpPr>
        <p:spPr bwMode="auto">
          <a:xfrm>
            <a:off x="2627313" y="4292600"/>
            <a:ext cx="3959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ru-RU" b="1" u="sng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http://www.abiturient.ru/ege/e/20481</a:t>
            </a:r>
            <a:endParaRPr lang="ru-RU" altLang="ru-RU" b="1" u="sng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>
              <a:solidFill>
                <a:prstClr val="black"/>
              </a:solidFill>
            </a:endParaRPr>
          </a:p>
        </p:txBody>
      </p:sp>
      <p:pic>
        <p:nvPicPr>
          <p:cNvPr id="23" name="Picture 22" descr="http://www.bigpo.ru/potrb/%D0%9C%D0%B0%D1%82%D0%B5%D0%BC%D0%B0%D1%82%D0%B8%D0%BA%D0%B0+%D0%B5%D0%B3%D1%8D+2012b/51593-1_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68344" y="2492896"/>
            <a:ext cx="1296144" cy="16284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25616" name="TextBox 24"/>
          <p:cNvSpPr txBox="1">
            <a:spLocks noChangeArrowheads="1"/>
          </p:cNvSpPr>
          <p:nvPr/>
        </p:nvSpPr>
        <p:spPr bwMode="auto">
          <a:xfrm>
            <a:off x="5651500" y="2565400"/>
            <a:ext cx="20161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r>
              <a:rPr lang="ru-RU" altLang="ru-RU" sz="1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Анатолий Георгиевич Корянов, </a:t>
            </a:r>
          </a:p>
          <a:p>
            <a:pPr algn="r"/>
            <a:r>
              <a:rPr lang="ru-RU" altLang="ru-RU" sz="1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 высшей категории, </a:t>
            </a:r>
          </a:p>
          <a:p>
            <a:pPr algn="r"/>
            <a:r>
              <a:rPr lang="ru-RU" altLang="ru-RU" sz="1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методист МБУ БГИМЦа</a:t>
            </a:r>
            <a:endParaRPr lang="ru-RU" altLang="ru-RU" sz="1400">
              <a:solidFill>
                <a:prstClr val="black"/>
              </a:solidFill>
            </a:endParaRPr>
          </a:p>
        </p:txBody>
      </p:sp>
      <p:pic>
        <p:nvPicPr>
          <p:cNvPr id="26" name="Picture 2" descr="ÐÑÐ¾ÐºÐ¾ÑÑÐµÐ², ÐÐ¾ÑÑÐ½Ð¾Ð² - ÐÐÐ­. ÐÐ°ÑÐµÐ¼Ð°ÑÐ¸ÐºÐ°. ÐÐ°Ð´Ð°Ð½Ð¸Ðµ 14. ÐÐ½Ð¾Ð³Ð¾Ð³ÑÐ°Ð½Ð½Ð¸ÐºÐ¸. Ð¢Ð¸Ð¿Ñ Ð·Ð°Ð´Ð°Ñ Ð¸ Ð¼ÐµÑÐ¾Ð´Ñ Ð¸Ñ ÑÐµÑÐµÐ½Ð¸Ñ Ð¾Ð±Ð»Ð¾Ð¶ÐºÐ° ÐºÐ½Ð¸Ð³Ð¸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50745" y="5085184"/>
            <a:ext cx="1101572" cy="155676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7" name="Picture 4" descr="ÐÑÐ¾ÐºÐ¾ÑÑÐµÐ², ÐÐ¾ÑÑÐ½Ð¾Ð² - ÐÐ°ÑÐµÐ¼Ð°ÑÐ¸ÐºÐ°. ÐÐÐ­. ÐÐ°Ð´Ð°ÑÐ¸ Ð½Ð° ÑÐµÐ»ÑÐµ ÑÐ¸ÑÐ»Ð° (ÑÐ¸Ð¿Ð¾Ð²ÑÐµ Ð·Ð°Ð´Ð°Ð½Ð¸Ñ 19) Ð¾Ð±Ð»Ð¾Ð¶ÐºÐ° ÐºÐ½Ð¸Ð³Ð¸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88224" y="4725144"/>
            <a:ext cx="1152525" cy="157162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pic>
        <p:nvPicPr>
          <p:cNvPr id="28" name="Picture 10" descr="ÐÑÐ¾ÐºÐ¾ÑÑÐµÐ², ÐÐ¾ÑÑÐ½Ð¾Ð² - ÐÐ°ÑÐµÐ¼Ð°ÑÐ¸ÐºÐ°. ÐÐ¾Ð´Ð³Ð¾ÑÐ¾Ð²ÐºÐ° Ðº ÐÐÐ­: ÑÐµÑÐµÐ½Ð¸Ðµ Ð·Ð°Ð´Ð°Ñ Ñ Ð¿Ð°ÑÐ°Ð¼ÐµÑÑÐ°Ð¼Ð¸. Ð¢Ð¸Ð¿Ð¾Ð²ÑÐµ Ð·Ð°Ð´Ð°Ð½Ð¸Ñ 20 Ð¾Ð±Ð»Ð¾Ð¶ÐºÐ° ÐºÐ½Ð¸Ð³Ð¸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9512" y="4221088"/>
            <a:ext cx="1152525" cy="162877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9" name="Picture 14" descr="ÐÑÐ¾ÐºÐ¾ÑÑÐµÐ², ÐÐ¾ÑÑÐ½Ð¾Ð² - ÐÐ°ÑÐµÐ¼Ð°ÑÐ¸ÐºÐ°. ÐÐ¾Ð´Ð³Ð¾ÑÐ¾Ð²ÐºÐ° Ðº ÐÐÐ­. ÐÐ°Ð´Ð°Ð½Ð¸Ðµ Ð¡2. ÐÐ½Ð¾Ð³Ð¾Ð³ÑÐ°Ð½Ð½Ð¸ÐºÐ¸. Ð¢Ð¸Ð¿Ñ Ð·Ð°Ð´Ð°Ñ Ð¸ Ð¼ÐµÑÐ¾Ð´Ñ Ð¸Ñ ÑÐµÑÐµÐ½Ð¸Ñ Ð¾Ð±Ð»Ð¾Ð¶ÐºÐ° ÐºÐ½Ð¸Ð³Ð¸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75656" y="4725144"/>
            <a:ext cx="1152525" cy="158115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30" name="Picture 6" descr="ÐÑÐ¾ÐºÐ¾ÑÑÐµÐ², ÐÐ¾ÑÑÐ½Ð¾Ð² - ÐÐ°ÑÐµÐ¼Ð°ÑÐ¸ÐºÐ°. ÐÐÐ­. Ð¡Ð¾ÑÐ¸Ð°Ð»ÑÐ½Ð¾-ÑÐºÐ¾Ð½Ð¾Ð¼Ð¸ÑÐµÑÐºÐ¸Ðµ Ð·Ð°Ð´Ð°ÑÐ¸. Ð¢ÐµÐ¾ÑÐ¸Ñ, Ð·Ð°Ð´Ð°Ð½Ð¸Ñ, Ð¿ÑÐ¸Ð¼ÐµÑÑ ÑÐµÑÐµÐ½Ð¸Ð¹. 10-11 ÐºÐ»Ð°ÑÑÑ Ð¾Ð±Ð»Ð¾Ð¶ÐºÐ° ÐºÐ½Ð¸Ð³Ð¸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812360" y="4221088"/>
            <a:ext cx="1152525" cy="162877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1" name="Picture 12" descr="ÐÑÐ¾ÐºÐ¾ÑÑÐµÐ², ÐÐ¾ÑÑÐ½Ð¾Ð² - ÐÐ°ÑÐµÐ¼Ð°ÑÐ¸ÐºÐ°. ÐÐ¾Ð´Ð³Ð¾ÑÐ¾Ð²ÐºÐ° Ðº ÐÐÐ­. ÐÐ°Ð´Ð°Ð½Ð¸Ðµ 16. ÐÐ½Ð¾Ð³Ð¾Ð³ÑÐ°Ð½Ð½Ð¸ÐºÐ¸: ÑÐ¸Ð¿Ñ Ð·Ð°Ð´Ð°Ñ Ð¸ Ð¼ÐµÑÐ¾Ð´Ñ Ð¸Ñ ÑÐµÑÐµÐ½Ð¸Ñ Ð¾Ð±Ð»Ð¾Ð¶ÐºÐ° ÐºÐ½Ð¸Ð³Ð¸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23928" y="2420888"/>
            <a:ext cx="1152525" cy="168592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3" name="Picture 16" descr="ÐÑÐ¾ÐºÐ¾ÑÑÐµÐ², ÐÐ¾ÑÑÐ½Ð¾Ð² - ÐÐ°ÑÐµÐ¼Ð°ÑÐ¸ÐºÐ°. ÐÐ¾Ð´Ð³Ð¾ÑÐ¾Ð²ÐºÐ° Ðº ÐÐÐ­. ÐÐ°Ð´Ð°Ð½Ð¸Ðµ 17. Ð ÐµÑÐµÐ½Ð¸Ðµ Ð½ÐµÑÐ°Ð²ÐµÐ½ÑÑÐ² Ñ Ð¾Ð´Ð½Ð¾Ð¹ Ð¿ÐµÑÐµÐ¼ÐµÐ½Ð½Ð¾Ð¹ Ð¾Ð±Ð»Ð¾Ð¶ÐºÐ° ÐºÐ½Ð¸Ð³Ð¸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292080" y="5085184"/>
            <a:ext cx="1152525" cy="152400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4" name="Picture 20" descr="ÐÑÐ¾ÐºÐ¾ÑÑÐµÐ², ÐÐ¾ÑÑÐ½Ð¾Ð² - ÐÐ°ÑÐµÐ¼Ð°ÑÐ¸ÐºÐ°. ÐÐ¾Ð´Ð³Ð¾ÑÐ¾Ð²ÐºÐ° Ðº ÐÐÐ­. Ð ÐµÑÐµÐ½Ð¸Ðµ Ð¿Ð»Ð°Ð½Ð¸Ð¼ÐµÑÑÐ¸ÑÐµÑÐºÐ¸Ñ Ð·Ð°Ð´Ð°Ñ (Ð¡4) Ð¾Ð±Ð»Ð¾Ð¶ÐºÐ° ÐºÐ½Ð¸Ð³Ð¸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995936" y="5085184"/>
            <a:ext cx="1080120" cy="156215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378899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Основные цели математического образования в современной России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Развитие необходимых современному человеку общих способностей, применимых и вне математики (таких, как способности к логическому и алгоритмическому мышлению и деятельности).</a:t>
            </a:r>
          </a:p>
          <a:p>
            <a:pPr algn="just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Способность применять математику в повседневной  и профессиональной деятельности, использовать математический подход в рассуждении, описании, обосновании, планировании, в пространственных построениях, численных оценках.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2" descr="ÐÐÐ£ - ÑÐºÐ¾Ð»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0350"/>
            <a:ext cx="169545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395288" y="1412875"/>
            <a:ext cx="19446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b="1">
                <a:solidFill>
                  <a:srgbClr val="1D6D4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МГУ -ШКОЛЕ</a:t>
            </a:r>
          </a:p>
          <a:p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4581" name="TextBox 5"/>
          <p:cNvSpPr txBox="1">
            <a:spLocks noChangeArrowheads="1"/>
          </p:cNvSpPr>
          <p:nvPr/>
        </p:nvSpPr>
        <p:spPr bwMode="auto">
          <a:xfrm>
            <a:off x="388047" y="2024064"/>
            <a:ext cx="38893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endParaRPr lang="ru-RU" b="1" dirty="0" smtClean="0">
              <a:solidFill>
                <a:schemeClr val="bg2">
                  <a:lumMod val="10000"/>
                </a:schemeClr>
              </a:solidFill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en-US" b="1" u="sng" dirty="0" smtClean="0">
                <a:solidFill>
                  <a:schemeClr val="accent1">
                    <a:lumMod val="50000"/>
                  </a:schemeClr>
                </a:solidFill>
                <a:latin typeface="Arial" charset="0"/>
                <a:cs typeface="Arial" charset="0"/>
              </a:rPr>
              <a:t>http://www.mathedu.ru/</a:t>
            </a:r>
            <a:endParaRPr lang="ru-RU" b="1" u="sng" dirty="0" smtClean="0">
              <a:solidFill>
                <a:schemeClr val="accent1">
                  <a:lumMod val="50000"/>
                </a:schemeClr>
              </a:solidFill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ru-RU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Электронная </a:t>
            </a: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библиотека «Математическое образование»</a:t>
            </a:r>
          </a:p>
        </p:txBody>
      </p:sp>
      <p:sp>
        <p:nvSpPr>
          <p:cNvPr id="27654" name="TextBox 6"/>
          <p:cNvSpPr txBox="1">
            <a:spLocks noChangeArrowheads="1"/>
          </p:cNvSpPr>
          <p:nvPr/>
        </p:nvSpPr>
        <p:spPr bwMode="auto">
          <a:xfrm>
            <a:off x="684213" y="3357563"/>
            <a:ext cx="34559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8047" y="3251323"/>
            <a:ext cx="4897437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u="sng" dirty="0" err="1">
                <a:solidFill>
                  <a:srgbClr val="0F6FC6">
                    <a:lumMod val="50000"/>
                  </a:srgbClr>
                </a:solidFill>
                <a:latin typeface="Arial" charset="0"/>
                <a:cs typeface="Arial" charset="0"/>
              </a:rPr>
              <a:t>Детинаука.рф</a:t>
            </a:r>
            <a:r>
              <a:rPr lang="ru-RU" b="1" u="sng" dirty="0">
                <a:solidFill>
                  <a:srgbClr val="0F6FC6">
                    <a:lumMod val="50000"/>
                  </a:srgbClr>
                </a:solidFill>
                <a:latin typeface="Arial" charset="0"/>
                <a:cs typeface="Arial" charset="0"/>
              </a:rPr>
              <a:t>/</a:t>
            </a:r>
            <a:r>
              <a:rPr lang="ru-RU" b="1" u="sng" dirty="0" err="1">
                <a:solidFill>
                  <a:srgbClr val="0F6FC6">
                    <a:lumMod val="50000"/>
                  </a:srgbClr>
                </a:solidFill>
                <a:latin typeface="Arial" charset="0"/>
                <a:cs typeface="Arial" charset="0"/>
              </a:rPr>
              <a:t>кац</a:t>
            </a:r>
            <a:r>
              <a:rPr lang="ru-RU" b="1" u="sng" dirty="0">
                <a:solidFill>
                  <a:srgbClr val="0F6FC6">
                    <a:lumMod val="50000"/>
                  </a:srgbClr>
                </a:solidFill>
                <a:latin typeface="Arial" charset="0"/>
                <a:cs typeface="Arial" charset="0"/>
              </a:rPr>
              <a:t>.</a:t>
            </a:r>
            <a:r>
              <a:rPr lang="en-US" b="1" u="sng" dirty="0">
                <a:solidFill>
                  <a:srgbClr val="0F6FC6">
                    <a:lumMod val="50000"/>
                  </a:srgbClr>
                </a:solidFill>
                <a:latin typeface="Arial" charset="0"/>
                <a:cs typeface="Arial" charset="0"/>
              </a:rPr>
              <a:t>-</a:t>
            </a:r>
            <a:r>
              <a:rPr lang="ru-RU" b="1" u="sng" dirty="0" err="1">
                <a:solidFill>
                  <a:srgbClr val="0F6FC6">
                    <a:lumMod val="50000"/>
                  </a:srgbClr>
                </a:solidFill>
                <a:latin typeface="Arial" charset="0"/>
                <a:cs typeface="Arial" charset="0"/>
              </a:rPr>
              <a:t>мышематика</a:t>
            </a:r>
            <a:r>
              <a:rPr lang="ru-RU" b="1" u="sng" dirty="0">
                <a:solidFill>
                  <a:srgbClr val="0F6FC6">
                    <a:lumMod val="50000"/>
                  </a:srgbClr>
                </a:solidFill>
                <a:latin typeface="Arial" charset="0"/>
                <a:cs typeface="Arial" charset="0"/>
              </a:rPr>
              <a:t>.</a:t>
            </a:r>
            <a:r>
              <a:rPr lang="en-US" b="1" u="sng" dirty="0">
                <a:solidFill>
                  <a:srgbClr val="0F6FC6">
                    <a:lumMod val="50000"/>
                  </a:srgbClr>
                </a:solidFill>
                <a:latin typeface="Arial" charset="0"/>
                <a:cs typeface="Arial" charset="0"/>
              </a:rPr>
              <a:t>html</a:t>
            </a:r>
          </a:p>
          <a:p>
            <a:pPr>
              <a:defRPr/>
            </a:pPr>
            <a:r>
              <a:rPr lang="ru-RU" dirty="0" err="1">
                <a:solidFill>
                  <a:prstClr val="black"/>
                </a:solidFill>
                <a:latin typeface="Arial" charset="0"/>
                <a:cs typeface="Arial" charset="0"/>
              </a:rPr>
              <a:t>Кац</a:t>
            </a: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 Евгения Михайловна. </a:t>
            </a:r>
            <a:r>
              <a:rPr lang="ru-RU" dirty="0" err="1">
                <a:solidFill>
                  <a:prstClr val="black"/>
                </a:solidFill>
                <a:latin typeface="Arial" charset="0"/>
                <a:cs typeface="Arial" charset="0"/>
              </a:rPr>
              <a:t>Мышематика</a:t>
            </a: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: игровая математика и словесные игры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11638" y="1989138"/>
            <a:ext cx="493236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u="sng" dirty="0">
                <a:solidFill>
                  <a:schemeClr val="accent1">
                    <a:lumMod val="50000"/>
                  </a:schemeClr>
                </a:solidFill>
                <a:latin typeface="Arial" charset="0"/>
                <a:cs typeface="Arial" charset="0"/>
              </a:rPr>
              <a:t>http://www.mathedu.ru</a:t>
            </a:r>
            <a:r>
              <a:rPr lang="en-US" b="1" u="sng" dirty="0" smtClean="0">
                <a:solidFill>
                  <a:schemeClr val="accent1">
                    <a:lumMod val="50000"/>
                  </a:schemeClr>
                </a:solidFill>
                <a:latin typeface="Arial" charset="0"/>
                <a:cs typeface="Arial" charset="0"/>
              </a:rPr>
              <a:t>/</a:t>
            </a:r>
            <a:endParaRPr lang="ru-RU" b="1" u="sng" dirty="0">
              <a:solidFill>
                <a:schemeClr val="accent1">
                  <a:lumMod val="50000"/>
                </a:schemeClr>
              </a:solidFill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Урок математики, </a:t>
            </a:r>
            <a:r>
              <a:rPr lang="ru-RU" dirty="0" err="1">
                <a:solidFill>
                  <a:prstClr val="black"/>
                </a:solidFill>
                <a:latin typeface="Arial" charset="0"/>
                <a:cs typeface="Arial" charset="0"/>
              </a:rPr>
              <a:t>Капалкина</a:t>
            </a: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 Ю. А., 2018</a:t>
            </a:r>
          </a:p>
          <a:p>
            <a:pPr>
              <a:defRPr/>
            </a:pP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72113" y="3213100"/>
            <a:ext cx="3671887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u="sng" dirty="0">
                <a:solidFill>
                  <a:schemeClr val="accent1">
                    <a:lumMod val="50000"/>
                  </a:schemeClr>
                </a:solidFill>
                <a:latin typeface="Arial" charset="0"/>
                <a:cs typeface="Arial" charset="0"/>
              </a:rPr>
              <a:t>http://www.mathedu.ru/</a:t>
            </a:r>
          </a:p>
          <a:p>
            <a:pPr>
              <a:defRPr/>
            </a:pPr>
            <a:r>
              <a:rPr lang="ru-RU" dirty="0" err="1" smtClean="0">
                <a:solidFill>
                  <a:prstClr val="black"/>
                </a:solidFill>
                <a:latin typeface="Arial" charset="0"/>
                <a:cs typeface="Arial" charset="0"/>
              </a:rPr>
              <a:t>Шевкин</a:t>
            </a:r>
            <a:r>
              <a:rPr lang="ru-RU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А. В. Полвека реформирования математического образования от реформы академика А. Н. Колмогорова до </a:t>
            </a:r>
            <a:r>
              <a:rPr lang="ru-RU" dirty="0" err="1">
                <a:solidFill>
                  <a:prstClr val="black"/>
                </a:solidFill>
                <a:latin typeface="Arial" charset="0"/>
                <a:cs typeface="Arial" charset="0"/>
              </a:rPr>
              <a:t>ФГОСа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288" y="4508500"/>
            <a:ext cx="338455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US" b="1" dirty="0" smtClean="0">
              <a:solidFill>
                <a:schemeClr val="bg2">
                  <a:lumMod val="25000"/>
                </a:schemeClr>
              </a:solidFill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en-US" b="1" u="sng" dirty="0" smtClean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http://kvantik.com/</a:t>
            </a:r>
            <a:endParaRPr lang="ru-RU" b="1" u="sng" dirty="0">
              <a:solidFill>
                <a:schemeClr val="tx2">
                  <a:lumMod val="50000"/>
                </a:schemeClr>
              </a:solidFill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Журнал для любознательных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5288" y="5516563"/>
            <a:ext cx="410527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u="sng" dirty="0">
                <a:solidFill>
                  <a:schemeClr val="tx2">
                    <a:lumMod val="50000"/>
                  </a:schemeClr>
                </a:solidFill>
                <a:latin typeface="Arial" charset="0"/>
                <a:cs typeface="Arial" charset="0"/>
              </a:rPr>
              <a:t>http://www.mathedu.ru/</a:t>
            </a:r>
          </a:p>
          <a:p>
            <a:pPr>
              <a:defRPr/>
            </a:pPr>
            <a:r>
              <a:rPr lang="ru-RU" dirty="0" err="1" smtClean="0">
                <a:solidFill>
                  <a:prstClr val="black"/>
                </a:solidFill>
                <a:latin typeface="Arial" charset="0"/>
                <a:cs typeface="Arial" charset="0"/>
              </a:rPr>
              <a:t>Механико</a:t>
            </a:r>
            <a:r>
              <a:rPr lang="ru-RU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– математический факультет МГУ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76825" y="5445125"/>
            <a:ext cx="367188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u="sng" dirty="0">
                <a:solidFill>
                  <a:schemeClr val="accent1">
                    <a:lumMod val="50000"/>
                  </a:schemeClr>
                </a:solidFill>
                <a:latin typeface="Arial" charset="0"/>
                <a:cs typeface="Arial" charset="0"/>
              </a:rPr>
              <a:t>http://www.mathedu.ru/</a:t>
            </a:r>
          </a:p>
          <a:p>
            <a:pPr>
              <a:defRPr/>
            </a:pPr>
            <a:r>
              <a:rPr lang="ru-RU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Андреев </a:t>
            </a: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Н. Н.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84663" y="910432"/>
            <a:ext cx="4392612" cy="12017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b="1" u="sng" dirty="0">
                <a:solidFill>
                  <a:schemeClr val="accent1">
                    <a:lumMod val="50000"/>
                  </a:schemeClr>
                </a:solidFill>
                <a:latin typeface="Arial" charset="0"/>
                <a:cs typeface="Arial" charset="0"/>
              </a:rPr>
              <a:t>http://www.mathedu.ru/</a:t>
            </a:r>
          </a:p>
          <a:p>
            <a:pPr>
              <a:defRPr/>
            </a:pPr>
            <a:r>
              <a:rPr lang="ru-RU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Видеотрансляция </a:t>
            </a:r>
            <a:r>
              <a:rPr lang="ru-RU" dirty="0">
                <a:solidFill>
                  <a:prstClr val="black"/>
                </a:solidFill>
                <a:latin typeface="Arial" charset="0"/>
                <a:cs typeface="Arial" charset="0"/>
              </a:rPr>
              <a:t>пленарных заседаний Съезда 6-7 декабря 2018</a:t>
            </a:r>
          </a:p>
          <a:p>
            <a:pPr>
              <a:defRPr/>
            </a:pP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840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практического этапа идет успешно.</a:t>
            </a:r>
            <a:endParaRPr lang="ru-RU" sz="6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85414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>
              <a:buNone/>
            </a:pPr>
            <a: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</a:p>
          <a:p>
            <a:pPr algn="ctr">
              <a:buNone/>
            </a:pPr>
            <a: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</a:p>
          <a:p>
            <a:pPr algn="ctr">
              <a:buNone/>
            </a:pPr>
            <a:endParaRPr lang="ru-RU" sz="48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Основные цели математического образования в современной России</a:t>
            </a:r>
          </a:p>
        </p:txBody>
      </p:sp>
      <p:sp>
        <p:nvSpPr>
          <p:cNvPr id="16387" name="Rectangle 3"/>
          <p:cNvSpPr>
            <a:spLocks noGrp="1"/>
          </p:cNvSpPr>
          <p:nvPr>
            <p:ph type="body" idx="1"/>
          </p:nvPr>
        </p:nvSpPr>
        <p:spPr>
          <a:xfrm>
            <a:off x="539750" y="1773238"/>
            <a:ext cx="7991475" cy="4525962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Развитие у людей мыслительного творчества и критического мышления, умения доказательно рассуждать, умения учитывать различные факторы при принятии решений.</a:t>
            </a:r>
          </a:p>
          <a:p>
            <a:pPr algn="just" eaLnBrk="1" hangingPunct="1">
              <a:lnSpc>
                <a:spcPct val="80000"/>
              </a:lnSpc>
              <a:buFont typeface="Arial" charset="0"/>
              <a:buNone/>
            </a:pP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Обучение квалифицированных специалистов, способных применять математические методы при решении прикладных и производственных задач.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Основные цели математического образования в современной России</a:t>
            </a:r>
            <a:endParaRPr lang="ru-RU" sz="3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ru-RU" sz="3000" smtClean="0">
                <a:latin typeface="Times New Roman" pitchFamily="18" charset="0"/>
                <a:cs typeface="Times New Roman" pitchFamily="18" charset="0"/>
              </a:rPr>
              <a:t>Кадровое и научное обеспечение оборонной промышленности и вооруженных сил, необходимое для обороноспособности и безопасности страны.</a:t>
            </a:r>
          </a:p>
          <a:p>
            <a:pPr algn="just" eaLnBrk="1" hangingPunct="1">
              <a:lnSpc>
                <a:spcPct val="80000"/>
              </a:lnSpc>
              <a:buFont typeface="Arial" charset="0"/>
              <a:buNone/>
            </a:pPr>
            <a:endParaRPr lang="ru-RU" sz="300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ru-RU" sz="3000" smtClean="0">
                <a:latin typeface="Times New Roman" pitchFamily="18" charset="0"/>
                <a:cs typeface="Times New Roman" pitchFamily="18" charset="0"/>
              </a:rPr>
              <a:t>Создание новых математических знаний, необходимых для развития самой математики, науки и культуры в целом.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и возможностей, обеспечивающих личностное развитие обучающихся, овладение обучающимися системой математических знаний на углубленном и профильном уровне, позволяющих сделать осознанный выбор профессиональной  траектории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4360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96544"/>
          </a:xfrm>
        </p:spPr>
        <p:txBody>
          <a:bodyPr>
            <a:noAutofit/>
          </a:bodyPr>
          <a:lstStyle/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и развитие математических способностей обучающихся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Овладение обучающимися глубокими и прочными математическими знаниями, устойчивым интересом  к предмету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Вовлечение  обучающихся во внеурочную деятельность, связанную с профилем обучения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обучающихся к осуществлению выбора образовательной и профессиональной траектории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содержания и организации образовательного процесса в классах углубленного и профильного изучения математики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Освоение педагогами нового содержания Образовательной программы, современных образовательных технологий</a:t>
            </a:r>
          </a:p>
          <a:p>
            <a:pPr algn="just"/>
            <a:endParaRPr lang="ru-RU" sz="2200" dirty="0"/>
          </a:p>
          <a:p>
            <a:pPr algn="just"/>
            <a:endParaRPr lang="ru-RU" sz="2200" dirty="0" smtClean="0"/>
          </a:p>
          <a:p>
            <a:pPr algn="just"/>
            <a:endParaRPr lang="ru-RU" sz="2200" dirty="0"/>
          </a:p>
          <a:p>
            <a:pPr algn="just"/>
            <a:endParaRPr lang="ru-RU" sz="2200" dirty="0" smtClean="0"/>
          </a:p>
          <a:p>
            <a:pPr algn="just"/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7771095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1378</TotalTime>
  <Words>2265</Words>
  <Application>Microsoft Office PowerPoint</Application>
  <PresentationFormat>Экран (4:3)</PresentationFormat>
  <Paragraphs>515</Paragraphs>
  <Slides>52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8" baseType="lpstr">
      <vt:lpstr>Arial</vt:lpstr>
      <vt:lpstr>Calibri</vt:lpstr>
      <vt:lpstr>Helvetica</vt:lpstr>
      <vt:lpstr>Times New Roman</vt:lpstr>
      <vt:lpstr>Wingdings</vt:lpstr>
      <vt:lpstr>Тема Office</vt:lpstr>
      <vt:lpstr>                                                                                                                                                                                                                               </vt:lpstr>
      <vt:lpstr>Фото школы</vt:lpstr>
      <vt:lpstr>                                                                                                                                                                                                                               </vt:lpstr>
      <vt:lpstr>Математика в современном мире и ее значение для России</vt:lpstr>
      <vt:lpstr> Основные цели математического образования в современной России </vt:lpstr>
      <vt:lpstr>Основные цели математического образования в современной России</vt:lpstr>
      <vt:lpstr>Основные цели математического образования в современной России</vt:lpstr>
      <vt:lpstr>Цель проекта:</vt:lpstr>
      <vt:lpstr>Задачи проекта:</vt:lpstr>
      <vt:lpstr> Практическая значимость проекта:</vt:lpstr>
      <vt:lpstr>Этапы реализации проекта</vt:lpstr>
      <vt:lpstr>Учебный   план  Основное общее образование  Классы углубленного изучения математики  2018 – 2019 учебный год  </vt:lpstr>
      <vt:lpstr>Учебный   план  Основное общее образование  Классы углубленного изучения математики  2019 – 2020 учебный год  </vt:lpstr>
      <vt:lpstr>Результаты обучения</vt:lpstr>
      <vt:lpstr>Результаты обучения</vt:lpstr>
      <vt:lpstr>Результаты обучения</vt:lpstr>
      <vt:lpstr>Результаты обучения</vt:lpstr>
      <vt:lpstr>Победители и  призеры  муниципального этапа   Всероссийской олимпиады школьников</vt:lpstr>
      <vt:lpstr>Перечень конкурсов и олимпиад </vt:lpstr>
      <vt:lpstr>Презентация PowerPoint</vt:lpstr>
      <vt:lpstr>Учебно-методическое обеспечение</vt:lpstr>
      <vt:lpstr>Учебно-методическое обеспечение</vt:lpstr>
      <vt:lpstr>Учебно-методическое обеспечение</vt:lpstr>
      <vt:lpstr>Учебно-методическое обеспечение</vt:lpstr>
      <vt:lpstr>Линия учебников С.М.Никольского  Курс углубленного изучения математики</vt:lpstr>
      <vt:lpstr>Линия учебников Н.Я. Виленкина Курс углубленного изучения математики</vt:lpstr>
      <vt:lpstr>Линия учебников Ю.Н.Макарычева  Курс углубленного изучения математики</vt:lpstr>
      <vt:lpstr>Презентация PowerPoint</vt:lpstr>
      <vt:lpstr>Материально-техническое обеспечение</vt:lpstr>
      <vt:lpstr>Материально-техническое обеспечение</vt:lpstr>
      <vt:lpstr>Психолого-педагогическое сопровождение проекта Результаты исследования типов мышления  с помощью методики Г. Резапкиной</vt:lpstr>
      <vt:lpstr>Презентация PowerPoint</vt:lpstr>
      <vt:lpstr>Презентация PowerPoint</vt:lpstr>
      <vt:lpstr>На уровне нормы</vt:lpstr>
      <vt:lpstr>Кадровое обеспечение проекта</vt:lpstr>
      <vt:lpstr>Методическое сопровождение</vt:lpstr>
      <vt:lpstr>Методическое сопровождение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Всероссийские съезды учителей</vt:lpstr>
      <vt:lpstr>Всероссийский съезд преподавателей и учителей математики, 6-7 декабря 2018</vt:lpstr>
      <vt:lpstr>Издательский дом «Первое сентября», Департамент образования  г. Москвы, Московский педагогический государственный университет День методической книги </vt:lpstr>
      <vt:lpstr>Издательский дом «Первое сентября», Департамент образования г. Москвы, Московский педагогический государственный университет Всероссийский педагогический марафон учебных предметов </vt:lpstr>
      <vt:lpstr>Презентация PowerPoint</vt:lpstr>
      <vt:lpstr>Презентация PowerPoint</vt:lpstr>
      <vt:lpstr>Фотографии  на память</vt:lpstr>
      <vt:lpstr>РЕКОМЕНДАЦИИ ЭКСПЕРТАМ ПО ПРОВЕРКЕ  ЗАДАНИЯ №14  (стереометрия) ЕГЭ профильного уровня </vt:lpstr>
      <vt:lpstr>Презентация PowerPoint</vt:lpstr>
      <vt:lpstr>Вывод: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Игорь</dc:creator>
  <cp:lastModifiedBy>Директор</cp:lastModifiedBy>
  <cp:revision>423</cp:revision>
  <cp:lastPrinted>2016-10-24T17:28:43Z</cp:lastPrinted>
  <dcterms:created xsi:type="dcterms:W3CDTF">2013-08-10T10:41:11Z</dcterms:created>
  <dcterms:modified xsi:type="dcterms:W3CDTF">2020-01-28T13:18:01Z</dcterms:modified>
</cp:coreProperties>
</file>