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8" r:id="rId2"/>
    <p:sldMasterId id="2147483712" r:id="rId3"/>
  </p:sldMasterIdLst>
  <p:sldIdLst>
    <p:sldId id="265" r:id="rId4"/>
    <p:sldId id="266" r:id="rId5"/>
    <p:sldId id="268" r:id="rId6"/>
    <p:sldId id="272" r:id="rId7"/>
    <p:sldId id="269" r:id="rId8"/>
    <p:sldId id="274" r:id="rId9"/>
    <p:sldId id="270" r:id="rId10"/>
    <p:sldId id="275" r:id="rId11"/>
    <p:sldId id="276" r:id="rId12"/>
    <p:sldId id="277" r:id="rId13"/>
    <p:sldId id="271" r:id="rId14"/>
    <p:sldId id="278" r:id="rId15"/>
    <p:sldId id="279" r:id="rId16"/>
    <p:sldId id="282" r:id="rId17"/>
    <p:sldId id="281" r:id="rId18"/>
    <p:sldId id="283" r:id="rId19"/>
    <p:sldId id="267" r:id="rId20"/>
    <p:sldId id="273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00"/>
    <a:srgbClr val="003300"/>
    <a:srgbClr val="0DFF7A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/>
              <a:ahLst/>
              <a:cxnLst>
                <a:cxn ang="0">
                  <a:pos x="674" y="2"/>
                </a:cxn>
                <a:cxn ang="0">
                  <a:pos x="5531" y="0"/>
                </a:cxn>
                <a:cxn ang="0">
                  <a:pos x="5531" y="3832"/>
                </a:cxn>
                <a:cxn ang="0">
                  <a:pos x="0" y="3842"/>
                </a:cxn>
                <a:cxn ang="0">
                  <a:pos x="6" y="580"/>
                </a:cxn>
                <a:cxn ang="0">
                  <a:pos x="14" y="547"/>
                </a:cxn>
                <a:cxn ang="0">
                  <a:pos x="25" y="504"/>
                </a:cxn>
                <a:cxn ang="0">
                  <a:pos x="36" y="473"/>
                </a:cxn>
                <a:cxn ang="0">
                  <a:pos x="51" y="458"/>
                </a:cxn>
                <a:cxn ang="0">
                  <a:pos x="64" y="448"/>
                </a:cxn>
                <a:cxn ang="0">
                  <a:pos x="656" y="5"/>
                </a:cxn>
                <a:cxn ang="0">
                  <a:pos x="674" y="2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 w="9525">
              <a:noFill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/>
            <a:ahLst/>
            <a:cxnLst>
              <a:cxn ang="0">
                <a:pos x="129" y="376"/>
              </a:cxn>
              <a:cxn ang="0">
                <a:pos x="272" y="427"/>
              </a:cxn>
              <a:cxn ang="0">
                <a:pos x="313" y="451"/>
              </a:cxn>
              <a:cxn ang="0">
                <a:pos x="333" y="449"/>
              </a:cxn>
              <a:cxn ang="0">
                <a:pos x="348" y="376"/>
              </a:cxn>
              <a:cxn ang="0">
                <a:pos x="365" y="332"/>
              </a:cxn>
              <a:cxn ang="0">
                <a:pos x="382" y="262"/>
              </a:cxn>
              <a:cxn ang="0">
                <a:pos x="394" y="221"/>
              </a:cxn>
              <a:cxn ang="0">
                <a:pos x="409" y="181"/>
              </a:cxn>
              <a:cxn ang="0">
                <a:pos x="423" y="133"/>
              </a:cxn>
              <a:cxn ang="0">
                <a:pos x="445" y="98"/>
              </a:cxn>
              <a:cxn ang="0">
                <a:pos x="469" y="48"/>
              </a:cxn>
              <a:cxn ang="0">
                <a:pos x="507" y="0"/>
              </a:cxn>
              <a:cxn ang="0">
                <a:pos x="25" y="335"/>
              </a:cxn>
              <a:cxn ang="0">
                <a:pos x="0" y="358"/>
              </a:cxn>
              <a:cxn ang="0">
                <a:pos x="76" y="360"/>
              </a:cxn>
              <a:cxn ang="0">
                <a:pos x="129" y="376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/>
            <a:ahLst/>
            <a:cxnLst>
              <a:cxn ang="0">
                <a:pos x="0" y="477"/>
              </a:cxn>
              <a:cxn ang="0">
                <a:pos x="13" y="452"/>
              </a:cxn>
              <a:cxn ang="0">
                <a:pos x="56" y="422"/>
              </a:cxn>
              <a:cxn ang="0">
                <a:pos x="619" y="0"/>
              </a:cxn>
              <a:cxn ang="0">
                <a:pos x="425" y="184"/>
              </a:cxn>
              <a:cxn ang="0">
                <a:pos x="329" y="336"/>
              </a:cxn>
              <a:cxn ang="0">
                <a:pos x="268" y="482"/>
              </a:cxn>
              <a:cxn ang="0">
                <a:pos x="197" y="449"/>
              </a:cxn>
              <a:cxn ang="0">
                <a:pos x="119" y="425"/>
              </a:cxn>
              <a:cxn ang="0">
                <a:pos x="70" y="429"/>
              </a:cxn>
              <a:cxn ang="0">
                <a:pos x="28" y="440"/>
              </a:cxn>
              <a:cxn ang="0">
                <a:pos x="0" y="477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2" name="Rectangle 20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</p:spPr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23" name="Rectangle 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4" name="Rectangle 2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372225" y="6067425"/>
            <a:ext cx="2311400" cy="3937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8913" y="1216025"/>
            <a:ext cx="2020887" cy="4727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3075" y="1216025"/>
            <a:ext cx="5913438" cy="4727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2441575"/>
            <a:ext cx="8064500" cy="3502025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88BFD31-6C5B-4C47-AD71-246D0B62F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B09A-10D2-4BDB-89DB-6268CCFCF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EBA3E-4D41-46FC-9C44-A2B1977CA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73CFE-6C39-4274-8638-93299F18E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040C6-FCCE-4113-9293-341354C0C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B9E33-EA75-4D23-AA79-E56955011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B0E36-3839-4F00-B21E-A29665472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9DAF5-F28D-48C1-A50B-2062AFE4C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1DEB0-9487-410F-A5B8-A6E083F41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72D1A-8D5B-4AF5-8AC0-F441183A9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F4D4-FF67-45F5-91A7-9419B1434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11EB1-CAEE-4BF8-AEFB-69E181530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B0D93-8C91-412E-868C-DE82A8BF9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DE4AE-1DDB-454F-9FEC-61DA50C3D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8AE12-2D5E-403B-B09C-150F52FF9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4C2B4-06FA-4A12-9B29-7FA9F5984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A23A1-11A1-4556-9744-20F7712F8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12098-15C4-42B7-AE8E-31E4CF55B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9593B-378A-4D99-802D-9AD328B3E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BFD07-144D-48E1-9568-2E78E0F1A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DE2FE-6818-44D2-A866-10FC293F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62FB5-4B68-49B9-9418-23D963F38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A2F5-75EA-4AEE-B80F-1C8DEAB3D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7269E-3856-4F43-8EF0-97FD5873F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Arial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-387350"/>
            <a:ext cx="8893175" cy="7173913"/>
            <a:chOff x="92" y="0"/>
            <a:chExt cx="5526" cy="423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11268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/>
                <a:ahLst/>
                <a:cxnLst>
                  <a:cxn ang="0">
                    <a:pos x="684" y="3"/>
                  </a:cxn>
                  <a:cxn ang="0">
                    <a:pos x="708" y="2"/>
                  </a:cxn>
                  <a:cxn ang="0">
                    <a:pos x="5523" y="0"/>
                  </a:cxn>
                  <a:cxn ang="0">
                    <a:pos x="5525" y="3827"/>
                  </a:cxn>
                  <a:cxn ang="0">
                    <a:pos x="0" y="3827"/>
                  </a:cxn>
                  <a:cxn ang="0">
                    <a:pos x="7" y="577"/>
                  </a:cxn>
                  <a:cxn ang="0">
                    <a:pos x="9" y="544"/>
                  </a:cxn>
                  <a:cxn ang="0">
                    <a:pos x="14" y="516"/>
                  </a:cxn>
                  <a:cxn ang="0">
                    <a:pos x="22" y="490"/>
                  </a:cxn>
                  <a:cxn ang="0">
                    <a:pos x="35" y="470"/>
                  </a:cxn>
                  <a:cxn ang="0">
                    <a:pos x="51" y="456"/>
                  </a:cxn>
                  <a:cxn ang="0">
                    <a:pos x="64" y="446"/>
                  </a:cxn>
                  <a:cxn ang="0">
                    <a:pos x="594" y="52"/>
                  </a:cxn>
                  <a:cxn ang="0">
                    <a:pos x="630" y="26"/>
                  </a:cxn>
                  <a:cxn ang="0">
                    <a:pos x="654" y="9"/>
                  </a:cxn>
                  <a:cxn ang="0">
                    <a:pos x="684" y="3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11270" name="Freeform 6"/>
                <p:cNvSpPr>
                  <a:spLocks/>
                </p:cNvSpPr>
                <p:nvPr/>
              </p:nvSpPr>
              <p:spPr bwMode="auto">
                <a:xfrm>
                  <a:off x="127" y="458"/>
                  <a:ext cx="586" cy="533"/>
                </a:xfrm>
                <a:custGeom>
                  <a:avLst/>
                  <a:gdLst/>
                  <a:ahLst/>
                  <a:cxnLst>
                    <a:cxn ang="0">
                      <a:pos x="154" y="440"/>
                    </a:cxn>
                    <a:cxn ang="0">
                      <a:pos x="323" y="493"/>
                    </a:cxn>
                    <a:cxn ang="0">
                      <a:pos x="372" y="517"/>
                    </a:cxn>
                    <a:cxn ang="0">
                      <a:pos x="411" y="532"/>
                    </a:cxn>
                    <a:cxn ang="0">
                      <a:pos x="411" y="497"/>
                    </a:cxn>
                    <a:cxn ang="0">
                      <a:pos x="415" y="440"/>
                    </a:cxn>
                    <a:cxn ang="0">
                      <a:pos x="425" y="395"/>
                    </a:cxn>
                    <a:cxn ang="0">
                      <a:pos x="441" y="326"/>
                    </a:cxn>
                    <a:cxn ang="0">
                      <a:pos x="457" y="276"/>
                    </a:cxn>
                    <a:cxn ang="0">
                      <a:pos x="474" y="240"/>
                    </a:cxn>
                    <a:cxn ang="0">
                      <a:pos x="488" y="190"/>
                    </a:cxn>
                    <a:cxn ang="0">
                      <a:pos x="504" y="149"/>
                    </a:cxn>
                    <a:cxn ang="0">
                      <a:pos x="525" y="102"/>
                    </a:cxn>
                    <a:cxn ang="0">
                      <a:pos x="579" y="0"/>
                    </a:cxn>
                    <a:cxn ang="0">
                      <a:pos x="28" y="398"/>
                    </a:cxn>
                    <a:cxn ang="0">
                      <a:pos x="0" y="420"/>
                    </a:cxn>
                    <a:cxn ang="0">
                      <a:pos x="90" y="423"/>
                    </a:cxn>
                    <a:cxn ang="0">
                      <a:pos x="154" y="440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1271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/>
                  <a:ahLst/>
                  <a:cxnLst>
                    <a:cxn ang="0">
                      <a:pos x="0" y="472"/>
                    </a:cxn>
                    <a:cxn ang="0">
                      <a:pos x="15" y="445"/>
                    </a:cxn>
                    <a:cxn ang="0">
                      <a:pos x="61" y="411"/>
                    </a:cxn>
                    <a:cxn ang="0">
                      <a:pos x="619" y="0"/>
                    </a:cxn>
                    <a:cxn ang="0">
                      <a:pos x="466" y="153"/>
                    </a:cxn>
                    <a:cxn ang="0">
                      <a:pos x="366" y="315"/>
                    </a:cxn>
                    <a:cxn ang="0">
                      <a:pos x="301" y="467"/>
                    </a:cxn>
                    <a:cxn ang="0">
                      <a:pos x="222" y="435"/>
                    </a:cxn>
                    <a:cxn ang="0">
                      <a:pos x="132" y="413"/>
                    </a:cxn>
                    <a:cxn ang="0">
                      <a:pos x="76" y="420"/>
                    </a:cxn>
                    <a:cxn ang="0">
                      <a:pos x="30" y="432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11273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36" cy="68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74" name="Rectangle 10"/>
              <p:cNvSpPr>
                <a:spLocks noChangeArrowheads="1"/>
              </p:cNvSpPr>
              <p:nvPr/>
            </p:nvSpPr>
            <p:spPr bwMode="auto">
              <a:xfrm>
                <a:off x="2354" y="308"/>
                <a:ext cx="232" cy="3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75" name="Rectangle 11"/>
              <p:cNvSpPr>
                <a:spLocks noChangeArrowheads="1"/>
              </p:cNvSpPr>
              <p:nvPr/>
            </p:nvSpPr>
            <p:spPr bwMode="auto">
              <a:xfrm>
                <a:off x="3109" y="306"/>
                <a:ext cx="232" cy="3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76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68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77" name="Oval 13"/>
              <p:cNvSpPr>
                <a:spLocks noChangeArrowheads="1"/>
              </p:cNvSpPr>
              <p:nvPr/>
            </p:nvSpPr>
            <p:spPr bwMode="auto">
              <a:xfrm>
                <a:off x="2676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79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78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0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16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1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2" cy="353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2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3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4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5" name="Freeform 21"/>
              <p:cNvSpPr>
                <a:spLocks/>
              </p:cNvSpPr>
              <p:nvPr/>
            </p:nvSpPr>
            <p:spPr bwMode="auto">
              <a:xfrm>
                <a:off x="2931" y="308"/>
                <a:ext cx="553" cy="188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1216025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41575"/>
            <a:ext cx="80645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067425"/>
            <a:ext cx="2387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A599B3B-215F-42CA-BBAA-455FEB58C0E8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1128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067425"/>
            <a:ext cx="322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129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13500" y="6067425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CAD615ED-8F03-4A29-A0EB-16DF3D0CED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291" name="Freeform 27"/>
          <p:cNvSpPr>
            <a:spLocks/>
          </p:cNvSpPr>
          <p:nvPr/>
        </p:nvSpPr>
        <p:spPr bwMode="auto">
          <a:xfrm>
            <a:off x="3654425" y="2257425"/>
            <a:ext cx="2047875" cy="90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9"/>
              </a:cxn>
              <a:cxn ang="0">
                <a:pos x="2" y="40"/>
              </a:cxn>
              <a:cxn ang="0">
                <a:pos x="28" y="50"/>
              </a:cxn>
              <a:cxn ang="0">
                <a:pos x="148" y="53"/>
              </a:cxn>
              <a:cxn ang="0">
                <a:pos x="297" y="53"/>
              </a:cxn>
              <a:cxn ang="0">
                <a:pos x="468" y="53"/>
              </a:cxn>
              <a:cxn ang="0">
                <a:pos x="667" y="53"/>
              </a:cxn>
              <a:cxn ang="0">
                <a:pos x="830" y="53"/>
              </a:cxn>
              <a:cxn ang="0">
                <a:pos x="993" y="55"/>
              </a:cxn>
              <a:cxn ang="0">
                <a:pos x="1139" y="53"/>
              </a:cxn>
              <a:cxn ang="0">
                <a:pos x="1226" y="56"/>
              </a:cxn>
              <a:cxn ang="0">
                <a:pos x="1279" y="47"/>
              </a:cxn>
              <a:cxn ang="0">
                <a:pos x="1289" y="25"/>
              </a:cxn>
              <a:cxn ang="0">
                <a:pos x="1275" y="14"/>
              </a:cxn>
              <a:cxn ang="0">
                <a:pos x="1274" y="27"/>
              </a:cxn>
              <a:cxn ang="0">
                <a:pos x="1261" y="35"/>
              </a:cxn>
              <a:cxn ang="0">
                <a:pos x="1236" y="38"/>
              </a:cxn>
              <a:cxn ang="0">
                <a:pos x="1196" y="40"/>
              </a:cxn>
              <a:cxn ang="0">
                <a:pos x="1121" y="40"/>
              </a:cxn>
              <a:cxn ang="0">
                <a:pos x="973" y="40"/>
              </a:cxn>
              <a:cxn ang="0">
                <a:pos x="844" y="40"/>
              </a:cxn>
              <a:cxn ang="0">
                <a:pos x="712" y="38"/>
              </a:cxn>
              <a:cxn ang="0">
                <a:pos x="584" y="40"/>
              </a:cxn>
              <a:cxn ang="0">
                <a:pos x="432" y="42"/>
              </a:cxn>
              <a:cxn ang="0">
                <a:pos x="315" y="43"/>
              </a:cxn>
              <a:cxn ang="0">
                <a:pos x="226" y="40"/>
              </a:cxn>
              <a:cxn ang="0">
                <a:pos x="141" y="42"/>
              </a:cxn>
              <a:cxn ang="0">
                <a:pos x="78" y="40"/>
              </a:cxn>
              <a:cxn ang="0">
                <a:pos x="41" y="40"/>
              </a:cxn>
              <a:cxn ang="0">
                <a:pos x="20" y="35"/>
              </a:cxn>
              <a:cxn ang="0">
                <a:pos x="14" y="22"/>
              </a:cxn>
              <a:cxn ang="0">
                <a:pos x="10" y="4"/>
              </a:cxn>
              <a:cxn ang="0">
                <a:pos x="5" y="5"/>
              </a:cxn>
              <a:cxn ang="0">
                <a:pos x="7" y="6"/>
              </a:cxn>
              <a:cxn ang="0">
                <a:pos x="10" y="0"/>
              </a:cxn>
              <a:cxn ang="0">
                <a:pos x="10" y="4"/>
              </a:cxn>
              <a:cxn ang="0">
                <a:pos x="9" y="6"/>
              </a:cxn>
              <a:cxn ang="0">
                <a:pos x="10" y="0"/>
              </a:cxn>
              <a:cxn ang="0">
                <a:pos x="10" y="4"/>
              </a:cxn>
              <a:cxn ang="0">
                <a:pos x="9" y="7"/>
              </a:cxn>
            </a:cxnLst>
            <a:rect l="0" t="0" r="r" b="b"/>
            <a:pathLst>
              <a:path w="1290" h="57">
                <a:moveTo>
                  <a:pt x="10" y="0"/>
                </a:moveTo>
                <a:lnTo>
                  <a:pt x="0" y="19"/>
                </a:lnTo>
                <a:lnTo>
                  <a:pt x="2" y="40"/>
                </a:lnTo>
                <a:lnTo>
                  <a:pt x="28" y="50"/>
                </a:lnTo>
                <a:lnTo>
                  <a:pt x="148" y="53"/>
                </a:lnTo>
                <a:lnTo>
                  <a:pt x="297" y="53"/>
                </a:lnTo>
                <a:lnTo>
                  <a:pt x="468" y="53"/>
                </a:lnTo>
                <a:lnTo>
                  <a:pt x="667" y="53"/>
                </a:lnTo>
                <a:lnTo>
                  <a:pt x="830" y="53"/>
                </a:lnTo>
                <a:lnTo>
                  <a:pt x="993" y="55"/>
                </a:lnTo>
                <a:lnTo>
                  <a:pt x="1139" y="53"/>
                </a:lnTo>
                <a:lnTo>
                  <a:pt x="1226" y="56"/>
                </a:lnTo>
                <a:lnTo>
                  <a:pt x="1279" y="47"/>
                </a:lnTo>
                <a:lnTo>
                  <a:pt x="1289" y="25"/>
                </a:lnTo>
                <a:lnTo>
                  <a:pt x="1275" y="14"/>
                </a:lnTo>
                <a:lnTo>
                  <a:pt x="1274" y="27"/>
                </a:lnTo>
                <a:lnTo>
                  <a:pt x="1261" y="35"/>
                </a:lnTo>
                <a:lnTo>
                  <a:pt x="1236" y="38"/>
                </a:lnTo>
                <a:lnTo>
                  <a:pt x="1196" y="40"/>
                </a:lnTo>
                <a:lnTo>
                  <a:pt x="1121" y="40"/>
                </a:lnTo>
                <a:lnTo>
                  <a:pt x="973" y="40"/>
                </a:lnTo>
                <a:lnTo>
                  <a:pt x="844" y="40"/>
                </a:lnTo>
                <a:lnTo>
                  <a:pt x="712" y="38"/>
                </a:lnTo>
                <a:lnTo>
                  <a:pt x="584" y="40"/>
                </a:lnTo>
                <a:lnTo>
                  <a:pt x="432" y="42"/>
                </a:lnTo>
                <a:lnTo>
                  <a:pt x="315" y="43"/>
                </a:lnTo>
                <a:lnTo>
                  <a:pt x="226" y="40"/>
                </a:lnTo>
                <a:lnTo>
                  <a:pt x="141" y="42"/>
                </a:lnTo>
                <a:lnTo>
                  <a:pt x="78" y="40"/>
                </a:lnTo>
                <a:lnTo>
                  <a:pt x="41" y="40"/>
                </a:lnTo>
                <a:lnTo>
                  <a:pt x="20" y="35"/>
                </a:lnTo>
                <a:lnTo>
                  <a:pt x="14" y="22"/>
                </a:lnTo>
                <a:lnTo>
                  <a:pt x="10" y="4"/>
                </a:lnTo>
                <a:lnTo>
                  <a:pt x="5" y="5"/>
                </a:lnTo>
                <a:lnTo>
                  <a:pt x="7" y="6"/>
                </a:lnTo>
                <a:lnTo>
                  <a:pt x="10" y="0"/>
                </a:lnTo>
                <a:lnTo>
                  <a:pt x="10" y="4"/>
                </a:lnTo>
                <a:lnTo>
                  <a:pt x="9" y="6"/>
                </a:lnTo>
                <a:lnTo>
                  <a:pt x="10" y="0"/>
                </a:lnTo>
                <a:lnTo>
                  <a:pt x="10" y="4"/>
                </a:lnTo>
                <a:lnTo>
                  <a:pt x="9" y="7"/>
                </a:lnTo>
              </a:path>
            </a:pathLst>
          </a:custGeom>
          <a:solidFill>
            <a:srgbClr val="FFFF99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2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95C8809F-138B-4F3C-B625-C7B9CBCB9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375"/>
        </a:spcBef>
        <a:spcAft>
          <a:spcPct val="0"/>
        </a:spcAft>
        <a:buClr>
          <a:srgbClr val="B3B3C4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375"/>
        </a:spcBef>
        <a:spcAft>
          <a:spcPct val="0"/>
        </a:spcAft>
        <a:buClr>
          <a:srgbClr val="A04DA3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75"/>
        </a:spcBef>
        <a:spcAft>
          <a:spcPct val="0"/>
        </a:spcAft>
        <a:buClr>
          <a:srgbClr val="A04DA3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88ED047-54F7-4A93-AE0F-0864C4B18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1500174"/>
            <a:ext cx="7906523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ОБРАЗОВАНИЯ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ВНУТРИШКОЛЬНАЯ СИСТЕМА 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</a:t>
            </a:r>
          </a:p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РОСТА УЧИТЕЛЯ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929198"/>
            <a:ext cx="766370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>Виноградова Надежда Михайловна,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>директор МБОУ «Гимназия №4» г.Брянска</a:t>
            </a:r>
            <a:endParaRPr lang="ru-RU" sz="3200" b="0" cap="none" spc="0" dirty="0">
              <a:ln w="18415" cmpd="sng">
                <a:solidFill>
                  <a:srgbClr val="000000"/>
                </a:solidFill>
                <a:prstDash val="solid"/>
              </a:ln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6" name="Picture 8" descr="https://2.bp.blogspot.com/-y77MXyYgd5s/TWZ4-O5zznI/AAAAAAAAAiA/fhJc7t1JZ2I/s1600/GGlogo_lr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214950"/>
            <a:ext cx="2786082" cy="1857388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 rot="4062249">
            <a:off x="2417394" y="1034853"/>
            <a:ext cx="2845245" cy="5280951"/>
          </a:xfrm>
          <a:prstGeom prst="ellipse">
            <a:avLst/>
          </a:prstGeom>
          <a:solidFill>
            <a:srgbClr val="0DFF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86446" y="2143116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285984" y="5072074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214414" y="4429132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00232" y="2786058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rot="2341341">
            <a:off x="3510898" y="2203539"/>
            <a:ext cx="1817095" cy="26652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86314" y="2214554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43240" y="3571876"/>
            <a:ext cx="428628" cy="42862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3929058" y="4429132"/>
            <a:ext cx="428628" cy="428628"/>
            <a:chOff x="4929190" y="3857628"/>
            <a:chExt cx="428628" cy="428628"/>
          </a:xfrm>
        </p:grpSpPr>
        <p:sp>
          <p:nvSpPr>
            <p:cNvPr id="14" name="Овал 13"/>
            <p:cNvSpPr/>
            <p:nvPr/>
          </p:nvSpPr>
          <p:spPr>
            <a:xfrm>
              <a:off x="4929190" y="3857628"/>
              <a:ext cx="428628" cy="42862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ирог 20"/>
            <p:cNvSpPr/>
            <p:nvPr/>
          </p:nvSpPr>
          <p:spPr>
            <a:xfrm>
              <a:off x="4929190" y="3857628"/>
              <a:ext cx="428628" cy="428628"/>
            </a:xfrm>
            <a:prstGeom prst="pie">
              <a:avLst>
                <a:gd name="adj1" fmla="val 5348825"/>
                <a:gd name="adj2" fmla="val 16200000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" name="Рисунок 1" descr="герб-прозрачный2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786058"/>
            <a:ext cx="1071570" cy="901123"/>
          </a:xfrm>
          <a:prstGeom prst="rect">
            <a:avLst/>
          </a:prstGeom>
        </p:spPr>
      </p:pic>
      <p:sp>
        <p:nvSpPr>
          <p:cNvPr id="23" name="Овал 22"/>
          <p:cNvSpPr/>
          <p:nvPr/>
        </p:nvSpPr>
        <p:spPr>
          <a:xfrm rot="2744271">
            <a:off x="3231208" y="-931161"/>
            <a:ext cx="2223745" cy="875060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rot="7656280">
            <a:off x="5562843" y="1012089"/>
            <a:ext cx="1258854" cy="678346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215206" y="1000108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072462" y="6215082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8" descr="https://2.bp.blogspot.com/-y77MXyYgd5s/TWZ4-O5zznI/AAAAAAAAAiA/fhJc7t1JZ2I/s1600/GGlogo_lr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929322" y="0"/>
            <a:ext cx="2000264" cy="1333509"/>
          </a:xfrm>
          <a:prstGeom prst="rect">
            <a:avLst/>
          </a:prstGeom>
          <a:noFill/>
        </p:spPr>
      </p:pic>
      <p:sp>
        <p:nvSpPr>
          <p:cNvPr id="38" name="Выноска 3 37"/>
          <p:cNvSpPr/>
          <p:nvPr/>
        </p:nvSpPr>
        <p:spPr>
          <a:xfrm flipH="1">
            <a:off x="1285852" y="785794"/>
            <a:ext cx="928694" cy="571504"/>
          </a:xfrm>
          <a:prstGeom prst="borderCallout3">
            <a:avLst>
              <a:gd name="adj1" fmla="val 13827"/>
              <a:gd name="adj2" fmla="val -5303"/>
              <a:gd name="adj3" fmla="val 18750"/>
              <a:gd name="adj4" fmla="val -71199"/>
              <a:gd name="adj5" fmla="val 87692"/>
              <a:gd name="adj6" fmla="val -96950"/>
              <a:gd name="adj7" fmla="val 376346"/>
              <a:gd name="adj8" fmla="val -209799"/>
            </a:avLst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/>
          </a:p>
        </p:txBody>
      </p:sp>
      <p:sp>
        <p:nvSpPr>
          <p:cNvPr id="35" name="Выноска 3 34"/>
          <p:cNvSpPr/>
          <p:nvPr/>
        </p:nvSpPr>
        <p:spPr>
          <a:xfrm flipH="1">
            <a:off x="1071538" y="714356"/>
            <a:ext cx="1285884" cy="571504"/>
          </a:xfrm>
          <a:prstGeom prst="borderCallout3">
            <a:avLst>
              <a:gd name="adj1" fmla="val 18750"/>
              <a:gd name="adj2" fmla="val -8333"/>
              <a:gd name="adj3" fmla="val 26135"/>
              <a:gd name="adj4" fmla="val -44943"/>
              <a:gd name="adj5" fmla="val 117231"/>
              <a:gd name="adj6" fmla="val -70694"/>
              <a:gd name="adj7" fmla="val 366500"/>
              <a:gd name="adj8" fmla="val -138689"/>
            </a:avLst>
          </a:prstGeom>
          <a:solidFill>
            <a:srgbClr val="00B05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традиц</a:t>
            </a:r>
            <a:endParaRPr lang="ru-RU" sz="2400" b="1" dirty="0"/>
          </a:p>
        </p:txBody>
      </p:sp>
      <p:sp>
        <p:nvSpPr>
          <p:cNvPr id="36" name="Выноска 3 35"/>
          <p:cNvSpPr/>
          <p:nvPr/>
        </p:nvSpPr>
        <p:spPr>
          <a:xfrm flipH="1">
            <a:off x="357158" y="2143116"/>
            <a:ext cx="1143008" cy="571504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71199"/>
              <a:gd name="adj5" fmla="val 82769"/>
              <a:gd name="adj6" fmla="val -93731"/>
              <a:gd name="adj7" fmla="val 142501"/>
              <a:gd name="adj8" fmla="val -111339"/>
            </a:avLst>
          </a:prstGeom>
          <a:solidFill>
            <a:srgbClr val="0DFF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новые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39" name="Выноска 3 38"/>
          <p:cNvSpPr/>
          <p:nvPr/>
        </p:nvSpPr>
        <p:spPr>
          <a:xfrm>
            <a:off x="6858016" y="2714620"/>
            <a:ext cx="1857388" cy="857256"/>
          </a:xfrm>
          <a:prstGeom prst="borderCallout3">
            <a:avLst>
              <a:gd name="adj1" fmla="val 100801"/>
              <a:gd name="adj2" fmla="val 72469"/>
              <a:gd name="adj3" fmla="val 135411"/>
              <a:gd name="adj4" fmla="val 99074"/>
              <a:gd name="adj5" fmla="val 218153"/>
              <a:gd name="adj6" fmla="val 99895"/>
              <a:gd name="adj7" fmla="val 347778"/>
              <a:gd name="adj8" fmla="val 98626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другие галактики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3643306" y="928670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857752" y="5500702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214678" y="6000768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>
            <a:stCxn id="40" idx="2"/>
          </p:cNvCxnSpPr>
          <p:nvPr/>
        </p:nvCxnSpPr>
        <p:spPr>
          <a:xfrm rot="10800000" flipV="1">
            <a:off x="142844" y="1142984"/>
            <a:ext cx="3500462" cy="2714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40" idx="4"/>
            <a:endCxn id="42" idx="0"/>
          </p:cNvCxnSpPr>
          <p:nvPr/>
        </p:nvCxnSpPr>
        <p:spPr>
          <a:xfrm rot="5400000">
            <a:off x="1321571" y="3464719"/>
            <a:ext cx="464347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40" idx="6"/>
            <a:endCxn id="41" idx="7"/>
          </p:cNvCxnSpPr>
          <p:nvPr/>
        </p:nvCxnSpPr>
        <p:spPr>
          <a:xfrm>
            <a:off x="4071934" y="1142984"/>
            <a:ext cx="1151675" cy="4420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42" idx="7"/>
            <a:endCxn id="41" idx="3"/>
          </p:cNvCxnSpPr>
          <p:nvPr/>
        </p:nvCxnSpPr>
        <p:spPr>
          <a:xfrm rot="5400000" flipH="1" flipV="1">
            <a:off x="4152039" y="5295055"/>
            <a:ext cx="196980" cy="1339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1" idx="6"/>
          </p:cNvCxnSpPr>
          <p:nvPr/>
        </p:nvCxnSpPr>
        <p:spPr>
          <a:xfrm flipV="1">
            <a:off x="5286380" y="4714884"/>
            <a:ext cx="3857620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41" idx="6"/>
            <a:endCxn id="53256" idx="1"/>
          </p:cNvCxnSpPr>
          <p:nvPr/>
        </p:nvCxnSpPr>
        <p:spPr>
          <a:xfrm>
            <a:off x="5286380" y="5715016"/>
            <a:ext cx="1357322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41" idx="1"/>
            <a:endCxn id="33" idx="2"/>
          </p:cNvCxnSpPr>
          <p:nvPr/>
        </p:nvCxnSpPr>
        <p:spPr>
          <a:xfrm rot="5400000" flipH="1" flipV="1">
            <a:off x="3810006" y="2444026"/>
            <a:ext cx="4229964" cy="2008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33" idx="2"/>
            <a:endCxn id="40" idx="0"/>
          </p:cNvCxnSpPr>
          <p:nvPr/>
        </p:nvCxnSpPr>
        <p:spPr>
          <a:xfrm rot="5400000" flipH="1">
            <a:off x="5191117" y="-404827"/>
            <a:ext cx="404839" cy="307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33" idx="2"/>
          </p:cNvCxnSpPr>
          <p:nvPr/>
        </p:nvCxnSpPr>
        <p:spPr>
          <a:xfrm rot="16200000" flipH="1">
            <a:off x="4702994" y="3559969"/>
            <a:ext cx="5524493" cy="1071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42" idx="1"/>
          </p:cNvCxnSpPr>
          <p:nvPr/>
        </p:nvCxnSpPr>
        <p:spPr>
          <a:xfrm rot="16200000" flipV="1">
            <a:off x="428597" y="3214686"/>
            <a:ext cx="2920291" cy="2777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endCxn id="33" idx="2"/>
          </p:cNvCxnSpPr>
          <p:nvPr/>
        </p:nvCxnSpPr>
        <p:spPr>
          <a:xfrm flipV="1">
            <a:off x="571472" y="1333509"/>
            <a:ext cx="6357982" cy="452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endCxn id="42" idx="5"/>
          </p:cNvCxnSpPr>
          <p:nvPr/>
        </p:nvCxnSpPr>
        <p:spPr>
          <a:xfrm rot="5400000">
            <a:off x="3536150" y="1258808"/>
            <a:ext cx="5152203" cy="50634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Выноска 3 70"/>
          <p:cNvSpPr/>
          <p:nvPr/>
        </p:nvSpPr>
        <p:spPr>
          <a:xfrm>
            <a:off x="4429124" y="6072206"/>
            <a:ext cx="1071570" cy="571480"/>
          </a:xfrm>
          <a:prstGeom prst="borderCallout3">
            <a:avLst>
              <a:gd name="adj1" fmla="val 18750"/>
              <a:gd name="adj2" fmla="val -8333"/>
              <a:gd name="adj3" fmla="val 28597"/>
              <a:gd name="adj4" fmla="val -53426"/>
              <a:gd name="adj5" fmla="val 31075"/>
              <a:gd name="adj6" fmla="val -53426"/>
              <a:gd name="adj7" fmla="val 29268"/>
              <a:gd name="adj8" fmla="val -58219"/>
            </a:avLst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сети</a:t>
            </a:r>
            <a:endParaRPr lang="ru-RU" sz="24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772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Традиционные связи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14480" y="2000240"/>
          <a:ext cx="6357981" cy="375048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43576"/>
                <a:gridCol w="642901"/>
                <a:gridCol w="571504"/>
              </a:tblGrid>
              <a:tr h="750097"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chemeClr val="bg1"/>
                          </a:solidFill>
                          <a:effectLst/>
                        </a:rPr>
                        <a:t>Методическая секция предметников</a:t>
                      </a:r>
                      <a:endParaRPr lang="ru-RU" sz="2400" b="0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0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Классное руководство</a:t>
                      </a:r>
                      <a:endParaRPr lang="ru-RU" sz="2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0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Административный контроль</a:t>
                      </a:r>
                      <a:endParaRPr lang="ru-RU" sz="2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0097">
                <a:tc>
                  <a:txBody>
                    <a:bodyPr/>
                    <a:lstStyle/>
                    <a:p>
                      <a:pPr lvl="0"/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Рабочие совещания и собрания</a:t>
                      </a:r>
                      <a:endParaRPr lang="ru-RU" sz="2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0097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bg1"/>
                          </a:solidFill>
                        </a:rPr>
                        <a:t>Педсовет</a:t>
                      </a:r>
                      <a:endParaRPr lang="ru-RU" sz="2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772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Новые связи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14480" y="1874537"/>
          <a:ext cx="6143668" cy="368329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43536"/>
                <a:gridCol w="1000132"/>
              </a:tblGrid>
              <a:tr h="482893"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Временные творческие группы</a:t>
                      </a: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44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Инновационная деятельность</a:t>
                      </a: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49699"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Семинары</a:t>
                      </a: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Педагогическая 20-минутка</a:t>
                      </a:r>
                      <a:endParaRPr lang="ru-RU" sz="2400" b="0" kern="1200" dirty="0" smtClean="0">
                        <a:solidFill>
                          <a:srgbClr val="00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err="1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Фотопроекты</a:t>
                      </a:r>
                      <a:endParaRPr lang="ru-RU" sz="2400" b="0" kern="1200" dirty="0" smtClean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Конкурсы внутренние</a:t>
                      </a: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Конкурсы внешние</a:t>
                      </a: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31495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Наставничество</a:t>
                      </a:r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0DFF7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772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Другие галактики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643052"/>
          <a:ext cx="7143800" cy="48724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169645"/>
                <a:gridCol w="974155"/>
              </a:tblGrid>
              <a:tr h="607649"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Города-партнёры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753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"Эврика"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753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Московский педагогический марафон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753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Семинары, конференции, стажировки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239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Ассоциация руководителей ОО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014970">
                <a:tc>
                  <a:txBody>
                    <a:bodyPr/>
                    <a:lstStyle/>
                    <a:p>
                      <a:endParaRPr lang="ru-RU" sz="2400" b="0" dirty="0" smtClean="0">
                        <a:solidFill>
                          <a:srgbClr val="003300"/>
                        </a:solidFill>
                      </a:endParaRPr>
                    </a:p>
                    <a:p>
                      <a:endParaRPr lang="ru-RU" sz="2400" b="0" dirty="0" smtClean="0">
                        <a:solidFill>
                          <a:srgbClr val="003300"/>
                        </a:solidFill>
                      </a:endParaRPr>
                    </a:p>
                    <a:p>
                      <a:endParaRPr lang="ru-RU" sz="2400" b="0" dirty="0" smtClean="0">
                        <a:solidFill>
                          <a:srgbClr val="003300"/>
                        </a:solidFill>
                      </a:endParaRPr>
                    </a:p>
                    <a:p>
                      <a:endParaRPr lang="ru-RU" sz="2400" b="0" dirty="0" smtClean="0">
                        <a:solidFill>
                          <a:srgbClr val="003300"/>
                        </a:solidFill>
                      </a:endParaRPr>
                    </a:p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АндНаумИоф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909" y="4500570"/>
            <a:ext cx="1980000" cy="1980000"/>
          </a:xfrm>
          <a:prstGeom prst="rect">
            <a:avLst/>
          </a:prstGeom>
        </p:spPr>
      </p:pic>
      <p:pic>
        <p:nvPicPr>
          <p:cNvPr id="7" name="Picture 4" descr="http://edition.vogazeta.ru/res_ru/0_value_63727_632.jpg"/>
          <p:cNvPicPr>
            <a:picLocks noChangeAspect="1" noChangeArrowheads="1"/>
          </p:cNvPicPr>
          <p:nvPr/>
        </p:nvPicPr>
        <p:blipFill>
          <a:blip r:embed="rId3"/>
          <a:srcRect l="39706" t="5628" r="32941" b="46529"/>
          <a:stretch>
            <a:fillRect/>
          </a:stretch>
        </p:blipFill>
        <p:spPr bwMode="auto">
          <a:xfrm>
            <a:off x="3229049" y="4500570"/>
            <a:ext cx="1805294" cy="1980000"/>
          </a:xfrm>
          <a:prstGeom prst="rect">
            <a:avLst/>
          </a:prstGeom>
          <a:noFill/>
        </p:spPr>
      </p:pic>
      <p:pic>
        <p:nvPicPr>
          <p:cNvPr id="8" name="Picture 6" descr="https://upload.wikimedia.org/wikipedia/ru/5/52/%D0%91%D0%BE%D0%B3%D1%83%D1%81%D0%BB%D0%B0%D0%B2%D1%81%D0%BA%D0%B8%D0%B9%2C_%D0%9C%D0%B8%D1%85%D0%B0%D0%B8%D0%BB_%D0%92%D0%B8%D0%BA%D1%82%D0%BE%D1%80%D0%BE%D0%B2%D0%B8%D1%87_2013_09_23.jpg"/>
          <p:cNvPicPr>
            <a:picLocks noChangeAspect="1" noChangeArrowheads="1"/>
          </p:cNvPicPr>
          <p:nvPr/>
        </p:nvPicPr>
        <p:blipFill>
          <a:blip r:embed="rId4" cstate="print"/>
          <a:srcRect l="33074" t="13680" r="21948" b="48617"/>
          <a:stretch>
            <a:fillRect/>
          </a:stretch>
        </p:blipFill>
        <p:spPr bwMode="auto">
          <a:xfrm>
            <a:off x="5157875" y="4500570"/>
            <a:ext cx="1771579" cy="19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772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Сетевые сообщества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43042" y="2285992"/>
          <a:ext cx="6143668" cy="276889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43536"/>
                <a:gridCol w="1000132"/>
              </a:tblGrid>
              <a:tr h="482893">
                <a:tc>
                  <a:txBody>
                    <a:bodyPr/>
                    <a:lstStyle/>
                    <a:p>
                      <a:pPr lvl="0"/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Портал "Первое сентября"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44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Школа цифрового века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496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Российская электронная школа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Портал "</a:t>
                      </a:r>
                      <a:r>
                        <a:rPr lang="ru-RU" sz="2400" b="0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Академ-книга</a:t>
                      </a:r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Виртуальная школа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Единый урок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РИСКИ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Принести в гнездо… Ушел и не вернулся</a:t>
            </a:r>
          </a:p>
          <a:p>
            <a:r>
              <a:rPr lang="ru-RU" dirty="0" smtClean="0"/>
              <a:t>Определение оптимального количества связей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285861"/>
            <a:ext cx="8064500" cy="4657740"/>
          </a:xfrm>
        </p:spPr>
        <p:txBody>
          <a:bodyPr/>
          <a:lstStyle/>
          <a:p>
            <a:r>
              <a:rPr lang="ru-RU" dirty="0" smtClean="0"/>
              <a:t>Самый простой способ получить ответ - задать вопрос. </a:t>
            </a:r>
            <a:r>
              <a:rPr lang="ru-RU" i="1" dirty="0" smtClean="0"/>
              <a:t>(Ирландская пословица)</a:t>
            </a:r>
          </a:p>
          <a:p>
            <a:r>
              <a:rPr lang="ru-RU" i="1" dirty="0" smtClean="0"/>
              <a:t>Знание может быть только у того, у кого есть вопросы</a:t>
            </a:r>
            <a:r>
              <a:rPr lang="ru-RU" dirty="0" smtClean="0"/>
              <a:t>. Генри Форд</a:t>
            </a:r>
          </a:p>
          <a:p>
            <a:r>
              <a:rPr lang="ru-RU" i="1" dirty="0" smtClean="0"/>
              <a:t>Если хочешь быть известным, задавай вопросы</a:t>
            </a:r>
            <a:r>
              <a:rPr lang="ru-RU" dirty="0" smtClean="0"/>
              <a:t>». Еврейская пословица</a:t>
            </a:r>
          </a:p>
          <a:p>
            <a:r>
              <a:rPr lang="ru-RU" i="1" dirty="0" smtClean="0"/>
              <a:t>Слышат только те вопросы, на которые в состоянии найти ответ. </a:t>
            </a:r>
            <a:r>
              <a:rPr lang="ru-RU" i="1" smtClean="0"/>
              <a:t>Фридрих </a:t>
            </a:r>
            <a:r>
              <a:rPr lang="ru-RU" smtClean="0"/>
              <a:t>Ницше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igjsm.com/uploads/1483617573-computer-course-banners-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14554"/>
            <a:ext cx="3600000" cy="2010000"/>
          </a:xfrm>
          <a:prstGeom prst="rect">
            <a:avLst/>
          </a:prstGeom>
          <a:noFill/>
        </p:spPr>
      </p:pic>
      <p:pic>
        <p:nvPicPr>
          <p:cNvPr id="1032" name="Picture 8" descr="http://1mpv.net/wp-content/uploads/2014/04/Clase-610x47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295524"/>
            <a:ext cx="5810250" cy="4562476"/>
          </a:xfrm>
          <a:prstGeom prst="rect">
            <a:avLst/>
          </a:prstGeom>
          <a:noFill/>
        </p:spPr>
      </p:pic>
      <p:pic>
        <p:nvPicPr>
          <p:cNvPr id="1034" name="Picture 10" descr="http://imagine.orange.com/uploads/ideas/3/9/9aafc7439cd6386400c8b54116bed65b9687d25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214422"/>
            <a:ext cx="6153150" cy="3409951"/>
          </a:xfrm>
          <a:prstGeom prst="rect">
            <a:avLst/>
          </a:prstGeom>
          <a:noFill/>
        </p:spPr>
      </p:pic>
      <p:pic>
        <p:nvPicPr>
          <p:cNvPr id="1036" name="Picture 12" descr="https://thumb1.shutterstock.com/display_pic_with_logo/674152/170130560/stock-photo--d-illustration-of-people-connect-with-each-each-on-network-concept-of-global-business-17013056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000" t="6285" r="6666" b="16200"/>
          <a:stretch>
            <a:fillRect/>
          </a:stretch>
        </p:blipFill>
        <p:spPr bwMode="auto">
          <a:xfrm>
            <a:off x="1357290" y="1000108"/>
            <a:ext cx="378621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passport.zab-investportal.ru/imgs/db/news/image_1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4191029" cy="3143272"/>
          </a:xfrm>
          <a:prstGeom prst="rect">
            <a:avLst/>
          </a:prstGeom>
          <a:noFill/>
        </p:spPr>
      </p:pic>
      <p:pic>
        <p:nvPicPr>
          <p:cNvPr id="49156" name="Picture 4" descr="http://skcpk.ru/media/k2/items/cache/47b9371a5ec847a6416d19e09506ac86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785794"/>
            <a:ext cx="3899132" cy="3357586"/>
          </a:xfrm>
          <a:prstGeom prst="rect">
            <a:avLst/>
          </a:prstGeom>
          <a:noFill/>
        </p:spPr>
      </p:pic>
      <p:pic>
        <p:nvPicPr>
          <p:cNvPr id="49158" name="Picture 6" descr="https://st.depositphotos.com/1001201/3837/i/950/depositphotos_38375779-stock-photo-build-a-new-compan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357562"/>
            <a:ext cx="3963907" cy="2798735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/>
          <a:srcRect l="24158" t="16602" r="46193" b="28711"/>
          <a:stretch>
            <a:fillRect/>
          </a:stretch>
        </p:blipFill>
        <p:spPr bwMode="auto">
          <a:xfrm>
            <a:off x="3786182" y="2500306"/>
            <a:ext cx="385765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academy-prof.ru/img/experts/201706230821148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1080000" cy="1080000"/>
          </a:xfrm>
          <a:prstGeom prst="rect">
            <a:avLst/>
          </a:prstGeom>
          <a:noFill/>
        </p:spPr>
      </p:pic>
      <p:pic>
        <p:nvPicPr>
          <p:cNvPr id="55300" name="Picture 4" descr="http://edition.vogazeta.ru/res_ru/0_value_63727_632.jpg"/>
          <p:cNvPicPr>
            <a:picLocks noChangeAspect="1" noChangeArrowheads="1"/>
          </p:cNvPicPr>
          <p:nvPr/>
        </p:nvPicPr>
        <p:blipFill>
          <a:blip r:embed="rId3"/>
          <a:srcRect l="39706" t="2814" r="32941" b="46529"/>
          <a:stretch>
            <a:fillRect/>
          </a:stretch>
        </p:blipFill>
        <p:spPr bwMode="auto">
          <a:xfrm>
            <a:off x="3428992" y="1000108"/>
            <a:ext cx="2214578" cy="2571768"/>
          </a:xfrm>
          <a:prstGeom prst="rect">
            <a:avLst/>
          </a:prstGeom>
          <a:noFill/>
        </p:spPr>
      </p:pic>
      <p:pic>
        <p:nvPicPr>
          <p:cNvPr id="55302" name="Picture 6" descr="https://upload.wikimedia.org/wikipedia/ru/5/52/%D0%91%D0%BE%D0%B3%D1%83%D1%81%D0%BB%D0%B0%D0%B2%D1%81%D0%BA%D0%B8%D0%B9%2C_%D0%9C%D0%B8%D1%85%D0%B0%D0%B8%D0%BB_%D0%92%D0%B8%D0%BA%D1%82%D0%BE%D1%80%D0%BE%D0%B2%D0%B8%D1%87_2013_09_23.jpg"/>
          <p:cNvPicPr>
            <a:picLocks noChangeAspect="1" noChangeArrowheads="1"/>
          </p:cNvPicPr>
          <p:nvPr/>
        </p:nvPicPr>
        <p:blipFill>
          <a:blip r:embed="rId4" cstate="print"/>
          <a:srcRect l="33074" t="13680" r="21948" b="48617"/>
          <a:stretch>
            <a:fillRect/>
          </a:stretch>
        </p:blipFill>
        <p:spPr bwMode="auto">
          <a:xfrm>
            <a:off x="1428728" y="642918"/>
            <a:ext cx="2428892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bygaga.com.ua/uploads/posts/2016-08/1470486473_krasivye-kartinki-i-otkrytki-s-dnem-uchitelya-50.jpg"/>
          <p:cNvPicPr>
            <a:picLocks noChangeAspect="1" noChangeArrowheads="1"/>
          </p:cNvPicPr>
          <p:nvPr/>
        </p:nvPicPr>
        <p:blipFill>
          <a:blip r:embed="rId2" cstate="print"/>
          <a:srcRect b="6097"/>
          <a:stretch>
            <a:fillRect/>
          </a:stretch>
        </p:blipFill>
        <p:spPr bwMode="auto">
          <a:xfrm>
            <a:off x="285721" y="1285860"/>
            <a:ext cx="2714644" cy="33707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714356"/>
            <a:ext cx="6005498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Современный учитель – кто он?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Picture 12" descr="https://thumb1.shutterstock.com/display_pic_with_logo/674152/170130560/stock-photo--d-illustration-of-people-connect-with-each-each-on-network-concept-of-global-business-17013056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000" t="6285" r="6666" b="16200"/>
          <a:stretch>
            <a:fillRect/>
          </a:stretch>
        </p:blipFill>
        <p:spPr bwMode="auto">
          <a:xfrm>
            <a:off x="4143372" y="1571612"/>
            <a:ext cx="4848873" cy="4000528"/>
          </a:xfrm>
          <a:prstGeom prst="rect">
            <a:avLst/>
          </a:prstGeom>
          <a:noFill/>
        </p:spPr>
      </p:pic>
      <p:pic>
        <p:nvPicPr>
          <p:cNvPr id="2050" name="Picture 2" descr="http://1mpv.net/wp-content/uploads/2014/04/Clase-610x47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357562"/>
            <a:ext cx="473071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714356"/>
            <a:ext cx="8077200" cy="2500329"/>
          </a:xfrm>
        </p:spPr>
        <p:txBody>
          <a:bodyPr/>
          <a:lstStyle/>
          <a:p>
            <a:r>
              <a:rPr lang="ru-RU" dirty="0" smtClean="0"/>
              <a:t>Функции директора </a:t>
            </a:r>
            <a:br>
              <a:rPr lang="ru-RU" dirty="0" smtClean="0"/>
            </a:br>
            <a:r>
              <a:rPr lang="ru-RU" dirty="0" smtClean="0"/>
              <a:t>во </a:t>
            </a:r>
            <a:r>
              <a:rPr lang="ru-RU" dirty="0" err="1" smtClean="0"/>
              <a:t>внутришкольной</a:t>
            </a:r>
            <a:r>
              <a:rPr lang="ru-RU" dirty="0" smtClean="0"/>
              <a:t> системе профессионального роста учителя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85852" y="3500438"/>
            <a:ext cx="7273948" cy="2443162"/>
          </a:xfrm>
        </p:spPr>
        <p:txBody>
          <a:bodyPr/>
          <a:lstStyle/>
          <a:p>
            <a:r>
              <a:rPr lang="ru-RU" dirty="0" smtClean="0"/>
              <a:t>Мотивировать </a:t>
            </a:r>
          </a:p>
          <a:p>
            <a:r>
              <a:rPr lang="ru-RU" dirty="0" smtClean="0"/>
              <a:t>Стимулировать</a:t>
            </a:r>
          </a:p>
          <a:p>
            <a:r>
              <a:rPr lang="ru-RU" dirty="0" smtClean="0"/>
              <a:t>Контролировать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714357"/>
            <a:ext cx="8077200" cy="1285884"/>
          </a:xfrm>
        </p:spPr>
        <p:txBody>
          <a:bodyPr/>
          <a:lstStyle/>
          <a:p>
            <a:r>
              <a:rPr lang="ru-RU" dirty="0" smtClean="0"/>
              <a:t>Нормативное регулирование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85852" y="2143116"/>
            <a:ext cx="7273948" cy="3800484"/>
          </a:xfrm>
        </p:spPr>
        <p:txBody>
          <a:bodyPr/>
          <a:lstStyle/>
          <a:p>
            <a:pPr lvl="0"/>
            <a:r>
              <a:rPr lang="ru-RU" dirty="0" smtClean="0"/>
              <a:t>Объемные показатели (квалификация учителя)</a:t>
            </a:r>
          </a:p>
          <a:p>
            <a:r>
              <a:rPr lang="ru-RU" dirty="0" smtClean="0"/>
              <a:t>Положение о порядке распределения стимулирующих выплат руководителям (</a:t>
            </a:r>
            <a:r>
              <a:rPr lang="ru-RU" smtClean="0"/>
              <a:t>директорам</a:t>
            </a:r>
            <a:r>
              <a:rPr lang="ru-RU" smtClean="0"/>
              <a:t>)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5" name="Picture 7" descr="http://cod48.ru/wp-content/uploads/2016/09/1-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28670"/>
            <a:ext cx="5083947" cy="2857488"/>
          </a:xfrm>
          <a:prstGeom prst="rect">
            <a:avLst/>
          </a:prstGeom>
          <a:noFill/>
        </p:spPr>
      </p:pic>
      <p:pic>
        <p:nvPicPr>
          <p:cNvPr id="48137" name="Picture 9" descr="https://static5.depositphotos.com/1006899/413/i/950/depositphotos_4138789-stock-photo-to-knowledg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6" t="4536" r="8718" b="7017"/>
          <a:stretch>
            <a:fillRect/>
          </a:stretch>
        </p:blipFill>
        <p:spPr bwMode="auto">
          <a:xfrm>
            <a:off x="3786182" y="1643050"/>
            <a:ext cx="4960362" cy="483635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857356" y="857232"/>
            <a:ext cx="1886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КАЧЕСТВО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5715016"/>
            <a:ext cx="29336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КВАЛИФИКАЦИЯ</a:t>
            </a:r>
          </a:p>
          <a:p>
            <a:pPr algn="ctr"/>
            <a:r>
              <a:rPr lang="ru-RU" sz="2400" b="1" dirty="0" smtClean="0"/>
              <a:t>УЧИТЕЛЯ</a:t>
            </a:r>
            <a:endParaRPr lang="ru-RU" sz="2400" b="1" dirty="0"/>
          </a:p>
        </p:txBody>
      </p:sp>
      <p:pic>
        <p:nvPicPr>
          <p:cNvPr id="48147" name="Picture 19" descr="https://images.ua.prom.st/956740931_w640_h2048_free_red_turni__aphic.net_.png?PIMAGE_ID=9567409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 flipV="1">
            <a:off x="1821637" y="3893347"/>
            <a:ext cx="216281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1714488"/>
            <a:ext cx="494782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делает 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директор?</a:t>
            </a:r>
            <a:endParaRPr lang="ru-RU" sz="7200" b="1" cap="none" spc="0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a.d-cd.net/7e6b544s-9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CD3"/>
              </a:clrFrom>
              <a:clrTo>
                <a:srgbClr val="FEFCD3">
                  <a:alpha val="0"/>
                </a:srgbClr>
              </a:clrTo>
            </a:clrChange>
          </a:blip>
          <a:srcRect l="5953" t="9959" r="6733" b="13214"/>
          <a:stretch>
            <a:fillRect/>
          </a:stretch>
        </p:blipFill>
        <p:spPr bwMode="auto">
          <a:xfrm>
            <a:off x="357158" y="1928802"/>
            <a:ext cx="3286148" cy="385765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857232"/>
            <a:ext cx="80772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Тюнинг</a:t>
            </a:r>
            <a:r>
              <a:rPr lang="ru-RU" dirty="0" smtClean="0">
                <a:solidFill>
                  <a:srgbClr val="C00000"/>
                </a:solidFill>
              </a:rPr>
              <a:t> учителя?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7108" name="Picture 4" descr="https://i.ytimg.com/vi/X9AmWbLzSXQ/maxresdefault.jpg"/>
          <p:cNvPicPr>
            <a:picLocks noChangeAspect="1" noChangeArrowheads="1"/>
          </p:cNvPicPr>
          <p:nvPr/>
        </p:nvPicPr>
        <p:blipFill>
          <a:blip r:embed="rId3"/>
          <a:srcRect l="3969"/>
          <a:stretch>
            <a:fillRect/>
          </a:stretch>
        </p:blipFill>
        <p:spPr bwMode="auto">
          <a:xfrm>
            <a:off x="3714744" y="2428868"/>
            <a:ext cx="5185686" cy="303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ÐÐ¾Ð½ÑÐµÐ¿ÑÐ¸Ñ ÑÐ¾ÑÐ¸Ð°Ð»ÑÐ½Ð¾Ð³Ð¾ Ð¾Ð±ÑÐ°Ð·Ð¾Ð²Ð°Ð½Ð¸Ñ ÑÐ²ÑÐ·Ð¸ â ÑÑÐ¾ÐºÐ¾Ð²ÑÐ¹ Ð²ÐµÐºÑÐ¾Ñ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728961"/>
            <a:ext cx="6929280" cy="5343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500306"/>
            <a:ext cx="75724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Развитие профессиональных связей учителя –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инструмент его профессионального роста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герб-прозрачный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500042"/>
            <a:ext cx="2588129" cy="2176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резентация1">
  <a:themeElements>
    <a:clrScheme name="CLIPBORD 6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CLIPBO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BORD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раведлив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доска-блок</Template>
  <TotalTime>534</TotalTime>
  <Words>163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Презентация1</vt:lpstr>
      <vt:lpstr>Справедливость</vt:lpstr>
      <vt:lpstr>Тема Office</vt:lpstr>
      <vt:lpstr>Презентация PowerPoint</vt:lpstr>
      <vt:lpstr>Современный учитель – кто он?</vt:lpstr>
      <vt:lpstr>Функции директора  во внутришкольной системе профессионального роста учителя</vt:lpstr>
      <vt:lpstr>Нормативное регулирование</vt:lpstr>
      <vt:lpstr>Презентация PowerPoint</vt:lpstr>
      <vt:lpstr>Презентация PowerPoint</vt:lpstr>
      <vt:lpstr>Тюнинг учителя?</vt:lpstr>
      <vt:lpstr>Презентация PowerPoint</vt:lpstr>
      <vt:lpstr>Презентация PowerPoint</vt:lpstr>
      <vt:lpstr>Презентация PowerPoint</vt:lpstr>
      <vt:lpstr>Традиционные связи</vt:lpstr>
      <vt:lpstr>Новые связи</vt:lpstr>
      <vt:lpstr>Другие галактики</vt:lpstr>
      <vt:lpstr>Сетевые сообщества</vt:lpstr>
      <vt:lpstr>РИСКИ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60</cp:revision>
  <dcterms:created xsi:type="dcterms:W3CDTF">2018-11-05T18:45:45Z</dcterms:created>
  <dcterms:modified xsi:type="dcterms:W3CDTF">2018-11-15T09:16:03Z</dcterms:modified>
</cp:coreProperties>
</file>