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6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7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256" r:id="rId2"/>
    <p:sldId id="257" r:id="rId3"/>
    <p:sldId id="280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  <p:sldId id="268" r:id="rId15"/>
    <p:sldId id="278" r:id="rId16"/>
    <p:sldId id="271" r:id="rId17"/>
    <p:sldId id="272" r:id="rId18"/>
    <p:sldId id="279" r:id="rId19"/>
    <p:sldId id="273" r:id="rId20"/>
    <p:sldId id="277" r:id="rId21"/>
    <p:sldId id="274" r:id="rId22"/>
    <p:sldId id="275" r:id="rId23"/>
    <p:sldId id="276" r:id="rId24"/>
    <p:sldId id="26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0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43B405-D2AD-4FDB-A7F1-0976260D3734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AC183-9A4A-4521-BF0E-FF66F1087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724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35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50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866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581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>
              <a:lnSpc>
                <a:spcPct val="95000"/>
              </a:lnSpc>
            </a:pPr>
            <a:r>
              <a:rPr lang="en-GB" altLang="sv-SE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Date</a:t>
            </a:r>
          </a:p>
        </p:txBody>
      </p:sp>
      <p:sp>
        <p:nvSpPr>
          <p:cNvPr id="14339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35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50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866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581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>
              <a:lnSpc>
                <a:spcPct val="95000"/>
              </a:lnSpc>
            </a:pPr>
            <a:fld id="{5607AC42-1ABD-490B-ABF3-C73818474D62}" type="slidenum">
              <a:rPr lang="en-GB" altLang="sv-SE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eaLnBrk="1">
                <a:lnSpc>
                  <a:spcPct val="95000"/>
                </a:lnSpc>
              </a:pPr>
              <a:t>5</a:t>
            </a:fld>
            <a:endParaRPr lang="en-GB" altLang="sv-SE" smtClean="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3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812800"/>
            <a:ext cx="5341938" cy="4006850"/>
          </a:xfrm>
        </p:spPr>
      </p:sp>
      <p:sp>
        <p:nvSpPr>
          <p:cNvPr id="143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sv-SE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916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35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50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866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581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>
              <a:lnSpc>
                <a:spcPct val="95000"/>
              </a:lnSpc>
            </a:pPr>
            <a:r>
              <a:rPr lang="en-GB" altLang="sv-SE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Date</a:t>
            </a:r>
          </a:p>
        </p:txBody>
      </p:sp>
      <p:sp>
        <p:nvSpPr>
          <p:cNvPr id="14339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35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50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866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581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>
              <a:lnSpc>
                <a:spcPct val="95000"/>
              </a:lnSpc>
            </a:pPr>
            <a:fld id="{5607AC42-1ABD-490B-ABF3-C73818474D62}" type="slidenum">
              <a:rPr lang="en-GB" altLang="sv-SE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eaLnBrk="1">
                <a:lnSpc>
                  <a:spcPct val="95000"/>
                </a:lnSpc>
              </a:pPr>
              <a:t>6</a:t>
            </a:fld>
            <a:endParaRPr lang="en-GB" altLang="sv-SE" smtClean="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3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812800"/>
            <a:ext cx="5341938" cy="4006850"/>
          </a:xfrm>
        </p:spPr>
      </p:sp>
      <p:sp>
        <p:nvSpPr>
          <p:cNvPr id="143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sv-SE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9761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35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50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866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581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>
              <a:lnSpc>
                <a:spcPct val="95000"/>
              </a:lnSpc>
            </a:pPr>
            <a:r>
              <a:rPr lang="en-GB" altLang="sv-SE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Date</a:t>
            </a:r>
          </a:p>
        </p:txBody>
      </p:sp>
      <p:sp>
        <p:nvSpPr>
          <p:cNvPr id="14339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35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50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866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581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>
              <a:lnSpc>
                <a:spcPct val="95000"/>
              </a:lnSpc>
            </a:pPr>
            <a:fld id="{5607AC42-1ABD-490B-ABF3-C73818474D62}" type="slidenum">
              <a:rPr lang="en-GB" altLang="sv-SE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eaLnBrk="1">
                <a:lnSpc>
                  <a:spcPct val="95000"/>
                </a:lnSpc>
              </a:pPr>
              <a:t>7</a:t>
            </a:fld>
            <a:endParaRPr lang="en-GB" altLang="sv-SE" smtClean="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3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812800"/>
            <a:ext cx="5341938" cy="4006850"/>
          </a:xfrm>
        </p:spPr>
      </p:sp>
      <p:sp>
        <p:nvSpPr>
          <p:cNvPr id="143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sv-SE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3846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35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50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866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581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>
              <a:lnSpc>
                <a:spcPct val="95000"/>
              </a:lnSpc>
            </a:pPr>
            <a:r>
              <a:rPr lang="en-GB" altLang="sv-SE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Date</a:t>
            </a:r>
          </a:p>
        </p:txBody>
      </p:sp>
      <p:sp>
        <p:nvSpPr>
          <p:cNvPr id="14339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35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50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866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581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>
              <a:lnSpc>
                <a:spcPct val="95000"/>
              </a:lnSpc>
            </a:pPr>
            <a:fld id="{5607AC42-1ABD-490B-ABF3-C73818474D62}" type="slidenum">
              <a:rPr lang="en-GB" altLang="sv-SE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eaLnBrk="1">
                <a:lnSpc>
                  <a:spcPct val="95000"/>
                </a:lnSpc>
              </a:pPr>
              <a:t>8</a:t>
            </a:fld>
            <a:endParaRPr lang="en-GB" altLang="sv-SE" smtClean="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3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812800"/>
            <a:ext cx="5341938" cy="4006850"/>
          </a:xfrm>
        </p:spPr>
      </p:sp>
      <p:sp>
        <p:nvSpPr>
          <p:cNvPr id="143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sv-SE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120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35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50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866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581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>
              <a:lnSpc>
                <a:spcPct val="95000"/>
              </a:lnSpc>
            </a:pPr>
            <a:r>
              <a:rPr lang="en-GB" altLang="sv-SE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Date</a:t>
            </a:r>
          </a:p>
        </p:txBody>
      </p:sp>
      <p:sp>
        <p:nvSpPr>
          <p:cNvPr id="14339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35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50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866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581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>
              <a:lnSpc>
                <a:spcPct val="95000"/>
              </a:lnSpc>
            </a:pPr>
            <a:fld id="{5607AC42-1ABD-490B-ABF3-C73818474D62}" type="slidenum">
              <a:rPr lang="en-GB" altLang="sv-SE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eaLnBrk="1">
                <a:lnSpc>
                  <a:spcPct val="95000"/>
                </a:lnSpc>
              </a:pPr>
              <a:t>9</a:t>
            </a:fld>
            <a:endParaRPr lang="en-GB" altLang="sv-SE" smtClean="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3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812800"/>
            <a:ext cx="5341938" cy="4006850"/>
          </a:xfrm>
        </p:spPr>
      </p:sp>
      <p:sp>
        <p:nvSpPr>
          <p:cNvPr id="143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sv-SE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0004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35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50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866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581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>
              <a:lnSpc>
                <a:spcPct val="95000"/>
              </a:lnSpc>
            </a:pPr>
            <a:r>
              <a:rPr lang="en-GB" altLang="sv-SE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Date</a:t>
            </a:r>
          </a:p>
        </p:txBody>
      </p:sp>
      <p:sp>
        <p:nvSpPr>
          <p:cNvPr id="14339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35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50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866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581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>
              <a:lnSpc>
                <a:spcPct val="95000"/>
              </a:lnSpc>
            </a:pPr>
            <a:fld id="{5607AC42-1ABD-490B-ABF3-C73818474D62}" type="slidenum">
              <a:rPr lang="en-GB" altLang="sv-SE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eaLnBrk="1">
                <a:lnSpc>
                  <a:spcPct val="95000"/>
                </a:lnSpc>
              </a:pPr>
              <a:t>10</a:t>
            </a:fld>
            <a:endParaRPr lang="en-GB" altLang="sv-SE" smtClean="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3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812800"/>
            <a:ext cx="5341938" cy="4006850"/>
          </a:xfrm>
        </p:spPr>
      </p:sp>
      <p:sp>
        <p:nvSpPr>
          <p:cNvPr id="143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sv-SE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6331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35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50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866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581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>
              <a:lnSpc>
                <a:spcPct val="95000"/>
              </a:lnSpc>
            </a:pPr>
            <a:r>
              <a:rPr lang="en-GB" altLang="sv-SE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Date</a:t>
            </a:r>
          </a:p>
        </p:txBody>
      </p:sp>
      <p:sp>
        <p:nvSpPr>
          <p:cNvPr id="14339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35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50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866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581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>
              <a:lnSpc>
                <a:spcPct val="95000"/>
              </a:lnSpc>
            </a:pPr>
            <a:fld id="{5607AC42-1ABD-490B-ABF3-C73818474D62}" type="slidenum">
              <a:rPr lang="en-GB" altLang="sv-SE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eaLnBrk="1">
                <a:lnSpc>
                  <a:spcPct val="95000"/>
                </a:lnSpc>
              </a:pPr>
              <a:t>11</a:t>
            </a:fld>
            <a:endParaRPr lang="en-GB" altLang="sv-SE" smtClean="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3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812800"/>
            <a:ext cx="5341938" cy="4006850"/>
          </a:xfrm>
        </p:spPr>
      </p:sp>
      <p:sp>
        <p:nvSpPr>
          <p:cNvPr id="143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sv-SE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8256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35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50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866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581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>
              <a:lnSpc>
                <a:spcPct val="95000"/>
              </a:lnSpc>
            </a:pPr>
            <a:r>
              <a:rPr lang="en-GB" altLang="sv-SE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Date</a:t>
            </a:r>
          </a:p>
        </p:txBody>
      </p:sp>
      <p:sp>
        <p:nvSpPr>
          <p:cNvPr id="14339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35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50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866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581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>
              <a:lnSpc>
                <a:spcPct val="95000"/>
              </a:lnSpc>
            </a:pPr>
            <a:fld id="{5607AC42-1ABD-490B-ABF3-C73818474D62}" type="slidenum">
              <a:rPr lang="en-GB" altLang="sv-SE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eaLnBrk="1">
                <a:lnSpc>
                  <a:spcPct val="95000"/>
                </a:lnSpc>
              </a:pPr>
              <a:t>12</a:t>
            </a:fld>
            <a:endParaRPr lang="en-GB" altLang="sv-SE" smtClean="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3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812800"/>
            <a:ext cx="5341938" cy="4006850"/>
          </a:xfrm>
        </p:spPr>
      </p:sp>
      <p:sp>
        <p:nvSpPr>
          <p:cNvPr id="143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sv-SE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9263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35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50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866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581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>
              <a:lnSpc>
                <a:spcPct val="95000"/>
              </a:lnSpc>
            </a:pPr>
            <a:r>
              <a:rPr lang="en-GB" altLang="sv-SE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Date</a:t>
            </a:r>
          </a:p>
        </p:txBody>
      </p:sp>
      <p:sp>
        <p:nvSpPr>
          <p:cNvPr id="14339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35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50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8664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5819" indent="-228578" defTabSz="44921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829" algn="l"/>
                <a:tab pos="1447658" algn="l"/>
                <a:tab pos="2171487" algn="l"/>
                <a:tab pos="2895316" algn="l"/>
              </a:tabLs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>
              <a:lnSpc>
                <a:spcPct val="95000"/>
              </a:lnSpc>
            </a:pPr>
            <a:fld id="{5607AC42-1ABD-490B-ABF3-C73818474D62}" type="slidenum">
              <a:rPr lang="en-GB" altLang="sv-SE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eaLnBrk="1">
                <a:lnSpc>
                  <a:spcPct val="95000"/>
                </a:lnSpc>
              </a:pPr>
              <a:t>24</a:t>
            </a:fld>
            <a:endParaRPr lang="en-GB" altLang="sv-SE" smtClean="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3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812800"/>
            <a:ext cx="5341938" cy="4006850"/>
          </a:xfrm>
        </p:spPr>
      </p:sp>
      <p:sp>
        <p:nvSpPr>
          <p:cNvPr id="143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sv-SE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972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notesSlide" Target="../notesSlides/notesSlide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redmetconcept.ru/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773113"/>
            <a:ext cx="8256588" cy="4829175"/>
          </a:xfrm>
          <a:noFill/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5900" b="1" dirty="0" smtClean="0">
                <a:latin typeface="Bookman Old Style" panose="02050604050505020204" pitchFamily="18" charset="0"/>
              </a:rPr>
              <a:t>КОНЦЕПЦИЯ</a:t>
            </a:r>
            <a:r>
              <a:rPr lang="ru-RU" sz="4000" b="1" dirty="0" smtClean="0">
                <a:latin typeface="Bookman Old Style" panose="02050604050505020204" pitchFamily="18" charset="0"/>
              </a:rPr>
              <a:t> </a:t>
            </a:r>
            <a:endParaRPr lang="ru-RU" sz="4000" dirty="0">
              <a:latin typeface="Bookman Old Style" panose="020506040505050202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4800" b="1" dirty="0">
                <a:latin typeface="Bookman Old Style" panose="02050604050505020204" pitchFamily="18" charset="0"/>
              </a:rPr>
              <a:t>преподавания </a:t>
            </a:r>
            <a:endParaRPr lang="ru-RU" sz="4800" b="1" dirty="0" smtClean="0">
              <a:latin typeface="Bookman Old Style" panose="020506040505050202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4800" b="1" dirty="0" smtClean="0">
                <a:latin typeface="Bookman Old Style" panose="02050604050505020204" pitchFamily="18" charset="0"/>
              </a:rPr>
              <a:t>учебного </a:t>
            </a:r>
            <a:r>
              <a:rPr lang="ru-RU" sz="4800" b="1" dirty="0">
                <a:latin typeface="Bookman Old Style" panose="02050604050505020204" pitchFamily="18" charset="0"/>
              </a:rPr>
              <a:t>предмета «Химия» </a:t>
            </a:r>
            <a:endParaRPr lang="ru-RU" sz="4800" b="1" dirty="0" smtClean="0">
              <a:latin typeface="Bookman Old Style" panose="020506040505050202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4800" b="1" dirty="0" smtClean="0">
                <a:latin typeface="Bookman Old Style" panose="02050604050505020204" pitchFamily="18" charset="0"/>
              </a:rPr>
              <a:t>в </a:t>
            </a:r>
            <a:r>
              <a:rPr lang="ru-RU" sz="4800" b="1" dirty="0">
                <a:latin typeface="Bookman Old Style" panose="02050604050505020204" pitchFamily="18" charset="0"/>
              </a:rPr>
              <a:t>Российской </a:t>
            </a:r>
            <a:r>
              <a:rPr lang="ru-RU" sz="4800" b="1" dirty="0" smtClean="0">
                <a:latin typeface="Bookman Old Style" panose="02050604050505020204" pitchFamily="18" charset="0"/>
              </a:rPr>
              <a:t>Федерации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4800" b="1" dirty="0" smtClean="0">
                <a:latin typeface="Bookman Old Style" panose="02050604050505020204" pitchFamily="18" charset="0"/>
              </a:rPr>
              <a:t>(Проект)</a:t>
            </a:r>
            <a:endParaRPr lang="ru-RU" sz="4800" b="1" dirty="0">
              <a:latin typeface="Bookman Old Style" panose="020506040505050202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ru-RU" sz="3629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39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>
          <a:xfrm>
            <a:off x="332912" y="152501"/>
            <a:ext cx="8528051" cy="779655"/>
          </a:xfrm>
        </p:spPr>
        <p:txBody>
          <a:bodyPr>
            <a:normAutofit fontScale="90000"/>
          </a:bodyPr>
          <a:lstStyle/>
          <a:p>
            <a:pPr marL="243391" indent="-243391">
              <a:spcAft>
                <a:spcPct val="50000"/>
              </a:spcAft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Основные направления реализации Концепции</a:t>
            </a:r>
            <a:endParaRPr lang="en-GB" altLang="sv-SE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099" name="Line 7"/>
          <p:cNvSpPr>
            <a:spLocks noChangeShapeType="1"/>
          </p:cNvSpPr>
          <p:nvPr/>
        </p:nvSpPr>
        <p:spPr bwMode="blackWhite">
          <a:xfrm>
            <a:off x="332913" y="1118586"/>
            <a:ext cx="8389398" cy="35511"/>
          </a:xfrm>
          <a:prstGeom prst="line">
            <a:avLst/>
          </a:prstGeom>
          <a:noFill/>
          <a:ln w="28575">
            <a:solidFill>
              <a:schemeClr val="bg2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7589" tIns="0" rIns="58768" bIns="0"/>
          <a:lstStyle/>
          <a:p>
            <a:endParaRPr lang="sv-SE" sz="1633"/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black">
          <a:xfrm>
            <a:off x="332913" y="1233996"/>
            <a:ext cx="8389399" cy="5344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714375" indent="-630238"/>
            <a:r>
              <a:rPr lang="ru-RU" sz="2400" b="1" dirty="0"/>
              <a:t>15.</a:t>
            </a:r>
            <a:r>
              <a:rPr lang="ru-RU" sz="2400" dirty="0"/>
              <a:t> Разработать механизмы комплексного совершенствования профессиональных компетенций учителей химии, включая:</a:t>
            </a:r>
          </a:p>
          <a:p>
            <a:pPr marL="714375" lvl="3" indent="-630238" algn="just">
              <a:buFont typeface="Arial" panose="020B0604020202020204" pitchFamily="34" charset="0"/>
              <a:buChar char="•"/>
            </a:pPr>
            <a:r>
              <a:rPr lang="ru-RU" sz="2400" dirty="0"/>
              <a:t>модернизацию системы повышения квалификации учителей (в очной, заочной и дистанционной формах) с использованием новых информационных технологий, стажировок и т.д.;</a:t>
            </a:r>
          </a:p>
          <a:p>
            <a:pPr marL="714375" lvl="3" indent="-630238" algn="just">
              <a:buFont typeface="Arial" panose="020B0604020202020204" pitchFamily="34" charset="0"/>
              <a:buChar char="•"/>
            </a:pPr>
            <a:r>
              <a:rPr lang="ru-RU" sz="2400" dirty="0"/>
              <a:t>установление единого срока освоения программ повышения квалификации – 108 часов не реже, чем один раз в три года, из которых не менее 72 часов должны быть отведены содержательным и методическим аспектам обучения химии, с возможностью представления одного или двух удостоверений о повышении квалификации по программам, в сумме обеспечивающим 108 часов</a:t>
            </a:r>
            <a:r>
              <a:rPr lang="ru-RU" sz="2400" dirty="0" smtClean="0"/>
              <a:t>;</a:t>
            </a:r>
            <a:endParaRPr lang="ru-RU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006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>
          <a:xfrm>
            <a:off x="332912" y="152501"/>
            <a:ext cx="8528051" cy="779655"/>
          </a:xfrm>
        </p:spPr>
        <p:txBody>
          <a:bodyPr>
            <a:normAutofit fontScale="90000"/>
          </a:bodyPr>
          <a:lstStyle/>
          <a:p>
            <a:pPr marL="243391" indent="-243391">
              <a:spcAft>
                <a:spcPct val="50000"/>
              </a:spcAft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Основные направления реализации Концепции</a:t>
            </a:r>
            <a:endParaRPr lang="en-GB" altLang="sv-SE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099" name="Line 7"/>
          <p:cNvSpPr>
            <a:spLocks noChangeShapeType="1"/>
          </p:cNvSpPr>
          <p:nvPr/>
        </p:nvSpPr>
        <p:spPr bwMode="blackWhite">
          <a:xfrm>
            <a:off x="332913" y="1118586"/>
            <a:ext cx="8389398" cy="35511"/>
          </a:xfrm>
          <a:prstGeom prst="line">
            <a:avLst/>
          </a:prstGeom>
          <a:noFill/>
          <a:ln w="28575">
            <a:solidFill>
              <a:schemeClr val="bg2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7589" tIns="0" rIns="58768" bIns="0"/>
          <a:lstStyle/>
          <a:p>
            <a:endParaRPr lang="sv-SE" sz="1633"/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black">
          <a:xfrm>
            <a:off x="332913" y="1233996"/>
            <a:ext cx="8389399" cy="5344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714375" indent="-630238"/>
            <a:r>
              <a:rPr lang="ru-RU" sz="2400" b="1" dirty="0"/>
              <a:t>15.</a:t>
            </a:r>
            <a:r>
              <a:rPr lang="ru-RU" sz="2400" dirty="0"/>
              <a:t> Разработать механизмы комплексного совершенствования профессиональных компетенций учителей химии, включая:</a:t>
            </a:r>
          </a:p>
          <a:p>
            <a:pPr marL="714375" lvl="3" indent="-630238" algn="just">
              <a:buFont typeface="Arial" panose="020B0604020202020204" pitchFamily="34" charset="0"/>
              <a:buChar char="•"/>
            </a:pPr>
            <a:r>
              <a:rPr lang="ru-RU" sz="2400" dirty="0" smtClean="0"/>
              <a:t>поддержку </a:t>
            </a:r>
            <a:r>
              <a:rPr lang="ru-RU" sz="2400" dirty="0"/>
              <a:t>самообразования учителей химии, в том числе их участие в </a:t>
            </a:r>
            <a:r>
              <a:rPr lang="ru-RU" sz="2400" dirty="0" err="1"/>
              <a:t>вебинарах</a:t>
            </a:r>
            <a:r>
              <a:rPr lang="ru-RU" sz="2400" dirty="0"/>
              <a:t>, проводимых издательствами, выпускающими УМК, с привлечением авторов УМК, методистов, учителей высшей квалификации; обеспечение школьных библиотек (</a:t>
            </a:r>
            <a:r>
              <a:rPr lang="ru-RU" sz="2400" dirty="0" err="1"/>
              <a:t>медиатек</a:t>
            </a:r>
            <a:r>
              <a:rPr lang="ru-RU" sz="2400" dirty="0"/>
              <a:t>, </a:t>
            </a:r>
            <a:r>
              <a:rPr lang="ru-RU" sz="2400" dirty="0" err="1"/>
              <a:t>медиацентров</a:t>
            </a:r>
            <a:r>
              <a:rPr lang="ru-RU" sz="2400" dirty="0"/>
              <a:t>) учебниками, включенными в федеральный перечень, комплектами научно-методических («Химия в школе» и др.) и научно-популярных журналов («Химия и жизнь», «Наука и жизнь» и др.), специализированной психолого-педагогической и методической литературой.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587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>
          <a:xfrm>
            <a:off x="332912" y="152501"/>
            <a:ext cx="8528051" cy="779655"/>
          </a:xfrm>
        </p:spPr>
        <p:txBody>
          <a:bodyPr>
            <a:normAutofit fontScale="90000"/>
          </a:bodyPr>
          <a:lstStyle/>
          <a:p>
            <a:pPr marL="243391" indent="-243391">
              <a:spcAft>
                <a:spcPct val="50000"/>
              </a:spcAft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Основные направления реализации Концепции</a:t>
            </a:r>
            <a:endParaRPr lang="en-GB" altLang="sv-SE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099" name="Line 7"/>
          <p:cNvSpPr>
            <a:spLocks noChangeShapeType="1"/>
          </p:cNvSpPr>
          <p:nvPr/>
        </p:nvSpPr>
        <p:spPr bwMode="blackWhite">
          <a:xfrm>
            <a:off x="332913" y="1118586"/>
            <a:ext cx="8389398" cy="35511"/>
          </a:xfrm>
          <a:prstGeom prst="line">
            <a:avLst/>
          </a:prstGeom>
          <a:noFill/>
          <a:ln w="28575">
            <a:solidFill>
              <a:schemeClr val="bg2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7589" tIns="0" rIns="58768" bIns="0"/>
          <a:lstStyle/>
          <a:p>
            <a:endParaRPr lang="sv-SE" sz="1633"/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black">
          <a:xfrm>
            <a:off x="332913" y="1340526"/>
            <a:ext cx="8389399" cy="4090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630238" indent="-630238" algn="just"/>
            <a:r>
              <a:rPr lang="ru-RU" sz="2400" b="1" dirty="0"/>
              <a:t>16.</a:t>
            </a:r>
            <a:r>
              <a:rPr lang="ru-RU" sz="2400" dirty="0"/>
              <a:t> </a:t>
            </a:r>
            <a:r>
              <a:rPr lang="ru-RU" sz="2400" dirty="0" smtClean="0"/>
              <a:t>   Устранить </a:t>
            </a:r>
            <a:r>
              <a:rPr lang="ru-RU" sz="2400" dirty="0"/>
              <a:t>избыточные требования к планированию работы учителя химии, к его отчётности и, прежде всего:</a:t>
            </a:r>
          </a:p>
          <a:p>
            <a:pPr marL="714375" lvl="0" indent="-342900" algn="just">
              <a:buFont typeface="Arial" panose="020B0604020202020204" pitchFamily="34" charset="0"/>
              <a:buChar char="•"/>
            </a:pPr>
            <a:r>
              <a:rPr lang="ru-RU" sz="2400" dirty="0"/>
              <a:t>разработать научно-обоснованную номенклатуру планов и отчётов, необходимую и достаточную для эффективной работы учителя химии;</a:t>
            </a:r>
          </a:p>
          <a:p>
            <a:pPr marL="714375" lvl="0" indent="-342900" algn="just">
              <a:buFont typeface="Arial" panose="020B0604020202020204" pitchFamily="34" charset="0"/>
              <a:buChar char="•"/>
            </a:pPr>
            <a:r>
              <a:rPr lang="ru-RU" sz="2400" dirty="0"/>
              <a:t>разрешить использование авторских программ УМК в качестве </a:t>
            </a:r>
            <a:r>
              <a:rPr lang="ru-RU" sz="2400" dirty="0" smtClean="0"/>
              <a:t>рабочих программ </a:t>
            </a:r>
            <a:r>
              <a:rPr lang="ru-RU" sz="2400" dirty="0"/>
              <a:t>учителя; изъять из нормативных документов требование ежегодного обновления рабочих программ.</a:t>
            </a:r>
          </a:p>
          <a:p>
            <a:pPr marL="630238" indent="-630238" algn="just"/>
            <a:r>
              <a:rPr lang="ru-RU" sz="2400" b="1" dirty="0"/>
              <a:t>17.</a:t>
            </a:r>
            <a:r>
              <a:rPr lang="ru-RU" sz="2400" dirty="0"/>
              <a:t> Ввести в штатные расписания всех образовательных организаций основного общего и среднего общего образования должность лаборанта кабинета химии, разработать должностную инструкцию лаборанта кабинета химии.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161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КОНЦЕПЦИЯ ПРЕПОДАВАНИЯ ГЕОГРАФИИ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Проект научно-обоснованной концепции модернизации содержания и технологий преподавания учебного предмета «География»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458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География –дисциплина общественно-научной предметной области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География является одной из основополагающих дисциплин, служащих для формирования национальной идентичности человека. </a:t>
            </a:r>
            <a:endParaRPr lang="ru-RU" dirty="0" smtClean="0"/>
          </a:p>
          <a:p>
            <a:r>
              <a:rPr lang="ru-RU" dirty="0" smtClean="0"/>
              <a:t>Для </a:t>
            </a:r>
            <a:r>
              <a:rPr lang="ru-RU" dirty="0"/>
              <a:t>гражданина России географические знания играют особую роль, что обусловлено длительной историей формирования Российского государства, размерами и географическим положением его территории, природным, этническим и историко-культурным разнообразием, а </a:t>
            </a:r>
            <a:r>
              <a:rPr lang="ru-RU" dirty="0" smtClean="0"/>
              <a:t>так</a:t>
            </a:r>
            <a:r>
              <a:rPr lang="ru-RU" dirty="0"/>
              <a:t> же традиционно сложившейся ресурсной ориентацией экономики</a:t>
            </a:r>
          </a:p>
        </p:txBody>
      </p:sp>
    </p:spTree>
    <p:extLst>
      <p:ext uri="{BB962C8B-B14F-4D97-AF65-F5344CB8AC3E}">
        <p14:creationId xmlns:p14="http://schemas.microsoft.com/office/powerpoint/2010/main" val="74991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…система </a:t>
            </a:r>
            <a:r>
              <a:rPr lang="ru-RU" dirty="0"/>
              <a:t>географического образования и просвещения, сложившаяся в России на протяжении многих лет, в настоящее время находится в состоянии деградации, что проявляется, в частности, в постоянном уменьшении количества часов, выделяемых на преподавание географии в основной и старшей школе.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007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Количество часов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Стандарты </a:t>
            </a:r>
            <a:r>
              <a:rPr lang="ru-RU" dirty="0"/>
              <a:t>2004 года </a:t>
            </a:r>
            <a:r>
              <a:rPr lang="ru-RU" dirty="0" smtClean="0"/>
              <a:t>(</a:t>
            </a:r>
            <a:r>
              <a:rPr lang="ru-RU" dirty="0"/>
              <a:t>часы) Весь курс - ГЕОГРАФИЯ РОССИИ (8-9 классы) 140 часов </a:t>
            </a:r>
            <a:endParaRPr lang="ru-RU" dirty="0" smtClean="0"/>
          </a:p>
          <a:p>
            <a:r>
              <a:rPr lang="ru-RU" dirty="0" smtClean="0"/>
              <a:t>Темы (разделы</a:t>
            </a:r>
            <a:r>
              <a:rPr lang="ru-RU" dirty="0"/>
              <a:t>): Особенности географического положения России 10 часов </a:t>
            </a:r>
            <a:endParaRPr lang="ru-RU" dirty="0" smtClean="0"/>
          </a:p>
          <a:p>
            <a:r>
              <a:rPr lang="ru-RU" dirty="0" smtClean="0"/>
              <a:t>Природа </a:t>
            </a:r>
            <a:r>
              <a:rPr lang="ru-RU" dirty="0"/>
              <a:t>России 30часов </a:t>
            </a:r>
            <a:r>
              <a:rPr lang="ru-RU" dirty="0" smtClean="0"/>
              <a:t>Население </a:t>
            </a:r>
            <a:r>
              <a:rPr lang="ru-RU" dirty="0"/>
              <a:t>России 10часов </a:t>
            </a:r>
            <a:r>
              <a:rPr lang="ru-RU" dirty="0" smtClean="0"/>
              <a:t>Хозяйство </a:t>
            </a:r>
            <a:r>
              <a:rPr lang="ru-RU" dirty="0"/>
              <a:t>России 30часов </a:t>
            </a:r>
            <a:r>
              <a:rPr lang="ru-RU" dirty="0" smtClean="0"/>
              <a:t>Регионы </a:t>
            </a:r>
            <a:r>
              <a:rPr lang="ru-RU" dirty="0"/>
              <a:t>России 42часа </a:t>
            </a:r>
            <a:r>
              <a:rPr lang="ru-RU" dirty="0" smtClean="0"/>
              <a:t>Россия </a:t>
            </a:r>
            <a:r>
              <a:rPr lang="ru-RU" dirty="0"/>
              <a:t>в современном мире 4 часа </a:t>
            </a:r>
            <a:endParaRPr lang="ru-RU" dirty="0" smtClean="0"/>
          </a:p>
          <a:p>
            <a:r>
              <a:rPr lang="ru-RU" dirty="0" smtClean="0"/>
              <a:t>Резерв </a:t>
            </a:r>
            <a:r>
              <a:rPr lang="ru-RU" dirty="0"/>
              <a:t>14 </a:t>
            </a:r>
            <a:r>
              <a:rPr lang="ru-RU" dirty="0" smtClean="0"/>
              <a:t>часов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Стандарты 2-го </a:t>
            </a:r>
            <a:r>
              <a:rPr lang="ru-RU" dirty="0" smtClean="0"/>
              <a:t>поколения </a:t>
            </a:r>
            <a:r>
              <a:rPr lang="ru-RU" dirty="0"/>
              <a:t>(часы) </a:t>
            </a:r>
          </a:p>
          <a:p>
            <a:pPr marL="0" indent="0">
              <a:buNone/>
            </a:pPr>
            <a:r>
              <a:rPr lang="ru-RU" dirty="0"/>
              <a:t>не менее </a:t>
            </a:r>
            <a:r>
              <a:rPr lang="ru-RU" dirty="0" smtClean="0"/>
              <a:t>102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не менее </a:t>
            </a:r>
            <a:r>
              <a:rPr lang="ru-RU" dirty="0" smtClean="0"/>
              <a:t>6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не менее </a:t>
            </a:r>
            <a:r>
              <a:rPr lang="ru-RU" dirty="0" smtClean="0"/>
              <a:t>28</a:t>
            </a:r>
          </a:p>
          <a:p>
            <a:pPr marL="0" indent="0">
              <a:buNone/>
            </a:pPr>
            <a:r>
              <a:rPr lang="ru-RU" dirty="0"/>
              <a:t>не менее </a:t>
            </a:r>
            <a:r>
              <a:rPr lang="ru-RU" dirty="0" smtClean="0"/>
              <a:t>8</a:t>
            </a:r>
          </a:p>
          <a:p>
            <a:pPr marL="0" indent="0">
              <a:buNone/>
            </a:pPr>
            <a:r>
              <a:rPr lang="ru-RU" dirty="0"/>
              <a:t>не менее </a:t>
            </a:r>
            <a:r>
              <a:rPr lang="ru-RU" dirty="0" smtClean="0"/>
              <a:t>26</a:t>
            </a:r>
          </a:p>
          <a:p>
            <a:pPr marL="0" indent="0">
              <a:buNone/>
            </a:pPr>
            <a:r>
              <a:rPr lang="ru-RU" dirty="0"/>
              <a:t>не менее </a:t>
            </a:r>
            <a:r>
              <a:rPr lang="ru-RU" dirty="0" smtClean="0"/>
              <a:t>32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2 </a:t>
            </a:r>
            <a:r>
              <a:rPr lang="ru-RU" dirty="0" smtClean="0"/>
              <a:t>часа</a:t>
            </a:r>
          </a:p>
          <a:p>
            <a:pPr marL="0" indent="0">
              <a:buNone/>
            </a:pPr>
            <a:r>
              <a:rPr lang="ru-RU" dirty="0"/>
              <a:t>------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470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Проблемы изучения и преподавания географии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Проблемы </a:t>
            </a:r>
            <a:r>
              <a:rPr lang="ru-RU" dirty="0"/>
              <a:t>мотивационного </a:t>
            </a:r>
            <a:r>
              <a:rPr lang="ru-RU" dirty="0" smtClean="0"/>
              <a:t>характера</a:t>
            </a:r>
          </a:p>
          <a:p>
            <a:r>
              <a:rPr lang="ru-RU" dirty="0" smtClean="0"/>
              <a:t> </a:t>
            </a:r>
            <a:r>
              <a:rPr lang="ru-RU" dirty="0"/>
              <a:t>Проблемы содержательного </a:t>
            </a:r>
            <a:r>
              <a:rPr lang="ru-RU" dirty="0" smtClean="0"/>
              <a:t>характера</a:t>
            </a:r>
          </a:p>
          <a:p>
            <a:r>
              <a:rPr lang="ru-RU" dirty="0" smtClean="0"/>
              <a:t> </a:t>
            </a:r>
            <a:r>
              <a:rPr lang="ru-RU" dirty="0"/>
              <a:t>Методические </a:t>
            </a:r>
            <a:r>
              <a:rPr lang="ru-RU" dirty="0" smtClean="0"/>
              <a:t>проблемы</a:t>
            </a:r>
          </a:p>
          <a:p>
            <a:r>
              <a:rPr lang="ru-RU" dirty="0" smtClean="0"/>
              <a:t> </a:t>
            </a:r>
            <a:r>
              <a:rPr lang="ru-RU" dirty="0"/>
              <a:t>Кадровые проблемы </a:t>
            </a:r>
          </a:p>
        </p:txBody>
      </p:sp>
    </p:spTree>
    <p:extLst>
      <p:ext uri="{BB962C8B-B14F-4D97-AF65-F5344CB8AC3E}">
        <p14:creationId xmlns:p14="http://schemas.microsoft.com/office/powerpoint/2010/main" val="26088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Цель настоящей Концепции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– </a:t>
            </a:r>
            <a:r>
              <a:rPr lang="ru-RU" dirty="0"/>
              <a:t>устранение существующих недостатков в системе географического образования и просвещения, обеспечение её соответствия современным потребностям государства и общества.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608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Задачами развития географического образования и просвещения являются</a:t>
            </a:r>
            <a:r>
              <a:rPr lang="ru-RU" sz="2800" dirty="0" smtClean="0"/>
              <a:t>: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 smtClean="0"/>
              <a:t>– </a:t>
            </a:r>
            <a:r>
              <a:rPr lang="ru-RU" sz="2000" dirty="0"/>
              <a:t>модернизация содержания географического образования на всех уровнях при соблюдении их преемственности; </a:t>
            </a:r>
            <a:endParaRPr lang="ru-RU" sz="1900" dirty="0"/>
          </a:p>
          <a:p>
            <a:r>
              <a:rPr lang="ru-RU" sz="1900" dirty="0" smtClean="0"/>
              <a:t>- </a:t>
            </a:r>
            <a:r>
              <a:rPr lang="ru-RU" sz="1900" dirty="0"/>
              <a:t>популяризация географических знаний и географического образования, обеспечение создания законодательных основ для финансирования популяризаторской деятельности. </a:t>
            </a:r>
            <a:endParaRPr lang="ru-RU" sz="1900" dirty="0" smtClean="0"/>
          </a:p>
          <a:p>
            <a:r>
              <a:rPr lang="ru-RU" sz="1900" dirty="0" smtClean="0"/>
              <a:t>– </a:t>
            </a:r>
            <a:r>
              <a:rPr lang="ru-RU" sz="1900" dirty="0"/>
              <a:t>подготовка современных учебно-методических комплексов нового поколения, соответствующих требованиям федеральных государственных образовательных стандартов; </a:t>
            </a:r>
            <a:endParaRPr lang="ru-RU" sz="1900" dirty="0" smtClean="0"/>
          </a:p>
          <a:p>
            <a:r>
              <a:rPr lang="ru-RU" sz="1900" dirty="0" smtClean="0"/>
              <a:t>– </a:t>
            </a:r>
            <a:r>
              <a:rPr lang="ru-RU" sz="1900" dirty="0"/>
              <a:t>определение методов работы, технологий и набора учебных материалов (в том числе вспомогательных) для обеспечения качественно нового уровня преподавания географии</a:t>
            </a:r>
            <a:r>
              <a:rPr lang="ru-RU" sz="1900" dirty="0" smtClean="0"/>
              <a:t>;</a:t>
            </a:r>
          </a:p>
          <a:p>
            <a:r>
              <a:rPr lang="ru-RU" sz="1900" dirty="0" smtClean="0"/>
              <a:t> </a:t>
            </a:r>
            <a:r>
              <a:rPr lang="ru-RU" sz="1900" dirty="0"/>
              <a:t>– определение минимума необходимой для учащихся информации, базовой географической номенклатуры и требований к достигаемым предметным результатам; </a:t>
            </a:r>
            <a:endParaRPr lang="ru-RU" sz="1900" dirty="0" smtClean="0"/>
          </a:p>
          <a:p>
            <a:r>
              <a:rPr lang="ru-RU" sz="1900" dirty="0" smtClean="0"/>
              <a:t>– </a:t>
            </a:r>
            <a:r>
              <a:rPr lang="ru-RU" sz="1900" dirty="0"/>
              <a:t>совершенствование содержания и форм оценки образовательных достижений учащихся по географии;</a:t>
            </a:r>
          </a:p>
        </p:txBody>
      </p:sp>
    </p:spTree>
    <p:extLst>
      <p:ext uri="{BB962C8B-B14F-4D97-AF65-F5344CB8AC3E}">
        <p14:creationId xmlns:p14="http://schemas.microsoft.com/office/powerpoint/2010/main" val="340879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762" y="338493"/>
            <a:ext cx="8573055" cy="5494137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  <a:t>Проект «</a:t>
            </a:r>
            <a:r>
              <a:rPr lang="ru-RU" sz="2800" b="1" dirty="0" smtClean="0">
                <a:latin typeface="Bookman Old Style" panose="02050604050505020204" pitchFamily="18" charset="0"/>
              </a:rPr>
              <a:t>Концепции </a:t>
            </a:r>
            <a:r>
              <a:rPr lang="ru-RU" sz="2800" b="1" dirty="0">
                <a:latin typeface="Bookman Old Style" panose="02050604050505020204" pitchFamily="18" charset="0"/>
              </a:rPr>
              <a:t>преподавания учебного предмета «Химия» в Российской Федерации» </a:t>
            </a:r>
            <a:r>
              <a:rPr lang="ru-RU" sz="2800" b="1" dirty="0" smtClean="0">
                <a:latin typeface="Bookman Old Style" panose="02050604050505020204" pitchFamily="18" charset="0"/>
              </a:rPr>
              <a:t/>
            </a:r>
            <a:br>
              <a:rPr lang="ru-RU" sz="2800" b="1" dirty="0" smtClean="0">
                <a:latin typeface="Bookman Old Style" panose="02050604050505020204" pitchFamily="18" charset="0"/>
              </a:rPr>
            </a:br>
            <a:r>
              <a:rPr lang="ru-RU" sz="2800" dirty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  <a:t>разработан</a:t>
            </a:r>
            <a:r>
              <a:rPr lang="ru-RU" sz="2800" b="1" dirty="0" smtClean="0">
                <a:latin typeface="Bookman Old Style" panose="02050604050505020204" pitchFamily="18" charset="0"/>
              </a:rPr>
              <a:t> </a:t>
            </a:r>
            <a:r>
              <a:rPr lang="ru-RU" sz="2800" dirty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  <a:t>по </a:t>
            </a:r>
            <a:r>
              <a:rPr lang="ru-RU" sz="28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  <a:t>поручению </a:t>
            </a:r>
            <a:br>
              <a:rPr lang="ru-RU" sz="28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</a:br>
            <a:r>
              <a:rPr lang="ru-RU" sz="28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  <a:t>Российской </a:t>
            </a:r>
            <a:r>
              <a:rPr lang="ru-RU" sz="2800" dirty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  <a:t>академии образования</a:t>
            </a:r>
            <a:br>
              <a:rPr lang="ru-RU" sz="2800" dirty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</a:br>
            <a:r>
              <a:rPr lang="ru-RU" sz="2800" dirty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  <a:t>Рабочей группой под руководством </a:t>
            </a:r>
            <a:r>
              <a:rPr lang="ru-RU" sz="28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  <a:t/>
            </a:r>
            <a:br>
              <a:rPr lang="ru-RU" sz="28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</a:br>
            <a:r>
              <a:rPr lang="ru-RU" sz="28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  <a:t>декана </a:t>
            </a:r>
            <a:r>
              <a:rPr lang="ru-RU" sz="2800" dirty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  <a:t>химического факультета </a:t>
            </a:r>
            <a:r>
              <a:rPr lang="ru-RU" sz="28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  <a:t/>
            </a:r>
            <a:br>
              <a:rPr lang="ru-RU" sz="28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</a:br>
            <a:r>
              <a:rPr lang="ru-RU" sz="28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  <a:t>Московского </a:t>
            </a:r>
            <a:r>
              <a:rPr lang="ru-RU" sz="2800" dirty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  <a:t>государственного университета имени М.В. </a:t>
            </a:r>
            <a:r>
              <a:rPr lang="ru-RU" sz="28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  <a:t>Ломоносова,</a:t>
            </a:r>
            <a:br>
              <a:rPr lang="ru-RU" sz="28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</a:br>
            <a:r>
              <a:rPr lang="ru-RU" sz="28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  <a:t>академика РАН, профессора </a:t>
            </a:r>
            <a:br>
              <a:rPr lang="ru-RU" sz="28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</a:br>
            <a:r>
              <a:rPr lang="ru-RU" sz="28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  <a:t>Валерия Васильевича Лунина</a:t>
            </a:r>
            <a:endParaRPr lang="ru-RU" sz="2800" dirty="0">
              <a:latin typeface="Bookman Old Style" panose="02050604050505020204" pitchFamily="18" charset="0"/>
              <a:ea typeface="Times New Roman" panose="02020603050405020304" pitchFamily="18" charset="0"/>
              <a:cs typeface="font321"/>
            </a:endParaRPr>
          </a:p>
        </p:txBody>
      </p:sp>
    </p:spTree>
    <p:extLst>
      <p:ext uri="{BB962C8B-B14F-4D97-AF65-F5344CB8AC3E}">
        <p14:creationId xmlns:p14="http://schemas.microsoft.com/office/powerpoint/2010/main" val="240024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направления реализации Концепции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 smtClean="0"/>
              <a:t>Географическое </a:t>
            </a:r>
            <a:r>
              <a:rPr lang="ru-RU" dirty="0"/>
              <a:t>образование в основной школе должно: </a:t>
            </a:r>
            <a:endParaRPr lang="ru-RU" dirty="0" smtClean="0"/>
          </a:p>
          <a:p>
            <a:r>
              <a:rPr lang="ru-RU" dirty="0" smtClean="0"/>
              <a:t>– </a:t>
            </a:r>
            <a:r>
              <a:rPr lang="ru-RU" dirty="0"/>
              <a:t>использовать потенциал географии как яркого, увлекательного, образного предмета, позволяющего преподносить информацию максимально доступными для восприятия современными средствами: картографическими (в </a:t>
            </a:r>
            <a:r>
              <a:rPr lang="ru-RU" dirty="0" err="1"/>
              <a:t>т.ч</a:t>
            </a:r>
            <a:r>
              <a:rPr lang="ru-RU" dirty="0"/>
              <a:t>. ГИС, моделирование), иллюстративными (включая видео, компьютерную графику) и другими; </a:t>
            </a:r>
            <a:endParaRPr lang="ru-RU" dirty="0" smtClean="0"/>
          </a:p>
          <a:p>
            <a:r>
              <a:rPr lang="ru-RU" dirty="0" smtClean="0"/>
              <a:t>- </a:t>
            </a:r>
            <a:r>
              <a:rPr lang="ru-RU" dirty="0"/>
              <a:t>вестись по учебникам географии нового поколения, ориентированным на оптимальное сочетание обязательного и вариативного компонентов образовательных программ, направленным на достижение конкретных результатов учебной деятельности, в том числе посредством развития навыков самостоятельной творческой работы обучающихся, ориентации на формирование умения учиться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/>
              <a:t>– реализовываться посредством дополнительных учебных материалов, электронных и печатных: хрестоматий, карт и атласов, словарей географических терминов, справочников и др.; </a:t>
            </a:r>
            <a:endParaRPr lang="ru-RU" dirty="0" smtClean="0"/>
          </a:p>
          <a:p>
            <a:r>
              <a:rPr lang="ru-RU" dirty="0" smtClean="0"/>
              <a:t>– </a:t>
            </a:r>
            <a:r>
              <a:rPr lang="ru-RU" dirty="0"/>
              <a:t>предоставлять каждому учащемуся, независимо от места и условий его проживания, возможность достижения любого уровня географической подготовки с учетом индивидуальных потребностей и способностей посредством создания, развития и внедрения в образовательную практику электронных учебных пособий и использования дистанционных образовательных технологий. Возможность достижения высокого уровня подготовки должна быть обеспечена развитием системы специализированных общеобразовательных учреждений и специализированных классов, системы дополнительного образования детей в области географии, системы географических соревнований (олимпиад и др.).</a:t>
            </a:r>
          </a:p>
        </p:txBody>
      </p:sp>
    </p:spTree>
    <p:extLst>
      <p:ext uri="{BB962C8B-B14F-4D97-AF65-F5344CB8AC3E}">
        <p14:creationId xmlns:p14="http://schemas.microsoft.com/office/powerpoint/2010/main" val="344328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Реализация Концепции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– </a:t>
            </a:r>
            <a:r>
              <a:rPr lang="ru-RU" dirty="0"/>
              <a:t>сохранение количества часов по предмету география в объеме 2 часов в неделю в каждом классе (с 6 по 9-й класс); введение курса «География родного края» для 8–9-х классов по 1 часу в неделю в каждом классе за счет части учебного плана, формируемой участниками образовательного процесса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/>
              <a:t>– включение географии как обязательного учебного предмета на базовом и углубленном уровнях во всех профилях старшей школы (в общественно-научном, общем и естественно-научном) в объеме не менее 2 часов в неделю в каждом классе (в 10–11-х классах) на базовом уровне и не менее 3 часов в неделю в каждом классе (в 10–11-х классах) на углубленном уровне;</a:t>
            </a:r>
          </a:p>
        </p:txBody>
      </p:sp>
    </p:spTree>
    <p:extLst>
      <p:ext uri="{BB962C8B-B14F-4D97-AF65-F5344CB8AC3E}">
        <p14:creationId xmlns:p14="http://schemas.microsoft.com/office/powerpoint/2010/main" val="315503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Реализация Концепции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– </a:t>
            </a:r>
            <a:r>
              <a:rPr lang="ru-RU" dirty="0"/>
              <a:t>введение географии в качестве обязательного предмета государственной итоговой аттестации (ГИА) в форме основного государственного экзамена (ОГЭ) для выпускников 9-го класса для своевременного выявления существующих пробелов в знаниях; – введение в качестве обязательного ЕГЭ по географии, в связи с высокой значимостью данного предмета, наряду с русским языком, литературой и историей России, для формирования общенациональной идентичности и патриотического воспитания молодежи;</a:t>
            </a:r>
          </a:p>
        </p:txBody>
      </p:sp>
    </p:spTree>
    <p:extLst>
      <p:ext uri="{BB962C8B-B14F-4D97-AF65-F5344CB8AC3E}">
        <p14:creationId xmlns:p14="http://schemas.microsoft.com/office/powerpoint/2010/main" val="261683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Реализация Концепции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– </a:t>
            </a:r>
            <a:r>
              <a:rPr lang="ru-RU" dirty="0"/>
              <a:t>усиление практической направленности в преподавании предмета, которая должна выражаться в определении перечня обязательных практических работ в каждом классе и организации проектно- исследовательской деятельности на основе географического содержания в основной школе; </a:t>
            </a:r>
            <a:endParaRPr lang="ru-RU" dirty="0" smtClean="0"/>
          </a:p>
          <a:p>
            <a:r>
              <a:rPr lang="ru-RU" dirty="0" smtClean="0"/>
              <a:t>– </a:t>
            </a:r>
            <a:r>
              <a:rPr lang="ru-RU" dirty="0"/>
              <a:t>восстановление, а в некоторых случаях введение географии в качестве обязательного вступительного испытания при приеме на обучение по ряду специальностей/направлений подготовки в вузах: «Экономика» (38.03.01), «Туризм» (43.03.02), «Международные отношения» (41.03.05) и другие;</a:t>
            </a:r>
          </a:p>
        </p:txBody>
      </p:sp>
    </p:spTree>
    <p:extLst>
      <p:ext uri="{BB962C8B-B14F-4D97-AF65-F5344CB8AC3E}">
        <p14:creationId xmlns:p14="http://schemas.microsoft.com/office/powerpoint/2010/main" val="407737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Line 7"/>
          <p:cNvSpPr>
            <a:spLocks noChangeShapeType="1"/>
          </p:cNvSpPr>
          <p:nvPr/>
        </p:nvSpPr>
        <p:spPr bwMode="blackWhite">
          <a:xfrm>
            <a:off x="355631" y="1045014"/>
            <a:ext cx="8389398" cy="35511"/>
          </a:xfrm>
          <a:prstGeom prst="line">
            <a:avLst/>
          </a:prstGeom>
          <a:noFill/>
          <a:ln w="28575">
            <a:solidFill>
              <a:schemeClr val="bg2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7589" tIns="0" rIns="58768" bIns="0"/>
          <a:lstStyle/>
          <a:p>
            <a:endParaRPr lang="sv-SE" sz="1633"/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black">
          <a:xfrm>
            <a:off x="239698" y="2795752"/>
            <a:ext cx="8621265" cy="37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>
              <a:lnSpc>
                <a:spcPct val="150000"/>
              </a:lnSpc>
            </a:pPr>
            <a:r>
              <a:rPr lang="ru-RU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Спасибо за внимание</a:t>
            </a:r>
            <a:endParaRPr lang="ru-RU" sz="5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890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781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9546" y="704739"/>
            <a:ext cx="8309499" cy="5759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font321"/>
              </a:rPr>
              <a:t>В основу проекта</a:t>
            </a:r>
          </a:p>
          <a:p>
            <a:pPr algn="just"/>
            <a:r>
              <a:rPr lang="ru-RU" sz="28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  <a:t>«</a:t>
            </a:r>
            <a:r>
              <a:rPr lang="ru-RU" sz="2800" b="1" dirty="0" smtClean="0">
                <a:latin typeface="Bookman Old Style" panose="02050604050505020204" pitchFamily="18" charset="0"/>
              </a:rPr>
              <a:t>Концепции преподавания учебного предмета </a:t>
            </a:r>
            <a:r>
              <a:rPr lang="ru-RU" sz="2800" b="1" dirty="0">
                <a:latin typeface="Bookman Old Style" panose="02050604050505020204" pitchFamily="18" charset="0"/>
              </a:rPr>
              <a:t>«Химия» </a:t>
            </a:r>
            <a:r>
              <a:rPr lang="ru-RU" sz="2800" b="1" dirty="0" smtClean="0">
                <a:latin typeface="Bookman Old Style" panose="02050604050505020204" pitchFamily="18" charset="0"/>
              </a:rPr>
              <a:t>в </a:t>
            </a:r>
            <a:r>
              <a:rPr lang="ru-RU" sz="2800" b="1" dirty="0">
                <a:latin typeface="Bookman Old Style" panose="02050604050505020204" pitchFamily="18" charset="0"/>
              </a:rPr>
              <a:t>Российской </a:t>
            </a:r>
            <a:r>
              <a:rPr lang="ru-RU" sz="2800" b="1" dirty="0" smtClean="0">
                <a:latin typeface="Bookman Old Style" panose="02050604050505020204" pitchFamily="18" charset="0"/>
              </a:rPr>
              <a:t>Федерации» </a:t>
            </a:r>
          </a:p>
          <a:p>
            <a:pPr algn="just"/>
            <a:r>
              <a:rPr lang="ru-RU" sz="2800" dirty="0" smtClean="0">
                <a:latin typeface="Bookman Old Style" panose="02050604050505020204" pitchFamily="18" charset="0"/>
              </a:rPr>
              <a:t>положена</a:t>
            </a:r>
          </a:p>
          <a:p>
            <a:pPr algn="just"/>
            <a:r>
              <a:rPr lang="ru-RU" sz="2800" b="1" dirty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  <a:t>«</a:t>
            </a:r>
            <a:r>
              <a:rPr lang="ru-RU" sz="2800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  <a:t>Концепция </a:t>
            </a:r>
            <a:r>
              <a:rPr lang="ru-RU" sz="2800" b="1" dirty="0">
                <a:latin typeface="Bookman Old Style" panose="02050604050505020204" pitchFamily="18" charset="0"/>
                <a:ea typeface="Times New Roman" panose="02020603050405020304" pitchFamily="18" charset="0"/>
                <a:cs typeface="font321"/>
              </a:rPr>
              <a:t>модернизации содержания и технологий преподавания предметной области «Естественнонаучные предметы. Химия»</a:t>
            </a:r>
          </a:p>
          <a:p>
            <a:pPr algn="just">
              <a:lnSpc>
                <a:spcPct val="105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font321"/>
              </a:rPr>
              <a:t>Разработчик: Ассоциации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font321"/>
              </a:rPr>
              <a:t>учителей и преподавателей химии </a:t>
            </a:r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  <a:cs typeface="font321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font321"/>
              </a:rPr>
              <a:t>Текст размещен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font321"/>
              </a:rPr>
              <a:t>на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font321"/>
              </a:rPr>
              <a:t>сайте: </a:t>
            </a:r>
            <a:r>
              <a:rPr lang="ru-RU" sz="28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font321"/>
                <a:hlinkClick r:id="rId2"/>
              </a:rPr>
              <a:t>http://www.predmetconcept.ru</a:t>
            </a:r>
            <a:endParaRPr lang="ru-RU" sz="2800" dirty="0">
              <a:effectLst/>
              <a:latin typeface="Calibri" panose="020F0502020204030204" pitchFamily="34" charset="0"/>
              <a:ea typeface="SimSun" panose="02010600030101010101" pitchFamily="2" charset="-122"/>
              <a:cs typeface="font321"/>
            </a:endParaRPr>
          </a:p>
        </p:txBody>
      </p:sp>
    </p:spTree>
    <p:extLst>
      <p:ext uri="{BB962C8B-B14F-4D97-AF65-F5344CB8AC3E}">
        <p14:creationId xmlns:p14="http://schemas.microsoft.com/office/powerpoint/2010/main" val="289002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>
          <a:xfrm>
            <a:off x="332912" y="152501"/>
            <a:ext cx="8528051" cy="779655"/>
          </a:xfrm>
        </p:spPr>
        <p:txBody>
          <a:bodyPr>
            <a:normAutofit/>
          </a:bodyPr>
          <a:lstStyle/>
          <a:p>
            <a:pPr marL="243391" indent="-243391">
              <a:spcAft>
                <a:spcPct val="50000"/>
              </a:spcAft>
            </a:pP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Основные направления реализации Концепции</a:t>
            </a:r>
            <a:endParaRPr lang="en-GB" altLang="sv-SE" sz="24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099" name="Line 7"/>
          <p:cNvSpPr>
            <a:spLocks noChangeShapeType="1"/>
          </p:cNvSpPr>
          <p:nvPr/>
        </p:nvSpPr>
        <p:spPr bwMode="blackWhite">
          <a:xfrm>
            <a:off x="332913" y="1118586"/>
            <a:ext cx="8389398" cy="35511"/>
          </a:xfrm>
          <a:prstGeom prst="line">
            <a:avLst/>
          </a:prstGeom>
          <a:noFill/>
          <a:ln w="28575">
            <a:solidFill>
              <a:schemeClr val="bg2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7589" tIns="0" rIns="58768" bIns="0"/>
          <a:lstStyle/>
          <a:p>
            <a:endParaRPr lang="sv-SE" sz="1633"/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black">
          <a:xfrm>
            <a:off x="239698" y="1233996"/>
            <a:ext cx="8621265" cy="5344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r>
              <a:rPr lang="ru-RU" sz="2000" dirty="0"/>
              <a:t> </a:t>
            </a:r>
            <a:r>
              <a:rPr lang="ru-RU" sz="2000" b="1" dirty="0" smtClean="0"/>
              <a:t>Таблица. </a:t>
            </a:r>
            <a:r>
              <a:rPr lang="ru-RU" sz="2000" b="1" dirty="0"/>
              <a:t>Учебный предмет «Химия» в примерном учебном </a:t>
            </a:r>
            <a:r>
              <a:rPr lang="ru-RU" sz="2000" b="1" dirty="0" smtClean="0"/>
              <a:t>плане</a:t>
            </a:r>
          </a:p>
          <a:p>
            <a:endParaRPr lang="ru-RU" sz="2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310115"/>
              </p:ext>
            </p:extLst>
          </p:nvPr>
        </p:nvGraphicFramePr>
        <p:xfrm>
          <a:off x="173115" y="1695634"/>
          <a:ext cx="8748943" cy="4516322"/>
        </p:xfrm>
        <a:graphic>
          <a:graphicData uri="http://schemas.openxmlformats.org/drawingml/2006/table">
            <a:tbl>
              <a:tblPr>
                <a:solidFill>
                  <a:srgbClr val="FF0066"/>
                </a:solidFill>
                <a:tableStyleId>{5C22544A-7EE6-4342-B048-85BDC9FD1C3A}</a:tableStyleId>
              </a:tblPr>
              <a:tblGrid>
                <a:gridCol w="664222"/>
                <a:gridCol w="1710875"/>
                <a:gridCol w="2173817"/>
                <a:gridCol w="1731003"/>
                <a:gridCol w="1013106"/>
                <a:gridCol w="1455920"/>
              </a:tblGrid>
              <a:tr h="3817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Класс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Число часов в неделю, минимальное/рекомендуемое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90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Основное общее образование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Среднее общее образование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15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Базовый уровень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Углублённый уровень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360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Непрофильное обучение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Bookman Old Style" panose="02050604050505020204" pitchFamily="18" charset="0"/>
                        </a:rPr>
                        <a:t>Физико-математический</a:t>
                      </a: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,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Bookman Old Style" panose="02050604050505020204" pitchFamily="18" charset="0"/>
                        </a:rPr>
                        <a:t>Технологический</a:t>
                      </a: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,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инженерный профили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Филологический, социально-гуманитарный профили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Bookman Old Style" panose="02050604050505020204" pitchFamily="18" charset="0"/>
                        </a:rPr>
                        <a:t>Универ</a:t>
                      </a: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-сальный профиль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Естественно-научный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</a:tr>
              <a:tr h="3690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7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0/1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</a:tr>
              <a:tr h="3690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8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2/3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</a:tr>
              <a:tr h="3690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9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2/3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</a:tr>
              <a:tr h="3690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10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1/2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1/1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3/4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4/5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</a:tr>
              <a:tr h="3690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11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Bookman Old Style" panose="02050604050505020204" pitchFamily="18" charset="0"/>
                        </a:rPr>
                        <a:t>1/2</a:t>
                      </a:r>
                      <a:endParaRPr lang="ru-RU" sz="180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1/1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3/4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4/5</a:t>
                      </a:r>
                      <a:endParaRPr lang="ru-RU" sz="1800" dirty="0">
                        <a:effectLst/>
                        <a:latin typeface="Bookman Old Style" panose="02050604050505020204" pitchFamily="18" charset="0"/>
                        <a:ea typeface="SimSun" panose="02010600030101010101" pitchFamily="2" charset="-122"/>
                        <a:cs typeface="font321"/>
                      </a:endParaRPr>
                    </a:p>
                  </a:txBody>
                  <a:tcPr marL="27146" marR="271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96545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>
          <a:xfrm>
            <a:off x="332912" y="19331"/>
            <a:ext cx="8528051" cy="779655"/>
          </a:xfrm>
        </p:spPr>
        <p:txBody>
          <a:bodyPr>
            <a:noAutofit/>
          </a:bodyPr>
          <a:lstStyle/>
          <a:p>
            <a:pPr marL="243391" indent="-243391">
              <a:spcAft>
                <a:spcPct val="50000"/>
              </a:spcAft>
            </a:pP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Основные направления реализации Концепции</a:t>
            </a:r>
            <a:endParaRPr lang="en-GB" altLang="sv-SE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099" name="Line 7"/>
          <p:cNvSpPr>
            <a:spLocks noChangeShapeType="1"/>
          </p:cNvSpPr>
          <p:nvPr/>
        </p:nvSpPr>
        <p:spPr bwMode="blackWhite">
          <a:xfrm>
            <a:off x="332913" y="816749"/>
            <a:ext cx="8389398" cy="35511"/>
          </a:xfrm>
          <a:prstGeom prst="line">
            <a:avLst/>
          </a:prstGeom>
          <a:noFill/>
          <a:ln w="28575">
            <a:solidFill>
              <a:schemeClr val="bg2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7589" tIns="0" rIns="58768" bIns="0"/>
          <a:lstStyle/>
          <a:p>
            <a:endParaRPr lang="sv-SE" sz="1633"/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black">
          <a:xfrm>
            <a:off x="332912" y="887754"/>
            <a:ext cx="8389400" cy="584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541338" indent="-444500" algn="just"/>
            <a:r>
              <a:rPr lang="ru-RU" sz="2400" b="1" dirty="0" smtClean="0"/>
              <a:t>12</a:t>
            </a:r>
            <a:r>
              <a:rPr lang="ru-RU" sz="2400" b="1" dirty="0"/>
              <a:t>.</a:t>
            </a:r>
            <a:r>
              <a:rPr lang="ru-RU" sz="2400" dirty="0"/>
              <a:t> </a:t>
            </a:r>
            <a:r>
              <a:rPr lang="ru-RU" sz="2000" dirty="0" smtClean="0"/>
              <a:t>Внести </a:t>
            </a:r>
            <a:r>
              <a:rPr lang="ru-RU" sz="2000" dirty="0"/>
              <a:t>изменения в систему подготовки будущих учителей химии в образовательных организациях высшего образования, в том числе:</a:t>
            </a:r>
          </a:p>
          <a:p>
            <a:pPr marL="985838" lvl="3" indent="-342900" algn="just">
              <a:buFont typeface="Arial" panose="020B0604020202020204" pitchFamily="34" charset="0"/>
              <a:buChar char="•"/>
            </a:pPr>
            <a:r>
              <a:rPr lang="ru-RU" sz="2000" dirty="0"/>
              <a:t>рассмотреть вопрос о возвращении </a:t>
            </a:r>
            <a:r>
              <a:rPr lang="ru-RU" sz="2000" dirty="0" err="1"/>
              <a:t>специалитета</a:t>
            </a:r>
            <a:r>
              <a:rPr lang="ru-RU" sz="2000" dirty="0"/>
              <a:t> в педагогическое образование и </a:t>
            </a:r>
            <a:r>
              <a:rPr lang="ru-RU" sz="2000" dirty="0" smtClean="0"/>
              <a:t>о разработке Федеральных </a:t>
            </a:r>
            <a:r>
              <a:rPr lang="ru-RU" sz="2000" dirty="0"/>
              <a:t>государственных образовательных стандартов высшего образования в области педагогического образования в соответствии с конкретными учебными предметами, как это было до введения ФГОС ВО;</a:t>
            </a:r>
          </a:p>
          <a:p>
            <a:pPr marL="985838" lvl="3" indent="-342900" algn="just">
              <a:buFont typeface="Arial" panose="020B0604020202020204" pitchFamily="34" charset="0"/>
              <a:buChar char="•"/>
            </a:pPr>
            <a:r>
              <a:rPr lang="ru-RU" sz="2000" dirty="0"/>
              <a:t>ограничить практику подготовки учителей в системе высшего образования по направлению «Педагогическое образование» со сдвоенными профилями, одним из которых является профиль «Химия</a:t>
            </a:r>
            <a:r>
              <a:rPr lang="ru-RU" sz="2000" dirty="0" smtClean="0"/>
              <a:t>»; </a:t>
            </a:r>
          </a:p>
          <a:p>
            <a:pPr marL="985838" lvl="3" indent="-342900" algn="just">
              <a:buFont typeface="Arial" panose="020B0604020202020204" pitchFamily="34" charset="0"/>
              <a:buChar char="•"/>
            </a:pPr>
            <a:r>
              <a:rPr lang="ru-RU" sz="2000" dirty="0" smtClean="0"/>
              <a:t>внести изменения в ФГОС ВО по направлению подготовки «Педагогическое образование» со сдвоенными профилями положения, закрепляющие равномерное распределение объема учебной нагрузки между двумя профилями; разработать примерные ОПОП в соответствии с требованиями стандарта;</a:t>
            </a:r>
            <a:endParaRPr lang="ru-RU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573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>
          <a:xfrm>
            <a:off x="332912" y="19331"/>
            <a:ext cx="8528051" cy="779655"/>
          </a:xfrm>
        </p:spPr>
        <p:txBody>
          <a:bodyPr>
            <a:normAutofit fontScale="90000"/>
          </a:bodyPr>
          <a:lstStyle/>
          <a:p>
            <a:pPr marL="243391" indent="-243391">
              <a:spcAft>
                <a:spcPct val="50000"/>
              </a:spcAft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Основные направления реализации Концепции</a:t>
            </a:r>
            <a:endParaRPr lang="en-GB" altLang="sv-SE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099" name="Line 7"/>
          <p:cNvSpPr>
            <a:spLocks noChangeShapeType="1"/>
          </p:cNvSpPr>
          <p:nvPr/>
        </p:nvSpPr>
        <p:spPr bwMode="blackWhite">
          <a:xfrm>
            <a:off x="543929" y="1602196"/>
            <a:ext cx="8389398" cy="35511"/>
          </a:xfrm>
          <a:prstGeom prst="line">
            <a:avLst/>
          </a:prstGeom>
          <a:noFill/>
          <a:ln w="28575">
            <a:solidFill>
              <a:schemeClr val="bg2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7589" tIns="0" rIns="58768" bIns="0"/>
          <a:lstStyle/>
          <a:p>
            <a:endParaRPr lang="sv-SE" sz="1633"/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black">
          <a:xfrm>
            <a:off x="332912" y="887754"/>
            <a:ext cx="8389400" cy="584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541338" indent="-444500" algn="just"/>
            <a:r>
              <a:rPr lang="ru-RU" sz="2400" b="1" dirty="0" smtClean="0"/>
              <a:t>12</a:t>
            </a:r>
            <a:r>
              <a:rPr lang="ru-RU" sz="2400" b="1" dirty="0"/>
              <a:t>.</a:t>
            </a:r>
            <a:r>
              <a:rPr lang="ru-RU" sz="2400" dirty="0"/>
              <a:t> </a:t>
            </a:r>
            <a:r>
              <a:rPr lang="ru-RU" sz="2400" dirty="0" smtClean="0"/>
              <a:t>Внести </a:t>
            </a:r>
            <a:r>
              <a:rPr lang="ru-RU" sz="2400" dirty="0"/>
              <a:t>изменения в систему подготовки будущих учителей химии в образовательных организациях высшего образования, в том числе</a:t>
            </a:r>
            <a:r>
              <a:rPr lang="ru-RU" sz="2400" dirty="0" smtClean="0"/>
              <a:t>:</a:t>
            </a:r>
          </a:p>
          <a:p>
            <a:pPr marL="719138" lvl="3" indent="-285750" algn="just">
              <a:buFont typeface="Arial" panose="020B0604020202020204" pitchFamily="34" charset="0"/>
              <a:buChar char="•"/>
            </a:pPr>
            <a:r>
              <a:rPr lang="ru-RU" sz="2400" dirty="0"/>
              <a:t>включить в ФГОС ВО по направлению подготовки «Педагогическое образование» перечень конкретных обязательных учебных дисциплин и практик, наполнив их </a:t>
            </a:r>
            <a:r>
              <a:rPr lang="ru-RU" sz="2400" dirty="0" smtClean="0"/>
              <a:t>содержанием;</a:t>
            </a:r>
            <a:endParaRPr lang="ru-RU" sz="2400" dirty="0"/>
          </a:p>
          <a:p>
            <a:pPr marL="719138" lvl="3" indent="-285750" algn="just">
              <a:buFont typeface="Arial" panose="020B0604020202020204" pitchFamily="34" charset="0"/>
              <a:buChar char="•"/>
            </a:pPr>
            <a:r>
              <a:rPr lang="ru-RU" sz="2400" dirty="0"/>
              <a:t>исключить из практики подготовки учителей химии в системе высшего образования по профилю «Химия» направления подготовки «Педагогическое образование» заочную форму обучения;</a:t>
            </a:r>
          </a:p>
          <a:p>
            <a:pPr marL="719138" lvl="3" indent="-285750" algn="just">
              <a:buFont typeface="Arial" panose="020B0604020202020204" pitchFamily="34" charset="0"/>
              <a:buChar char="•"/>
            </a:pPr>
            <a:r>
              <a:rPr lang="ru-RU" sz="2400" dirty="0"/>
              <a:t>установить на этапе приёма абитуриентов на направление «Педагогическое образование» по профилю «Химия» вступительные экзамены по русскому языку (ЕГЭ), математике (ЕГЭ) и химии (ЕГЭ);</a:t>
            </a:r>
          </a:p>
          <a:p>
            <a:pPr marL="541338" indent="-444500" algn="just"/>
            <a:endParaRPr lang="ru-RU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499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>
          <a:xfrm>
            <a:off x="332912" y="19331"/>
            <a:ext cx="8528051" cy="779655"/>
          </a:xfrm>
        </p:spPr>
        <p:txBody>
          <a:bodyPr>
            <a:normAutofit fontScale="90000"/>
          </a:bodyPr>
          <a:lstStyle/>
          <a:p>
            <a:pPr marL="243391" indent="-243391">
              <a:spcAft>
                <a:spcPct val="50000"/>
              </a:spcAft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Основные направления реализации Концепции</a:t>
            </a:r>
            <a:endParaRPr lang="en-GB" altLang="sv-SE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099" name="Line 7"/>
          <p:cNvSpPr>
            <a:spLocks noChangeShapeType="1"/>
          </p:cNvSpPr>
          <p:nvPr/>
        </p:nvSpPr>
        <p:spPr bwMode="blackWhite">
          <a:xfrm>
            <a:off x="332913" y="816749"/>
            <a:ext cx="8389398" cy="35511"/>
          </a:xfrm>
          <a:prstGeom prst="line">
            <a:avLst/>
          </a:prstGeom>
          <a:noFill/>
          <a:ln w="28575">
            <a:solidFill>
              <a:schemeClr val="bg2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7589" tIns="0" rIns="58768" bIns="0"/>
          <a:lstStyle/>
          <a:p>
            <a:endParaRPr lang="sv-SE" sz="1633"/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black">
          <a:xfrm>
            <a:off x="332912" y="887754"/>
            <a:ext cx="8389400" cy="584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541338" indent="-444500" algn="just"/>
            <a:r>
              <a:rPr lang="ru-RU" sz="2400" b="1" dirty="0" smtClean="0"/>
              <a:t>12</a:t>
            </a:r>
            <a:r>
              <a:rPr lang="ru-RU" sz="2400" b="1" dirty="0"/>
              <a:t>.</a:t>
            </a:r>
            <a:r>
              <a:rPr lang="ru-RU" sz="2400" dirty="0"/>
              <a:t> </a:t>
            </a:r>
            <a:r>
              <a:rPr lang="ru-RU" sz="2000" dirty="0" smtClean="0"/>
              <a:t>Внести </a:t>
            </a:r>
            <a:r>
              <a:rPr lang="ru-RU" sz="2000" dirty="0"/>
              <a:t>изменения в систему подготовки будущих учителей химии в образовательных организациях высшего образования, в том числе</a:t>
            </a:r>
            <a:r>
              <a:rPr lang="ru-RU" sz="2000" dirty="0" smtClean="0"/>
              <a:t>:</a:t>
            </a:r>
          </a:p>
          <a:p>
            <a:pPr marL="719138" lvl="3" indent="-285750" algn="just">
              <a:buFont typeface="Arial" panose="020B0604020202020204" pitchFamily="34" charset="0"/>
              <a:buChar char="•"/>
            </a:pPr>
            <a:r>
              <a:rPr lang="ru-RU" sz="2000" dirty="0" smtClean="0"/>
              <a:t>помимо </a:t>
            </a:r>
            <a:r>
              <a:rPr lang="ru-RU" sz="2000" dirty="0"/>
              <a:t>выпускников с высшим педагогическим образованием с присвоенными квалификациями «Учитель химии», «Бакалавр направления подготовки «Педагогическое образование» по профилю «Химия», «Магистр по направлению «Педагогическое образование» (магистерская программа «Химическое образование</a:t>
            </a:r>
            <a:r>
              <a:rPr lang="ru-RU" sz="2000" dirty="0" smtClean="0"/>
              <a:t>») </a:t>
            </a:r>
            <a:r>
              <a:rPr lang="ru-RU" sz="2000" dirty="0"/>
              <a:t>привлекать к преподаванию учебного предмета «Химия» в системе общего образования лиц, имеющих высшее химическое образование (с присвоенной квалификацией «Химик» или «Бакалавр» по направлению подготовки «Химия»);</a:t>
            </a:r>
          </a:p>
          <a:p>
            <a:pPr marL="719138" lvl="3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расширить философскую (в части теории познания), биологическую (возрастная физиология и гигиена), психолого-педагогическую (общая, возрастная и педагогическая психология; педагогика) и научно-методическую (методика обучения химии) подготовку будущих учителей химии; выделить не менее 6 недель для прохождения ими педагогической практики в школе.</a:t>
            </a:r>
          </a:p>
          <a:p>
            <a:pPr marL="541338" indent="-444500" algn="just"/>
            <a:endParaRPr lang="ru-RU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12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>
          <a:xfrm>
            <a:off x="332912" y="152501"/>
            <a:ext cx="8528051" cy="779655"/>
          </a:xfrm>
        </p:spPr>
        <p:txBody>
          <a:bodyPr>
            <a:noAutofit/>
          </a:bodyPr>
          <a:lstStyle/>
          <a:p>
            <a:pPr marL="243391" indent="-243391">
              <a:spcAft>
                <a:spcPct val="50000"/>
              </a:spcAft>
            </a:pP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Основные направления реализации Концепции</a:t>
            </a:r>
            <a:endParaRPr lang="en-GB" altLang="sv-SE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099" name="Line 7"/>
          <p:cNvSpPr>
            <a:spLocks noChangeShapeType="1"/>
          </p:cNvSpPr>
          <p:nvPr/>
        </p:nvSpPr>
        <p:spPr bwMode="blackWhite">
          <a:xfrm>
            <a:off x="332913" y="1023996"/>
            <a:ext cx="8389398" cy="35511"/>
          </a:xfrm>
          <a:prstGeom prst="line">
            <a:avLst/>
          </a:prstGeom>
          <a:noFill/>
          <a:ln w="28575">
            <a:solidFill>
              <a:schemeClr val="bg2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7589" tIns="0" rIns="58768" bIns="0"/>
          <a:lstStyle/>
          <a:p>
            <a:endParaRPr lang="sv-SE" sz="1633"/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black">
          <a:xfrm>
            <a:off x="332912" y="1172569"/>
            <a:ext cx="8389399" cy="5344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/>
          <a:lstStyle/>
          <a:p>
            <a:pPr algn="just"/>
            <a:r>
              <a:rPr lang="ru-RU" sz="2400" b="1" dirty="0"/>
              <a:t>13.</a:t>
            </a:r>
            <a:r>
              <a:rPr lang="ru-RU" sz="2400" dirty="0"/>
              <a:t> </a:t>
            </a:r>
            <a:r>
              <a:rPr lang="ru-RU" sz="2000" dirty="0"/>
              <a:t>Внести в Единый квалификационный справочник должностей руководителей, специалистов и служащих (приказ Министерства здравоохранения и социального развития Российской Федерации от 26.08.2010 № 761н), Профессиональный стандарт педагога (приказ Министерства труда и социальной защиты РФ от 18.10.2013 № 544н) изменения, связанные с конкретизацией квалификационных требований к должности учителя химии, а также </a:t>
            </a:r>
            <a:r>
              <a:rPr lang="ru-RU" sz="2000" dirty="0" smtClean="0"/>
              <a:t>с определением </a:t>
            </a:r>
            <a:r>
              <a:rPr lang="ru-RU" sz="2000" dirty="0"/>
              <a:t>более четких критериев эффективности и результативности работы учителя химии. </a:t>
            </a:r>
            <a:endParaRPr lang="ru-RU" sz="2000" dirty="0" smtClean="0"/>
          </a:p>
          <a:p>
            <a:pPr algn="just"/>
            <a:r>
              <a:rPr lang="ru-RU" sz="2000" b="1" dirty="0"/>
              <a:t>14.</a:t>
            </a:r>
            <a:r>
              <a:rPr lang="ru-RU" sz="2000" dirty="0"/>
              <a:t> Разработать систему оценки качества работы учителя (в том числе аттестации), учитывающую уточнение требований к должности учителя химии и предусматривающую участие в аттестации ассоциаций учителей и преподавателей химии, включая сетевые </a:t>
            </a:r>
            <a:r>
              <a:rPr lang="ru-RU" sz="2000" dirty="0" smtClean="0"/>
              <a:t>объединения. Согласно </a:t>
            </a:r>
            <a:r>
              <a:rPr lang="ru-RU" sz="2000" dirty="0"/>
              <a:t>разработанной системе внести изменения в приказ Министерства образования и науки РФ от 07.04.2014 № 276 «Об утверждении Порядка проведения аттестации педагогических работников организаций, осуществляющих образовательную деятельность».</a:t>
            </a:r>
          </a:p>
          <a:p>
            <a:pPr algn="just"/>
            <a:endParaRPr lang="ru-RU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738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83</TotalTime>
  <Words>1661</Words>
  <Application>Microsoft Office PowerPoint</Application>
  <PresentationFormat>Экран (4:3)</PresentationFormat>
  <Paragraphs>156</Paragraphs>
  <Slides>24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Солнцестояние</vt:lpstr>
      <vt:lpstr>Презентация PowerPoint</vt:lpstr>
      <vt:lpstr>Проект «Концепции преподавания учебного предмета «Химия» в Российской Федерации»  разработан по поручению  Российской академии образования Рабочей группой под руководством  декана химического факультета  Московского государственного университета имени М.В. Ломоносова, академика РАН, профессора  Валерия Васильевича Лунина</vt:lpstr>
      <vt:lpstr>Презентация PowerPoint</vt:lpstr>
      <vt:lpstr>Презентация PowerPoint</vt:lpstr>
      <vt:lpstr>Основные направления реализации Концепции</vt:lpstr>
      <vt:lpstr>Основные направления реализации Концепции</vt:lpstr>
      <vt:lpstr>Основные направления реализации Концепции</vt:lpstr>
      <vt:lpstr>Основные направления реализации Концепции</vt:lpstr>
      <vt:lpstr>Основные направления реализации Концепции</vt:lpstr>
      <vt:lpstr>Основные направления реализации Концепции</vt:lpstr>
      <vt:lpstr>Основные направления реализации Концепции</vt:lpstr>
      <vt:lpstr>Основные направления реализации Концепции</vt:lpstr>
      <vt:lpstr>КОНЦЕПЦИЯ ПРЕПОДАВАНИЯ ГЕОГРАФИИ</vt:lpstr>
      <vt:lpstr>География –дисциплина общественно-научной предметной области</vt:lpstr>
      <vt:lpstr>Презентация PowerPoint</vt:lpstr>
      <vt:lpstr>Количество часов</vt:lpstr>
      <vt:lpstr>Проблемы изучения и преподавания географии</vt:lpstr>
      <vt:lpstr>Цель настоящей Концепции</vt:lpstr>
      <vt:lpstr>Задачами развития географического образования и просвещения являются:</vt:lpstr>
      <vt:lpstr>Основные направления реализации Концепции</vt:lpstr>
      <vt:lpstr>Реализация Концепции</vt:lpstr>
      <vt:lpstr>Реализация Концепции</vt:lpstr>
      <vt:lpstr>Реализация Концепции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Slushatel</cp:lastModifiedBy>
  <cp:revision>16</cp:revision>
  <dcterms:modified xsi:type="dcterms:W3CDTF">2017-12-13T13:00:50Z</dcterms:modified>
</cp:coreProperties>
</file>