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2"/>
  </p:handout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C54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F4F8E7-6DE9-411F-958A-9E1930713EC4}" type="datetimeFigureOut">
              <a:rPr lang="ru-RU" smtClean="0"/>
              <a:t>15.09.2017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FB5459-D8BA-4163-B021-F2BF3D5DF3A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29C6780-4606-42D6-BF17-2E3A661D87D6}" type="datetimeFigureOut">
              <a:rPr lang="ru-RU" smtClean="0"/>
              <a:pPr/>
              <a:t>15.09.2017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435C24E0-6C3B-4F6E-8C02-7E4309A1A7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C6780-4606-42D6-BF17-2E3A661D87D6}" type="datetimeFigureOut">
              <a:rPr lang="ru-RU" smtClean="0"/>
              <a:pPr/>
              <a:t>15.09.2017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C24E0-6C3B-4F6E-8C02-7E4309A1A7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C6780-4606-42D6-BF17-2E3A661D87D6}" type="datetimeFigureOut">
              <a:rPr lang="ru-RU" smtClean="0"/>
              <a:pPr/>
              <a:t>15.09.2017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C24E0-6C3B-4F6E-8C02-7E4309A1A7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29C6780-4606-42D6-BF17-2E3A661D87D6}" type="datetimeFigureOut">
              <a:rPr lang="ru-RU" smtClean="0"/>
              <a:pPr/>
              <a:t>15.09.2017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35C24E0-6C3B-4F6E-8C02-7E4309A1A7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29C6780-4606-42D6-BF17-2E3A661D87D6}" type="datetimeFigureOut">
              <a:rPr lang="ru-RU" smtClean="0"/>
              <a:pPr/>
              <a:t>15.09.2017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435C24E0-6C3B-4F6E-8C02-7E4309A1A7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C6780-4606-42D6-BF17-2E3A661D87D6}" type="datetimeFigureOut">
              <a:rPr lang="ru-RU" smtClean="0"/>
              <a:pPr/>
              <a:t>15.09.2017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C24E0-6C3B-4F6E-8C02-7E4309A1A7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C6780-4606-42D6-BF17-2E3A661D87D6}" type="datetimeFigureOut">
              <a:rPr lang="ru-RU" smtClean="0"/>
              <a:pPr/>
              <a:t>15.09.2017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C24E0-6C3B-4F6E-8C02-7E4309A1A7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29C6780-4606-42D6-BF17-2E3A661D87D6}" type="datetimeFigureOut">
              <a:rPr lang="ru-RU" smtClean="0"/>
              <a:pPr/>
              <a:t>15.09.2017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35C24E0-6C3B-4F6E-8C02-7E4309A1A7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C6780-4606-42D6-BF17-2E3A661D87D6}" type="datetimeFigureOut">
              <a:rPr lang="ru-RU" smtClean="0"/>
              <a:pPr/>
              <a:t>15.09.2017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C24E0-6C3B-4F6E-8C02-7E4309A1A7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29C6780-4606-42D6-BF17-2E3A661D87D6}" type="datetimeFigureOut">
              <a:rPr lang="ru-RU" smtClean="0"/>
              <a:pPr/>
              <a:t>15.09.2017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35C24E0-6C3B-4F6E-8C02-7E4309A1A7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29C6780-4606-42D6-BF17-2E3A661D87D6}" type="datetimeFigureOut">
              <a:rPr lang="ru-RU" smtClean="0"/>
              <a:pPr/>
              <a:t>15.09.2017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35C24E0-6C3B-4F6E-8C02-7E4309A1A7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29C6780-4606-42D6-BF17-2E3A661D87D6}" type="datetimeFigureOut">
              <a:rPr lang="ru-RU" smtClean="0"/>
              <a:pPr/>
              <a:t>15.09.2017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35C24E0-6C3B-4F6E-8C02-7E4309A1A7C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ВТГ как организационная форма профессионального роста учителя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Беспалова Г.М., заместитель директора по НМР, гимназия №4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285984" y="2000240"/>
            <a:ext cx="6172200" cy="205359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СПАСИБО ЗА ВНИМАНИЕ!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285984" y="4572008"/>
            <a:ext cx="6172200" cy="1371600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Гимназия №4 г.Брянска 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и 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заместитель директора по НМР 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Беспалова Галина Михайловна 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низ 3"/>
          <p:cNvSpPr/>
          <p:nvPr/>
        </p:nvSpPr>
        <p:spPr>
          <a:xfrm>
            <a:off x="357158" y="1571612"/>
            <a:ext cx="7215238" cy="3286148"/>
          </a:xfrm>
          <a:prstGeom prst="downArrowCallout">
            <a:avLst>
              <a:gd name="adj1" fmla="val 25000"/>
              <a:gd name="adj2" fmla="val 25000"/>
              <a:gd name="adj3" fmla="val 13870"/>
              <a:gd name="adj4" fmla="val 80816"/>
            </a:avLst>
          </a:prstGeom>
          <a:solidFill>
            <a:srgbClr val="4FC54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Временная </a:t>
            </a:r>
            <a:r>
              <a:rPr lang="ru-RU" b="1" dirty="0" smtClean="0">
                <a:solidFill>
                  <a:srgbClr val="C00000"/>
                </a:solidFill>
              </a:rPr>
              <a:t>Т</a:t>
            </a:r>
            <a:r>
              <a:rPr lang="ru-RU" b="1" dirty="0" smtClean="0">
                <a:solidFill>
                  <a:srgbClr val="C00000"/>
                </a:solidFill>
              </a:rPr>
              <a:t>ворческая Группа -ВТГ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211455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Проектный принцип работы</a:t>
            </a:r>
          </a:p>
          <a:p>
            <a:r>
              <a:rPr lang="ru-RU" sz="2800" dirty="0" smtClean="0"/>
              <a:t>Профессиональная мобильность</a:t>
            </a:r>
          </a:p>
          <a:p>
            <a:r>
              <a:rPr lang="ru-RU" sz="2800" dirty="0" smtClean="0"/>
              <a:t>Самоорганизация и самоконтроль профессиональной деятельности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928662" y="4929198"/>
            <a:ext cx="60722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Требования к профессиональной компетенции</a:t>
            </a:r>
          </a:p>
          <a:p>
            <a:pPr algn="ctr"/>
            <a:r>
              <a:rPr lang="ru-RU" sz="2400" dirty="0" smtClean="0"/>
              <a:t>с</a:t>
            </a:r>
            <a:r>
              <a:rPr lang="ru-RU" sz="2400" dirty="0" smtClean="0"/>
              <a:t>овременного профессионала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Объединение учителей созданное для решения определенной задачи, для которого характерно: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Единство цели.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Единство принципов деятельности.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Личный интерес.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Эффект сетевого расширения профессиональных возможностей (компетентностей)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Эффект наставничества (Зона ближайшего развития учителя)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Командный принцип работы.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Временная </a:t>
            </a:r>
            <a:r>
              <a:rPr lang="ru-RU" b="1" dirty="0" smtClean="0">
                <a:solidFill>
                  <a:srgbClr val="C00000"/>
                </a:solidFill>
              </a:rPr>
              <a:t>Т</a:t>
            </a:r>
            <a:r>
              <a:rPr lang="ru-RU" b="1" dirty="0" smtClean="0">
                <a:solidFill>
                  <a:srgbClr val="C00000"/>
                </a:solidFill>
              </a:rPr>
              <a:t>ворческая Группа -ВТГ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42"/>
            <a:ext cx="9144000" cy="5729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457200" indent="-457200">
              <a:buClr>
                <a:schemeClr val="accent1">
                  <a:lumMod val="50000"/>
                </a:schemeClr>
              </a:buClr>
              <a:buSzPct val="100000"/>
              <a:buFont typeface="+mj-lt"/>
              <a:buAutoNum type="arabicPeriod"/>
            </a:pPr>
            <a:r>
              <a:rPr lang="ru-RU" dirty="0" smtClean="0"/>
              <a:t>Определение задач, под которые создаются ВТГ.</a:t>
            </a:r>
          </a:p>
          <a:p>
            <a:pPr marL="457200" indent="-457200">
              <a:buClr>
                <a:schemeClr val="accent1">
                  <a:lumMod val="50000"/>
                </a:schemeClr>
              </a:buClr>
              <a:buSzPct val="100000"/>
              <a:buFont typeface="+mj-lt"/>
              <a:buAutoNum type="arabicPeriod"/>
            </a:pPr>
            <a:r>
              <a:rPr lang="ru-RU" dirty="0" smtClean="0"/>
              <a:t>Определение руководителей ВТГ:</a:t>
            </a:r>
          </a:p>
          <a:p>
            <a:pPr marL="457200" indent="-457200">
              <a:buClr>
                <a:schemeClr val="accent1">
                  <a:lumMod val="50000"/>
                </a:schemeClr>
              </a:buClr>
              <a:buSzPct val="100000"/>
            </a:pPr>
            <a:r>
              <a:rPr lang="ru-RU" dirty="0" smtClean="0"/>
              <a:t>Согласование (индивидуальное собеседование с претендентом).</a:t>
            </a:r>
          </a:p>
          <a:p>
            <a:pPr marL="457200" indent="-457200">
              <a:buClr>
                <a:schemeClr val="accent1">
                  <a:lumMod val="50000"/>
                </a:schemeClr>
              </a:buClr>
              <a:buSzPct val="100000"/>
            </a:pPr>
            <a:r>
              <a:rPr lang="ru-RU" dirty="0" smtClean="0"/>
              <a:t>Ротация кадров.</a:t>
            </a:r>
          </a:p>
          <a:p>
            <a:pPr marL="457200" indent="-457200">
              <a:buClr>
                <a:schemeClr val="accent1">
                  <a:lumMod val="50000"/>
                </a:schemeClr>
              </a:buClr>
              <a:buSzPct val="100000"/>
              <a:buFont typeface="Wingdings" pitchFamily="2" charset="2"/>
              <a:buChar char="q"/>
            </a:pPr>
            <a:r>
              <a:rPr lang="ru-RU" dirty="0" smtClean="0"/>
              <a:t>Форма карьерного роста.</a:t>
            </a:r>
          </a:p>
          <a:p>
            <a:pPr marL="457200" indent="-457200">
              <a:buClr>
                <a:schemeClr val="accent1">
                  <a:lumMod val="50000"/>
                </a:schemeClr>
              </a:buClr>
              <a:buSzPct val="100000"/>
              <a:buFont typeface="Wingdings" pitchFamily="2" charset="2"/>
              <a:buChar char="q"/>
            </a:pPr>
            <a:r>
              <a:rPr lang="ru-RU" dirty="0" smtClean="0"/>
              <a:t>«Шанс проявить себя».</a:t>
            </a:r>
          </a:p>
          <a:p>
            <a:pPr marL="457200" indent="-457200">
              <a:buClr>
                <a:schemeClr val="accent1">
                  <a:lumMod val="50000"/>
                </a:schemeClr>
              </a:buClr>
              <a:buSzPct val="100000"/>
              <a:buFont typeface="Wingdings" pitchFamily="2" charset="2"/>
              <a:buChar char="q"/>
            </a:pPr>
            <a:r>
              <a:rPr lang="ru-RU" dirty="0" smtClean="0"/>
              <a:t>Форма борьбы с профессиональным выгоранием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ВТГ – алгоритм создания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584182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ВТГ – алгоритм создания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"/>
          </p:nvPr>
        </p:nvSpPr>
        <p:spPr>
          <a:xfrm>
            <a:off x="500034" y="1714488"/>
            <a:ext cx="3657600" cy="658368"/>
          </a:xfrm>
        </p:spPr>
        <p:txBody>
          <a:bodyPr/>
          <a:lstStyle/>
          <a:p>
            <a:r>
              <a:rPr lang="ru-RU" sz="2400" dirty="0" err="1" smtClean="0"/>
              <a:t>Самозапись</a:t>
            </a:r>
            <a:endParaRPr lang="ru-RU" sz="2400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357686" y="1714488"/>
            <a:ext cx="4143404" cy="658368"/>
          </a:xfrm>
        </p:spPr>
        <p:txBody>
          <a:bodyPr/>
          <a:lstStyle/>
          <a:p>
            <a:r>
              <a:rPr lang="ru-RU" sz="2400" dirty="0" smtClean="0"/>
              <a:t>Н</a:t>
            </a:r>
            <a:r>
              <a:rPr lang="ru-RU" sz="2400" dirty="0" smtClean="0"/>
              <a:t>абор руководителем 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2214546" y="1071546"/>
            <a:ext cx="40005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3.</a:t>
            </a:r>
            <a:r>
              <a:rPr lang="ru-RU" sz="2400" dirty="0" smtClean="0"/>
              <a:t> Запись</a:t>
            </a:r>
            <a:r>
              <a:rPr lang="ru-RU" dirty="0" smtClean="0"/>
              <a:t> </a:t>
            </a:r>
            <a:r>
              <a:rPr lang="ru-RU" sz="2400" dirty="0" smtClean="0"/>
              <a:t>во </a:t>
            </a:r>
            <a:r>
              <a:rPr lang="ru-RU" sz="2400" dirty="0" smtClean="0"/>
              <a:t>ВТГ:</a:t>
            </a:r>
          </a:p>
          <a:p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ru-RU" dirty="0" smtClean="0"/>
              <a:t>Описанное основное содержание работы.</a:t>
            </a:r>
          </a:p>
          <a:p>
            <a:r>
              <a:rPr lang="ru-RU" dirty="0" smtClean="0"/>
              <a:t>Ограничено количество участников.</a:t>
            </a:r>
          </a:p>
          <a:p>
            <a:r>
              <a:rPr lang="ru-RU" dirty="0" smtClean="0"/>
              <a:t>Ограничено время записи.</a:t>
            </a:r>
          </a:p>
          <a:p>
            <a:r>
              <a:rPr lang="ru-RU" dirty="0" smtClean="0"/>
              <a:t>Распределение «</a:t>
            </a:r>
            <a:r>
              <a:rPr lang="ru-RU" dirty="0" err="1" smtClean="0"/>
              <a:t>незаписавшихся</a:t>
            </a:r>
            <a:r>
              <a:rPr lang="ru-RU" dirty="0" smtClean="0"/>
              <a:t>».</a:t>
            </a:r>
            <a:endParaRPr lang="ru-RU" dirty="0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dirty="0" smtClean="0"/>
              <a:t>Приглашение участника.</a:t>
            </a:r>
          </a:p>
          <a:p>
            <a:r>
              <a:rPr lang="ru-RU" dirty="0" smtClean="0"/>
              <a:t>Совместная работа руководителей – согласование интересов разных групп.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85720" y="928670"/>
          <a:ext cx="8286808" cy="5143536"/>
        </p:xfrm>
        <a:graphic>
          <a:graphicData uri="http://schemas.openxmlformats.org/drawingml/2006/table">
            <a:tbl>
              <a:tblPr/>
              <a:tblGrid>
                <a:gridCol w="1688054"/>
                <a:gridCol w="4143990"/>
                <a:gridCol w="1168880"/>
                <a:gridCol w="1285884"/>
              </a:tblGrid>
              <a:tr h="7673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imes New Roman"/>
                          <a:ea typeface="Calibri"/>
                          <a:cs typeface="Times New Roman"/>
                        </a:rPr>
                        <a:t>Название группы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05" marR="41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>
                          <a:latin typeface="Times New Roman"/>
                          <a:ea typeface="Calibri"/>
                          <a:cs typeface="Times New Roman"/>
                        </a:rPr>
                        <a:t>Основное содержание работы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05" marR="41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>
                          <a:latin typeface="Times New Roman"/>
                          <a:ea typeface="Calibri"/>
                          <a:cs typeface="Times New Roman"/>
                        </a:rPr>
                        <a:t>Руководитель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05" marR="41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imes New Roman"/>
                          <a:ea typeface="Calibri"/>
                          <a:cs typeface="Times New Roman"/>
                        </a:rPr>
                        <a:t>Члены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05" marR="41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761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Calibri"/>
                          <a:cs typeface="Times New Roman"/>
                        </a:rPr>
                        <a:t>"</a:t>
                      </a: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Карьера на </a:t>
                      </a:r>
                      <a:r>
                        <a:rPr lang="ru-RU" sz="2400" b="1" dirty="0" err="1">
                          <a:latin typeface="Times New Roman"/>
                          <a:ea typeface="Calibri"/>
                          <a:cs typeface="Times New Roman"/>
                        </a:rPr>
                        <a:t>Брянщине</a:t>
                      </a: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"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(БРЯНСК и Я)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05" marR="4190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2200" dirty="0">
                          <a:latin typeface="Times New Roman"/>
                          <a:ea typeface="Calibri"/>
                          <a:cs typeface="Times New Roman"/>
                        </a:rPr>
                        <a:t>Разработка плана-графика регионально-ориентированных экскурсий "Карьера на </a:t>
                      </a:r>
                      <a:r>
                        <a:rPr lang="ru-RU" sz="2200" dirty="0" err="1">
                          <a:latin typeface="Times New Roman"/>
                          <a:ea typeface="Calibri"/>
                          <a:cs typeface="Times New Roman"/>
                        </a:rPr>
                        <a:t>Брянщине</a:t>
                      </a:r>
                      <a:r>
                        <a:rPr lang="ru-RU" sz="2200" dirty="0">
                          <a:latin typeface="Times New Roman"/>
                          <a:ea typeface="Calibri"/>
                          <a:cs typeface="Times New Roman"/>
                        </a:rPr>
                        <a:t>"</a:t>
                      </a:r>
                      <a:endParaRPr lang="ru-RU" sz="2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2200" dirty="0">
                          <a:latin typeface="Times New Roman"/>
                          <a:ea typeface="Calibri"/>
                          <a:cs typeface="Times New Roman"/>
                        </a:rPr>
                        <a:t>Проведение регионально-ориентированных экскурсий </a:t>
                      </a:r>
                      <a:endParaRPr lang="ru-RU" sz="2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2200" dirty="0">
                          <a:latin typeface="Times New Roman"/>
                          <a:ea typeface="Calibri"/>
                          <a:cs typeface="Times New Roman"/>
                        </a:rPr>
                        <a:t>Описание проведенных экскурсий </a:t>
                      </a:r>
                      <a:endParaRPr lang="ru-RU" sz="2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2200" dirty="0">
                          <a:latin typeface="Times New Roman"/>
                          <a:ea typeface="Calibri"/>
                          <a:cs typeface="Times New Roman"/>
                        </a:rPr>
                        <a:t>Анализ эффективности проведенных экскурсий для формирования регионально-ориентированного профессионального плана.</a:t>
                      </a:r>
                      <a:endParaRPr lang="ru-RU" sz="2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05" marR="41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err="1" smtClean="0">
                          <a:latin typeface="Times New Roman"/>
                          <a:ea typeface="Calibri"/>
                          <a:cs typeface="Times New Roman"/>
                        </a:rPr>
                        <a:t>Просянник</a:t>
                      </a: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 Л.А.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05" marR="4190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3.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905" marR="41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85860"/>
            <a:ext cx="8043890" cy="5286412"/>
          </a:xfrm>
        </p:spPr>
        <p:txBody>
          <a:bodyPr>
            <a:normAutofit/>
          </a:bodyPr>
          <a:lstStyle/>
          <a:p>
            <a:pPr marL="457200" indent="-457200" algn="just">
              <a:buClr>
                <a:schemeClr val="accent1">
                  <a:lumMod val="50000"/>
                </a:schemeClr>
              </a:buClr>
              <a:buSzPct val="100000"/>
              <a:buFont typeface="+mj-lt"/>
              <a:buAutoNum type="arabicPeriod" startAt="4"/>
            </a:pPr>
            <a:r>
              <a:rPr lang="ru-RU" dirty="0" smtClean="0"/>
              <a:t>Составление списков, объявление списков, внесение уточнений</a:t>
            </a:r>
          </a:p>
          <a:p>
            <a:pPr marL="457200" indent="-457200" algn="just">
              <a:buClr>
                <a:schemeClr val="accent1">
                  <a:lumMod val="50000"/>
                </a:schemeClr>
              </a:buClr>
              <a:buSzPct val="100000"/>
              <a:buFont typeface="+mj-lt"/>
              <a:buAutoNum type="arabicPeriod" startAt="4"/>
            </a:pPr>
            <a:r>
              <a:rPr lang="ru-RU" dirty="0" smtClean="0"/>
              <a:t>Издание приказа «Об организации </a:t>
            </a:r>
            <a:r>
              <a:rPr lang="ru-RU" dirty="0" err="1" smtClean="0"/>
              <a:t>работывременных</a:t>
            </a:r>
            <a:r>
              <a:rPr lang="ru-RU" dirty="0" smtClean="0"/>
              <a:t> творческих групп учителей на 2017-2018 </a:t>
            </a:r>
            <a:r>
              <a:rPr lang="ru-RU" dirty="0" err="1" smtClean="0"/>
              <a:t>уч.г</a:t>
            </a:r>
            <a:r>
              <a:rPr lang="ru-RU" dirty="0" smtClean="0"/>
              <a:t>.»:</a:t>
            </a:r>
          </a:p>
          <a:p>
            <a:pPr marL="457200" indent="-457200" algn="just">
              <a:buClr>
                <a:schemeClr val="accent1">
                  <a:lumMod val="50000"/>
                </a:schemeClr>
              </a:buClr>
              <a:buSzPct val="80000"/>
            </a:pPr>
            <a:r>
              <a:rPr lang="ru-RU" sz="2000" dirty="0" smtClean="0"/>
              <a:t>Цели, задачи, этапы работы, продукт.</a:t>
            </a:r>
          </a:p>
          <a:p>
            <a:pPr marL="457200" indent="-457200" algn="just">
              <a:buClr>
                <a:schemeClr val="accent1">
                  <a:lumMod val="50000"/>
                </a:schemeClr>
              </a:buClr>
              <a:buSzPct val="80000"/>
            </a:pPr>
            <a:r>
              <a:rPr lang="ru-RU" sz="2000" dirty="0" smtClean="0"/>
              <a:t>Руководители, состав групп.</a:t>
            </a:r>
          </a:p>
          <a:p>
            <a:pPr marL="457200" indent="-457200" algn="just">
              <a:buClr>
                <a:schemeClr val="accent1">
                  <a:lumMod val="50000"/>
                </a:schemeClr>
              </a:buClr>
              <a:buSzPct val="80000"/>
            </a:pPr>
            <a:r>
              <a:rPr lang="ru-RU" sz="2000" dirty="0" smtClean="0"/>
              <a:t>Документация группы: план работы, протоколы заседаний, отчет </a:t>
            </a:r>
            <a:r>
              <a:rPr lang="ru-RU" sz="2000" dirty="0" smtClean="0"/>
              <a:t>о работе за I </a:t>
            </a:r>
            <a:r>
              <a:rPr lang="ru-RU" sz="2000" dirty="0" smtClean="0"/>
              <a:t>полугодие, анализ работы за год.</a:t>
            </a:r>
          </a:p>
          <a:p>
            <a:pPr marL="457200" indent="-457200" algn="just">
              <a:buClr>
                <a:schemeClr val="accent1">
                  <a:lumMod val="50000"/>
                </a:schemeClr>
              </a:buClr>
              <a:buSzPct val="80000"/>
            </a:pPr>
            <a:r>
              <a:rPr lang="ru-RU" sz="2000" dirty="0" smtClean="0"/>
              <a:t>«Контрольные сроки»: 15.09. – план работы; декабрь – стендовая защита;  январь – проверка документации; апрель – сдача «продуктов»; май – круглый стол,  сдача анализа работы.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ВТГ – алгоритм создания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ВТГ и профессиональное развитие учителя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«Персональная карточка учителя» - в т.ч.:</a:t>
            </a:r>
            <a:endParaRPr lang="ru-RU" dirty="0" smtClean="0"/>
          </a:p>
          <a:p>
            <a:r>
              <a:rPr lang="ru-RU" dirty="0" smtClean="0"/>
              <a:t>Курсы повышения квалификации.</a:t>
            </a:r>
          </a:p>
          <a:p>
            <a:r>
              <a:rPr lang="ru-RU" dirty="0" smtClean="0"/>
              <a:t>Тема самообразования.</a:t>
            </a:r>
          </a:p>
          <a:p>
            <a:r>
              <a:rPr lang="ru-RU" b="1" dirty="0" smtClean="0"/>
              <a:t>Работа во </a:t>
            </a:r>
            <a:r>
              <a:rPr lang="ru-RU" b="1" dirty="0" smtClean="0"/>
              <a:t>ВТГ</a:t>
            </a:r>
            <a:r>
              <a:rPr lang="ru-RU" dirty="0" smtClean="0"/>
              <a:t>: год, название группы, личное участие (проведенные мероприятия, подготовленные материалы, выполненные работы и пр.).</a:t>
            </a:r>
            <a:endParaRPr lang="ru-RU" dirty="0" smtClean="0"/>
          </a:p>
          <a:p>
            <a:r>
              <a:rPr lang="ru-RU" dirty="0" smtClean="0"/>
              <a:t>Работа в методической секции.</a:t>
            </a:r>
          </a:p>
          <a:p>
            <a:r>
              <a:rPr lang="ru-RU" dirty="0" smtClean="0"/>
              <a:t>Методическая работа в кабинете.</a:t>
            </a:r>
          </a:p>
          <a:p>
            <a:r>
              <a:rPr lang="ru-RU" dirty="0" smtClean="0"/>
              <a:t>Методические и дидактические разработки.</a:t>
            </a:r>
          </a:p>
          <a:p>
            <a:r>
              <a:rPr lang="ru-RU" dirty="0" smtClean="0"/>
              <a:t>Проведенные выступления, открытые уроки, мастер-классы, обобщение </a:t>
            </a:r>
            <a:r>
              <a:rPr lang="ru-RU" dirty="0" smtClean="0"/>
              <a:t>опыта.</a:t>
            </a:r>
          </a:p>
          <a:p>
            <a:r>
              <a:rPr lang="ru-RU" dirty="0" smtClean="0"/>
              <a:t>Публикации</a:t>
            </a:r>
          </a:p>
          <a:p>
            <a:r>
              <a:rPr lang="ru-RU" dirty="0" smtClean="0"/>
              <a:t>Участие в профессиональных конкурсах</a:t>
            </a:r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Другая 14">
      <a:dk1>
        <a:srgbClr val="000000"/>
      </a:dk1>
      <a:lt1>
        <a:srgbClr val="FFFFCC"/>
      </a:lt1>
      <a:dk2>
        <a:srgbClr val="FEFE59"/>
      </a:dk2>
      <a:lt2>
        <a:srgbClr val="666633"/>
      </a:lt2>
      <a:accent1>
        <a:srgbClr val="339933"/>
      </a:accent1>
      <a:accent2>
        <a:srgbClr val="800000"/>
      </a:accent2>
      <a:accent3>
        <a:srgbClr val="FFFFE2"/>
      </a:accent3>
      <a:accent4>
        <a:srgbClr val="000000"/>
      </a:accent4>
      <a:accent5>
        <a:srgbClr val="ADCAAD"/>
      </a:accent5>
      <a:accent6>
        <a:srgbClr val="730000"/>
      </a:accent6>
      <a:hlink>
        <a:srgbClr val="0033CC"/>
      </a:hlink>
      <a:folHlink>
        <a:srgbClr val="FFCC66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104</TotalTime>
  <Words>405</Words>
  <Application>Microsoft Office PowerPoint</Application>
  <PresentationFormat>Экран (4:3)</PresentationFormat>
  <Paragraphs>73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Эркер</vt:lpstr>
      <vt:lpstr>ВТГ как организационная форма профессионального роста учителя</vt:lpstr>
      <vt:lpstr>Временная Творческая Группа -ВТГ</vt:lpstr>
      <vt:lpstr>Временная Творческая Группа -ВТГ</vt:lpstr>
      <vt:lpstr>Слайд 4</vt:lpstr>
      <vt:lpstr>ВТГ – алгоритм создания</vt:lpstr>
      <vt:lpstr>ВТГ – алгоритм создания</vt:lpstr>
      <vt:lpstr>Слайд 7</vt:lpstr>
      <vt:lpstr>ВТГ – алгоритм создания</vt:lpstr>
      <vt:lpstr>ВТГ и профессиональное развитие учителя</vt:lpstr>
      <vt:lpstr>СПАСИБО ЗА ВНИМАНИЕ!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ВТГ как организационная форма профессионального роста учителя</dc:title>
  <dc:creator>1</dc:creator>
  <cp:lastModifiedBy>1</cp:lastModifiedBy>
  <cp:revision>30</cp:revision>
  <dcterms:created xsi:type="dcterms:W3CDTF">2017-09-15T05:16:15Z</dcterms:created>
  <dcterms:modified xsi:type="dcterms:W3CDTF">2017-09-15T07:16:23Z</dcterms:modified>
</cp:coreProperties>
</file>