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notesMasterIdLst>
    <p:notesMasterId r:id="rId14"/>
  </p:notesMasterIdLst>
  <p:sldIdLst>
    <p:sldId id="256" r:id="rId2"/>
    <p:sldId id="291" r:id="rId3"/>
    <p:sldId id="305" r:id="rId4"/>
    <p:sldId id="306" r:id="rId5"/>
    <p:sldId id="263" r:id="rId6"/>
    <p:sldId id="294" r:id="rId7"/>
    <p:sldId id="297" r:id="rId8"/>
    <p:sldId id="298" r:id="rId9"/>
    <p:sldId id="302" r:id="rId10"/>
    <p:sldId id="307" r:id="rId11"/>
    <p:sldId id="264" r:id="rId12"/>
    <p:sldId id="30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23" autoAdjust="0"/>
    <p:restoredTop sz="94660"/>
  </p:normalViewPr>
  <p:slideViewPr>
    <p:cSldViewPr>
      <p:cViewPr varScale="1">
        <p:scale>
          <a:sx n="70" d="100"/>
          <a:sy n="70" d="100"/>
        </p:scale>
        <p:origin x="-5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A4790C-6D92-4D3B-A1E4-9CBE7720A25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26F2D99-D540-4E1B-BEEE-6D53C5A326D6}">
      <dgm:prSet phldrT="[Текст]"/>
      <dgm:spPr>
        <a:solidFill>
          <a:srgbClr val="FFFFFF"/>
        </a:solidFill>
      </dgm:spPr>
      <dgm:t>
        <a:bodyPr/>
        <a:lstStyle/>
        <a:p>
          <a:pPr algn="just"/>
          <a:r>
            <a:rPr lang="ru-RU" b="1" dirty="0" smtClean="0">
              <a:solidFill>
                <a:schemeClr val="tx1"/>
              </a:solidFill>
            </a:rPr>
            <a:t>Дополняет и конкретизирует в методологическом, научно-историческом и общепедагогическом аспектах требования Федерального государственного образовательного стандарта (ФГОС</a:t>
          </a:r>
          <a:r>
            <a:rPr lang="ru-RU" dirty="0" smtClean="0">
              <a:solidFill>
                <a:schemeClr val="tx1"/>
              </a:solidFill>
            </a:rPr>
            <a:t>) </a:t>
          </a:r>
          <a:endParaRPr lang="ru-RU" dirty="0">
            <a:solidFill>
              <a:schemeClr val="tx1"/>
            </a:solidFill>
          </a:endParaRPr>
        </a:p>
      </dgm:t>
    </dgm:pt>
    <dgm:pt modelId="{0D674CD4-253E-4604-9250-37511B512E73}" type="parTrans" cxnId="{CEA2C25C-24C1-4F2A-AB44-F8D130F78F51}">
      <dgm:prSet/>
      <dgm:spPr/>
      <dgm:t>
        <a:bodyPr/>
        <a:lstStyle/>
        <a:p>
          <a:pPr algn="ctr"/>
          <a:endParaRPr lang="ru-RU"/>
        </a:p>
      </dgm:t>
    </dgm:pt>
    <dgm:pt modelId="{E54FA268-524A-4541-9829-3855EA1EB05A}" type="sibTrans" cxnId="{CEA2C25C-24C1-4F2A-AB44-F8D130F78F51}">
      <dgm:prSet/>
      <dgm:spPr/>
      <dgm:t>
        <a:bodyPr/>
        <a:lstStyle/>
        <a:p>
          <a:pPr algn="ctr"/>
          <a:endParaRPr lang="ru-RU"/>
        </a:p>
      </dgm:t>
    </dgm:pt>
    <dgm:pt modelId="{A014D5DF-994F-411F-A826-630B9526E389}">
      <dgm:prSet phldrT="[Текст]" phldr="1"/>
      <dgm:spPr/>
      <dgm:t>
        <a:bodyPr/>
        <a:lstStyle/>
        <a:p>
          <a:pPr algn="ctr"/>
          <a:endParaRPr lang="ru-RU" dirty="0"/>
        </a:p>
      </dgm:t>
    </dgm:pt>
    <dgm:pt modelId="{C25779BF-895E-40E3-BA7C-BC7D5D44E827}" type="parTrans" cxnId="{041BDAA4-B442-4CB4-BFEC-12192583FB8E}">
      <dgm:prSet/>
      <dgm:spPr/>
      <dgm:t>
        <a:bodyPr/>
        <a:lstStyle/>
        <a:p>
          <a:pPr algn="ctr"/>
          <a:endParaRPr lang="ru-RU"/>
        </a:p>
      </dgm:t>
    </dgm:pt>
    <dgm:pt modelId="{359C15F9-3C5B-450E-ADD6-B9AE9007F843}" type="sibTrans" cxnId="{041BDAA4-B442-4CB4-BFEC-12192583FB8E}">
      <dgm:prSet/>
      <dgm:spPr/>
      <dgm:t>
        <a:bodyPr/>
        <a:lstStyle/>
        <a:p>
          <a:pPr algn="ctr"/>
          <a:endParaRPr lang="ru-RU"/>
        </a:p>
      </dgm:t>
    </dgm:pt>
    <dgm:pt modelId="{63791631-4F0B-47DC-9445-C45705D09331}">
      <dgm:prSet phldrT="[Текст]"/>
      <dgm:spPr>
        <a:solidFill>
          <a:schemeClr val="bg1"/>
        </a:solidFill>
      </dgm:spPr>
      <dgm:t>
        <a:bodyPr/>
        <a:lstStyle/>
        <a:p>
          <a:pPr algn="just"/>
          <a:r>
            <a:rPr lang="ru-RU" b="1" dirty="0" smtClean="0">
              <a:solidFill>
                <a:schemeClr val="tx1"/>
              </a:solidFill>
            </a:rPr>
            <a:t>Направлена на повышение качества школьного исторического образования, развитие компетенций учащихся общеобразовательных школ в соответствием с требованиями ФГОС  </a:t>
          </a:r>
          <a:endParaRPr lang="ru-RU" b="1" dirty="0">
            <a:solidFill>
              <a:schemeClr val="tx1"/>
            </a:solidFill>
          </a:endParaRPr>
        </a:p>
      </dgm:t>
    </dgm:pt>
    <dgm:pt modelId="{FA6E9159-94BF-477E-884B-86467F36318D}" type="parTrans" cxnId="{3E0186E5-CE8C-466D-9768-012065A408FE}">
      <dgm:prSet/>
      <dgm:spPr/>
      <dgm:t>
        <a:bodyPr/>
        <a:lstStyle/>
        <a:p>
          <a:pPr algn="ctr"/>
          <a:endParaRPr lang="ru-RU"/>
        </a:p>
      </dgm:t>
    </dgm:pt>
    <dgm:pt modelId="{1CD5ADBC-1BFF-4573-AB76-277D637366C8}" type="sibTrans" cxnId="{3E0186E5-CE8C-466D-9768-012065A408FE}">
      <dgm:prSet/>
      <dgm:spPr/>
      <dgm:t>
        <a:bodyPr/>
        <a:lstStyle/>
        <a:p>
          <a:pPr algn="ctr"/>
          <a:endParaRPr lang="ru-RU"/>
        </a:p>
      </dgm:t>
    </dgm:pt>
    <dgm:pt modelId="{1A18A430-2F92-4C57-8F7E-B43970F6D248}">
      <dgm:prSet phldrT="[Текст]" phldr="1"/>
      <dgm:spPr/>
      <dgm:t>
        <a:bodyPr/>
        <a:lstStyle/>
        <a:p>
          <a:pPr algn="just"/>
          <a:endParaRPr lang="ru-RU" b="1" dirty="0"/>
        </a:p>
      </dgm:t>
    </dgm:pt>
    <dgm:pt modelId="{3C231388-C6F3-4024-A770-982B71DFAE63}" type="parTrans" cxnId="{16F2D10A-4A21-4DFD-97A9-A89208009FCA}">
      <dgm:prSet/>
      <dgm:spPr/>
      <dgm:t>
        <a:bodyPr/>
        <a:lstStyle/>
        <a:p>
          <a:pPr algn="ctr"/>
          <a:endParaRPr lang="ru-RU"/>
        </a:p>
      </dgm:t>
    </dgm:pt>
    <dgm:pt modelId="{18E34A5A-B07E-47F0-8102-0D3AC80950C4}" type="sibTrans" cxnId="{16F2D10A-4A21-4DFD-97A9-A89208009FCA}">
      <dgm:prSet/>
      <dgm:spPr/>
      <dgm:t>
        <a:bodyPr/>
        <a:lstStyle/>
        <a:p>
          <a:pPr algn="ctr"/>
          <a:endParaRPr lang="ru-RU"/>
        </a:p>
      </dgm:t>
    </dgm:pt>
    <dgm:pt modelId="{C195F444-A027-4A14-B141-06A87330F925}">
      <dgm:prSet/>
      <dgm:spPr>
        <a:solidFill>
          <a:schemeClr val="bg1"/>
        </a:solidFill>
      </dgm:spPr>
      <dgm:t>
        <a:bodyPr/>
        <a:lstStyle/>
        <a:p>
          <a:pPr algn="just"/>
          <a:r>
            <a:rPr lang="ru-RU" b="1" dirty="0" smtClean="0">
              <a:solidFill>
                <a:schemeClr val="tx1"/>
              </a:solidFill>
            </a:rPr>
            <a:t>В современном российском обществе новая концепция выступает в качестве общественного договора, предлагающего взвешенные точки зрения на дискуссионные вопросы отечественной и всеобщей истории</a:t>
          </a:r>
          <a:endParaRPr lang="ru-RU" b="1" dirty="0">
            <a:solidFill>
              <a:schemeClr val="tx1"/>
            </a:solidFill>
          </a:endParaRPr>
        </a:p>
      </dgm:t>
    </dgm:pt>
    <dgm:pt modelId="{2077D54E-C210-4905-824F-E133C968DD40}" type="parTrans" cxnId="{B0499FF1-6914-48C0-90DC-F7A59D6B9B48}">
      <dgm:prSet/>
      <dgm:spPr/>
      <dgm:t>
        <a:bodyPr/>
        <a:lstStyle/>
        <a:p>
          <a:endParaRPr lang="ru-RU"/>
        </a:p>
      </dgm:t>
    </dgm:pt>
    <dgm:pt modelId="{A222679A-03D6-4DB2-B693-3345A7D3E681}" type="sibTrans" cxnId="{B0499FF1-6914-48C0-90DC-F7A59D6B9B48}">
      <dgm:prSet/>
      <dgm:spPr/>
      <dgm:t>
        <a:bodyPr/>
        <a:lstStyle/>
        <a:p>
          <a:endParaRPr lang="ru-RU"/>
        </a:p>
      </dgm:t>
    </dgm:pt>
    <dgm:pt modelId="{78474FF5-84C3-4E29-BAC3-F0C5874DD3CA}" type="pres">
      <dgm:prSet presAssocID="{27A4790C-6D92-4D3B-A1E4-9CBE7720A25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E8FCD2-2E57-4376-8C13-04D8A7833D30}" type="pres">
      <dgm:prSet presAssocID="{E26F2D99-D540-4E1B-BEEE-6D53C5A326D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E13A66-DF0A-41A8-9FDE-B7C3617E884F}" type="pres">
      <dgm:prSet presAssocID="{E26F2D99-D540-4E1B-BEEE-6D53C5A326D6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C9E68D-915A-49E0-918E-752CB2CC9A40}" type="pres">
      <dgm:prSet presAssocID="{63791631-4F0B-47DC-9445-C45705D09331}" presName="parentText" presStyleLbl="node1" presStyleIdx="1" presStyleCnt="3" custLinFactNeighborX="2885" custLinFactNeighborY="-10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E2C72E-3DA0-474F-AD8B-45098F0AF414}" type="pres">
      <dgm:prSet presAssocID="{63791631-4F0B-47DC-9445-C45705D09331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6593C0-7AC6-4FFE-88EF-F59471450CBA}" type="pres">
      <dgm:prSet presAssocID="{C195F444-A027-4A14-B141-06A87330F92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724279-EE29-4EE7-B38D-D553EF9D1232}" type="presOf" srcId="{C195F444-A027-4A14-B141-06A87330F925}" destId="{BA6593C0-7AC6-4FFE-88EF-F59471450CBA}" srcOrd="0" destOrd="0" presId="urn:microsoft.com/office/officeart/2005/8/layout/vList2"/>
    <dgm:cxn modelId="{3C6F77C4-A4A6-49B2-ADB9-7B553E962578}" type="presOf" srcId="{27A4790C-6D92-4D3B-A1E4-9CBE7720A25B}" destId="{78474FF5-84C3-4E29-BAC3-F0C5874DD3CA}" srcOrd="0" destOrd="0" presId="urn:microsoft.com/office/officeart/2005/8/layout/vList2"/>
    <dgm:cxn modelId="{37CB500D-2856-4BDF-85E0-A9AAB0BD3D96}" type="presOf" srcId="{1A18A430-2F92-4C57-8F7E-B43970F6D248}" destId="{D1E2C72E-3DA0-474F-AD8B-45098F0AF414}" srcOrd="0" destOrd="0" presId="urn:microsoft.com/office/officeart/2005/8/layout/vList2"/>
    <dgm:cxn modelId="{B0499FF1-6914-48C0-90DC-F7A59D6B9B48}" srcId="{27A4790C-6D92-4D3B-A1E4-9CBE7720A25B}" destId="{C195F444-A027-4A14-B141-06A87330F925}" srcOrd="2" destOrd="0" parTransId="{2077D54E-C210-4905-824F-E133C968DD40}" sibTransId="{A222679A-03D6-4DB2-B693-3345A7D3E681}"/>
    <dgm:cxn modelId="{041BDAA4-B442-4CB4-BFEC-12192583FB8E}" srcId="{E26F2D99-D540-4E1B-BEEE-6D53C5A326D6}" destId="{A014D5DF-994F-411F-A826-630B9526E389}" srcOrd="0" destOrd="0" parTransId="{C25779BF-895E-40E3-BA7C-BC7D5D44E827}" sibTransId="{359C15F9-3C5B-450E-ADD6-B9AE9007F843}"/>
    <dgm:cxn modelId="{5CD9071F-CFE8-4E1D-9ACD-DC75F3E51D1C}" type="presOf" srcId="{E26F2D99-D540-4E1B-BEEE-6D53C5A326D6}" destId="{7CE8FCD2-2E57-4376-8C13-04D8A7833D30}" srcOrd="0" destOrd="0" presId="urn:microsoft.com/office/officeart/2005/8/layout/vList2"/>
    <dgm:cxn modelId="{54569588-BC10-487D-853F-9B58B71FF9C8}" type="presOf" srcId="{A014D5DF-994F-411F-A826-630B9526E389}" destId="{FFE13A66-DF0A-41A8-9FDE-B7C3617E884F}" srcOrd="0" destOrd="0" presId="urn:microsoft.com/office/officeart/2005/8/layout/vList2"/>
    <dgm:cxn modelId="{50442C09-EBDA-41DB-8EF7-9520F695EAAC}" type="presOf" srcId="{63791631-4F0B-47DC-9445-C45705D09331}" destId="{13C9E68D-915A-49E0-918E-752CB2CC9A40}" srcOrd="0" destOrd="0" presId="urn:microsoft.com/office/officeart/2005/8/layout/vList2"/>
    <dgm:cxn modelId="{3E0186E5-CE8C-466D-9768-012065A408FE}" srcId="{27A4790C-6D92-4D3B-A1E4-9CBE7720A25B}" destId="{63791631-4F0B-47DC-9445-C45705D09331}" srcOrd="1" destOrd="0" parTransId="{FA6E9159-94BF-477E-884B-86467F36318D}" sibTransId="{1CD5ADBC-1BFF-4573-AB76-277D637366C8}"/>
    <dgm:cxn modelId="{CEA2C25C-24C1-4F2A-AB44-F8D130F78F51}" srcId="{27A4790C-6D92-4D3B-A1E4-9CBE7720A25B}" destId="{E26F2D99-D540-4E1B-BEEE-6D53C5A326D6}" srcOrd="0" destOrd="0" parTransId="{0D674CD4-253E-4604-9250-37511B512E73}" sibTransId="{E54FA268-524A-4541-9829-3855EA1EB05A}"/>
    <dgm:cxn modelId="{16F2D10A-4A21-4DFD-97A9-A89208009FCA}" srcId="{63791631-4F0B-47DC-9445-C45705D09331}" destId="{1A18A430-2F92-4C57-8F7E-B43970F6D248}" srcOrd="0" destOrd="0" parTransId="{3C231388-C6F3-4024-A770-982B71DFAE63}" sibTransId="{18E34A5A-B07E-47F0-8102-0D3AC80950C4}"/>
    <dgm:cxn modelId="{787F274B-61B2-46F0-9220-CA5DBD110CE7}" type="presParOf" srcId="{78474FF5-84C3-4E29-BAC3-F0C5874DD3CA}" destId="{7CE8FCD2-2E57-4376-8C13-04D8A7833D30}" srcOrd="0" destOrd="0" presId="urn:microsoft.com/office/officeart/2005/8/layout/vList2"/>
    <dgm:cxn modelId="{4F4214F7-0F11-4517-A020-96E778D4D251}" type="presParOf" srcId="{78474FF5-84C3-4E29-BAC3-F0C5874DD3CA}" destId="{FFE13A66-DF0A-41A8-9FDE-B7C3617E884F}" srcOrd="1" destOrd="0" presId="urn:microsoft.com/office/officeart/2005/8/layout/vList2"/>
    <dgm:cxn modelId="{353CB897-20A1-4084-BF00-6E2469852EB1}" type="presParOf" srcId="{78474FF5-84C3-4E29-BAC3-F0C5874DD3CA}" destId="{13C9E68D-915A-49E0-918E-752CB2CC9A40}" srcOrd="2" destOrd="0" presId="urn:microsoft.com/office/officeart/2005/8/layout/vList2"/>
    <dgm:cxn modelId="{94D8F579-1290-4984-A07A-B1085E29AACF}" type="presParOf" srcId="{78474FF5-84C3-4E29-BAC3-F0C5874DD3CA}" destId="{D1E2C72E-3DA0-474F-AD8B-45098F0AF414}" srcOrd="3" destOrd="0" presId="urn:microsoft.com/office/officeart/2005/8/layout/vList2"/>
    <dgm:cxn modelId="{8D4FCF5B-6D34-4077-96A3-3AE5A7DCADBC}" type="presParOf" srcId="{78474FF5-84C3-4E29-BAC3-F0C5874DD3CA}" destId="{BA6593C0-7AC6-4FFE-88EF-F59471450CB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E8FCD2-2E57-4376-8C13-04D8A7833D30}">
      <dsp:nvSpPr>
        <dsp:cNvPr id="0" name=""/>
        <dsp:cNvSpPr/>
      </dsp:nvSpPr>
      <dsp:spPr>
        <a:xfrm>
          <a:off x="0" y="341810"/>
          <a:ext cx="7488832" cy="1123200"/>
        </a:xfrm>
        <a:prstGeom prst="roundRect">
          <a:avLst/>
        </a:prstGeom>
        <a:solidFill>
          <a:srgbClr val="FFFFFF"/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Дополняет и конкретизирует в методологическом, научно-историческом и общепедагогическом аспектах требования Федерального государственного образовательного стандарта (ФГОС</a:t>
          </a:r>
          <a:r>
            <a:rPr lang="ru-RU" sz="1600" kern="1200" dirty="0" smtClean="0">
              <a:solidFill>
                <a:schemeClr val="tx1"/>
              </a:solidFill>
            </a:rPr>
            <a:t>) 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54830" y="396640"/>
        <a:ext cx="7379172" cy="1013540"/>
      </dsp:txXfrm>
    </dsp:sp>
    <dsp:sp modelId="{FFE13A66-DF0A-41A8-9FDE-B7C3617E884F}">
      <dsp:nvSpPr>
        <dsp:cNvPr id="0" name=""/>
        <dsp:cNvSpPr/>
      </dsp:nvSpPr>
      <dsp:spPr>
        <a:xfrm>
          <a:off x="0" y="1465011"/>
          <a:ext cx="7488832" cy="264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7770" tIns="20320" rIns="113792" bIns="20320" numCol="1" spcCol="1270" anchor="t" anchorCtr="0">
          <a:noAutofit/>
        </a:bodyPr>
        <a:lstStyle/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200" kern="1200" dirty="0"/>
        </a:p>
      </dsp:txBody>
      <dsp:txXfrm>
        <a:off x="0" y="1465011"/>
        <a:ext cx="7488832" cy="264960"/>
      </dsp:txXfrm>
    </dsp:sp>
    <dsp:sp modelId="{13C9E68D-915A-49E0-918E-752CB2CC9A40}">
      <dsp:nvSpPr>
        <dsp:cNvPr id="0" name=""/>
        <dsp:cNvSpPr/>
      </dsp:nvSpPr>
      <dsp:spPr>
        <a:xfrm>
          <a:off x="0" y="1729690"/>
          <a:ext cx="7488832" cy="1123200"/>
        </a:xfrm>
        <a:prstGeom prst="roundRect">
          <a:avLst/>
        </a:prstGeom>
        <a:solidFill>
          <a:schemeClr val="bg1"/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Направлена на повышение качества школьного исторического образования, развитие компетенций учащихся общеобразовательных школ в соответствием с требованиями ФГОС  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4830" y="1784520"/>
        <a:ext cx="7379172" cy="1013540"/>
      </dsp:txXfrm>
    </dsp:sp>
    <dsp:sp modelId="{D1E2C72E-3DA0-474F-AD8B-45098F0AF414}">
      <dsp:nvSpPr>
        <dsp:cNvPr id="0" name=""/>
        <dsp:cNvSpPr/>
      </dsp:nvSpPr>
      <dsp:spPr>
        <a:xfrm>
          <a:off x="0" y="2853171"/>
          <a:ext cx="7488832" cy="264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7770" tIns="20320" rIns="113792" bIns="20320" numCol="1" spcCol="1270" anchor="t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200" b="1" kern="1200" dirty="0"/>
        </a:p>
      </dsp:txBody>
      <dsp:txXfrm>
        <a:off x="0" y="2853171"/>
        <a:ext cx="7488832" cy="264960"/>
      </dsp:txXfrm>
    </dsp:sp>
    <dsp:sp modelId="{BA6593C0-7AC6-4FFE-88EF-F59471450CBA}">
      <dsp:nvSpPr>
        <dsp:cNvPr id="0" name=""/>
        <dsp:cNvSpPr/>
      </dsp:nvSpPr>
      <dsp:spPr>
        <a:xfrm>
          <a:off x="0" y="3118131"/>
          <a:ext cx="7488832" cy="1123200"/>
        </a:xfrm>
        <a:prstGeom prst="roundRect">
          <a:avLst/>
        </a:prstGeom>
        <a:solidFill>
          <a:schemeClr val="bg1"/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В современном российском обществе новая концепция выступает в качестве общественного договора, предлагающего взвешенные точки зрения на дискуссионные вопросы отечественной и всеобщей истории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4830" y="3172961"/>
        <a:ext cx="7379172" cy="10135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BA37C4-44FF-495A-950C-78AC3BF2768D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F9117A-7F72-4AFF-9C62-D0A348B4A9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783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D95F35-7634-4D46-BECB-B0BB864998A8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3AD2A2-6365-4970-9933-CBE66B9E2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D95F35-7634-4D46-BECB-B0BB864998A8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3AD2A2-6365-4970-9933-CBE66B9E2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D95F35-7634-4D46-BECB-B0BB864998A8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3AD2A2-6365-4970-9933-CBE66B9E2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нотекстов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648072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0" y="980728"/>
            <a:ext cx="9144000" cy="58772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0"/>
          </p:nvPr>
        </p:nvSpPr>
        <p:spPr>
          <a:xfrm>
            <a:off x="179512" y="1125538"/>
            <a:ext cx="8784976" cy="5616575"/>
          </a:xfrm>
        </p:spPr>
        <p:txBody>
          <a:bodyPr/>
          <a:lstStyle>
            <a:lvl3pPr>
              <a:defRPr/>
            </a:lvl3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6021288"/>
            <a:ext cx="1331640" cy="576064"/>
          </a:xfrm>
          <a:prstGeom prst="rect">
            <a:avLst/>
          </a:prstGeom>
          <a:solidFill>
            <a:srgbClr val="00A2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VGlogo_basic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021288"/>
            <a:ext cx="577337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24057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D95F35-7634-4D46-BECB-B0BB864998A8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3AD2A2-6365-4970-9933-CBE66B9E2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D95F35-7634-4D46-BECB-B0BB864998A8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3AD2A2-6365-4970-9933-CBE66B9E2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D95F35-7634-4D46-BECB-B0BB864998A8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3AD2A2-6365-4970-9933-CBE66B9E2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D95F35-7634-4D46-BECB-B0BB864998A8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3AD2A2-6365-4970-9933-CBE66B9E2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D95F35-7634-4D46-BECB-B0BB864998A8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3AD2A2-6365-4970-9933-CBE66B9E2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D95F35-7634-4D46-BECB-B0BB864998A8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3AD2A2-6365-4970-9933-CBE66B9E2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D95F35-7634-4D46-BECB-B0BB864998A8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3AD2A2-6365-4970-9933-CBE66B9E2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D95F35-7634-4D46-BECB-B0BB864998A8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3AD2A2-6365-4970-9933-CBE66B9E23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2048DE7-56A0-49F1-A891-13F18B2BC0B5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629DD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B61FF09-E330-4701-A620-EDCEC3DAA6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700809"/>
            <a:ext cx="8735888" cy="21711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Концепция нового УМК по отечественной истории</a:t>
            </a:r>
            <a:br>
              <a:rPr lang="ru-RU" dirty="0" smtClean="0"/>
            </a:br>
            <a:r>
              <a:rPr lang="ru-RU" dirty="0" smtClean="0"/>
              <a:t>Историко-культурный стандарт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76672"/>
            <a:ext cx="8208912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latin typeface="Times New Roman"/>
                <a:ea typeface="Calibri"/>
                <a:cs typeface="Times New Roman"/>
              </a:rPr>
              <a:t>При переходе на новую структуру исторического </a:t>
            </a:r>
            <a:r>
              <a:rPr lang="ru-RU" sz="1600" b="1" dirty="0" smtClean="0">
                <a:latin typeface="Times New Roman"/>
                <a:ea typeface="Calibri"/>
                <a:cs typeface="Times New Roman"/>
              </a:rPr>
              <a:t>образования  педагоги </a:t>
            </a:r>
            <a:r>
              <a:rPr lang="ru-RU" sz="1600" b="1" dirty="0">
                <a:latin typeface="Times New Roman"/>
                <a:ea typeface="Calibri"/>
                <a:cs typeface="Times New Roman"/>
              </a:rPr>
              <a:t>могут ориентироваться на следующую схему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8608"/>
            <a:ext cx="7992888" cy="4780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842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Название 1"/>
          <p:cNvSpPr>
            <a:spLocks noGrp="1"/>
          </p:cNvSpPr>
          <p:nvPr>
            <p:ph type="title" idx="4294967295"/>
          </p:nvPr>
        </p:nvSpPr>
        <p:spPr>
          <a:xfrm>
            <a:off x="684213" y="333375"/>
            <a:ext cx="8459787" cy="481013"/>
          </a:xfrm>
        </p:spPr>
        <p:txBody>
          <a:bodyPr lIns="92075" tIns="46038" rIns="92075" bIns="46038">
            <a:normAutofit fontScale="90000"/>
          </a:bodyPr>
          <a:lstStyle/>
          <a:p>
            <a:pPr algn="ctr"/>
            <a:r>
              <a:rPr lang="ru-RU" sz="2500" b="1" dirty="0" smtClean="0">
                <a:solidFill>
                  <a:srgbClr val="8B8B00"/>
                </a:solidFill>
              </a:rPr>
              <a:t/>
            </a:r>
            <a:br>
              <a:rPr lang="ru-RU" sz="2500" b="1" dirty="0" smtClean="0">
                <a:solidFill>
                  <a:srgbClr val="8B8B00"/>
                </a:solidFill>
              </a:rPr>
            </a:br>
            <a:r>
              <a:rPr lang="ru-RU" sz="2500" b="1" dirty="0" smtClean="0">
                <a:solidFill>
                  <a:srgbClr val="8B8B00"/>
                </a:solidFill>
              </a:rPr>
              <a:t/>
            </a:r>
            <a:br>
              <a:rPr lang="ru-RU" sz="2500" b="1" dirty="0" smtClean="0">
                <a:solidFill>
                  <a:srgbClr val="8B8B00"/>
                </a:solidFill>
              </a:rPr>
            </a:br>
            <a:r>
              <a:rPr lang="ru-RU" sz="2500" b="1" dirty="0" smtClean="0">
                <a:solidFill>
                  <a:srgbClr val="8B8B00"/>
                </a:solidFill>
              </a:rPr>
              <a:t/>
            </a:r>
            <a:br>
              <a:rPr lang="ru-RU" sz="2500" b="1" dirty="0" smtClean="0">
                <a:solidFill>
                  <a:srgbClr val="8B8B00"/>
                </a:solidFill>
              </a:rPr>
            </a:br>
            <a:r>
              <a:rPr lang="ru-RU" sz="2500" b="1" dirty="0" smtClean="0">
                <a:solidFill>
                  <a:srgbClr val="8B8B00"/>
                </a:solidFill>
              </a:rPr>
              <a:t/>
            </a:r>
            <a:br>
              <a:rPr lang="ru-RU" sz="2500" b="1" dirty="0" smtClean="0">
                <a:solidFill>
                  <a:srgbClr val="8B8B00"/>
                </a:solidFill>
              </a:rPr>
            </a:br>
            <a:r>
              <a:rPr lang="ru-RU" sz="2500" b="1" dirty="0" smtClean="0">
                <a:solidFill>
                  <a:srgbClr val="8B8B00"/>
                </a:solidFill>
              </a:rPr>
              <a:t/>
            </a:r>
            <a:br>
              <a:rPr lang="ru-RU" sz="2500" b="1" dirty="0" smtClean="0">
                <a:solidFill>
                  <a:srgbClr val="8B8B00"/>
                </a:solidFill>
              </a:rPr>
            </a:br>
            <a:r>
              <a:rPr lang="ru-RU" sz="2500" b="1" dirty="0" smtClean="0">
                <a:solidFill>
                  <a:srgbClr val="8B8B00"/>
                </a:solidFill>
              </a:rPr>
              <a:t/>
            </a:r>
            <a:br>
              <a:rPr lang="ru-RU" sz="2500" b="1" dirty="0" smtClean="0">
                <a:solidFill>
                  <a:srgbClr val="8B8B00"/>
                </a:solidFill>
              </a:rPr>
            </a:br>
            <a:r>
              <a:rPr lang="ru-RU" sz="2500" b="1" dirty="0" smtClean="0">
                <a:solidFill>
                  <a:srgbClr val="8B8B00"/>
                </a:solidFill>
              </a:rPr>
              <a:t>Структура курса истории России:</a:t>
            </a:r>
            <a:br>
              <a:rPr lang="ru-RU" sz="2500" b="1" dirty="0" smtClean="0">
                <a:solidFill>
                  <a:srgbClr val="8B8B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58" y="857232"/>
            <a:ext cx="8532812" cy="5402262"/>
          </a:xfrm>
        </p:spPr>
        <p:txBody>
          <a:bodyPr lIns="92075" tIns="46038" rIns="92075" bIns="46038"/>
          <a:lstStyle/>
          <a:p>
            <a:pPr marL="0" indent="0" algn="just">
              <a:buFont typeface="Wingdings" pitchFamily="2" charset="2"/>
              <a:buNone/>
            </a:pPr>
            <a:endParaRPr lang="ru-RU" sz="1800" noProof="1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Wingdings" pitchFamily="2" charset="2"/>
              <a:buNone/>
            </a:pPr>
            <a:endParaRPr lang="ru-RU" sz="1800" noProof="1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Wingdings" pitchFamily="2" charset="2"/>
              <a:buNone/>
            </a:pPr>
            <a:r>
              <a:rPr lang="ru-RU" sz="1800" noProof="1" smtClean="0">
                <a:latin typeface="Times New Roman" pitchFamily="18" charset="0"/>
                <a:cs typeface="Times New Roman" pitchFamily="18" charset="0"/>
              </a:rPr>
              <a:t>6 класс.  </a:t>
            </a:r>
            <a:r>
              <a:rPr lang="ru-RU" sz="1800" b="1" noProof="1" smtClean="0">
                <a:latin typeface="Times New Roman" pitchFamily="18" charset="0"/>
                <a:cs typeface="Times New Roman" pitchFamily="18" charset="0"/>
              </a:rPr>
              <a:t>Раздел</a:t>
            </a:r>
            <a:r>
              <a:rPr lang="en-US" sz="1800" b="1" noProof="1" smtClean="0">
                <a:latin typeface="Times New Roman" pitchFamily="18" charset="0"/>
                <a:cs typeface="Times New Roman" pitchFamily="18" charset="0"/>
              </a:rPr>
              <a:t> I. </a:t>
            </a:r>
            <a:r>
              <a:rPr lang="ru-RU" sz="1800" b="1" noProof="1" smtClean="0">
                <a:latin typeface="Times New Roman" pitchFamily="18" charset="0"/>
                <a:cs typeface="Times New Roman" pitchFamily="18" charset="0"/>
              </a:rPr>
              <a:t>От Древней Руси к Российскому государству </a:t>
            </a:r>
          </a:p>
          <a:p>
            <a:pPr marL="0" indent="0" algn="just">
              <a:buFont typeface="Wingdings" pitchFamily="2" charset="2"/>
              <a:buNone/>
            </a:pPr>
            <a:endParaRPr lang="ru-RU" sz="1800" noProof="1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Wingdings" pitchFamily="2" charset="2"/>
              <a:buNone/>
            </a:pPr>
            <a:r>
              <a:rPr lang="ru-RU" sz="1800" noProof="1" smtClean="0">
                <a:latin typeface="Times New Roman" pitchFamily="18" charset="0"/>
                <a:cs typeface="Times New Roman" pitchFamily="18" charset="0"/>
              </a:rPr>
              <a:t>7 класс. </a:t>
            </a:r>
            <a:r>
              <a:rPr lang="ru-RU" sz="1600" b="1" noProof="1" smtClean="0">
                <a:latin typeface="Times New Roman" pitchFamily="18" charset="0"/>
                <a:cs typeface="Times New Roman" pitchFamily="18" charset="0"/>
              </a:rPr>
              <a:t>Раздел</a:t>
            </a:r>
            <a:r>
              <a:rPr lang="en-US" sz="1600" b="1" noProof="1" smtClean="0">
                <a:latin typeface="Times New Roman" pitchFamily="18" charset="0"/>
                <a:cs typeface="Times New Roman" pitchFamily="18" charset="0"/>
              </a:rPr>
              <a:t> II. </a:t>
            </a:r>
            <a:r>
              <a:rPr lang="ru-RU" sz="1600" b="1" noProof="1" smtClean="0">
                <a:latin typeface="Times New Roman" pitchFamily="18" charset="0"/>
                <a:cs typeface="Times New Roman" pitchFamily="18" charset="0"/>
              </a:rPr>
              <a:t>Россия в</a:t>
            </a:r>
            <a:r>
              <a:rPr lang="en-US" sz="1600" b="1" noProof="1" smtClean="0">
                <a:latin typeface="Times New Roman" pitchFamily="18" charset="0"/>
                <a:cs typeface="Times New Roman" pitchFamily="18" charset="0"/>
              </a:rPr>
              <a:t> XVI – XVII </a:t>
            </a:r>
            <a:r>
              <a:rPr lang="ru-RU" sz="1600" b="1" noProof="1" smtClean="0">
                <a:latin typeface="Times New Roman" pitchFamily="18" charset="0"/>
                <a:cs typeface="Times New Roman" pitchFamily="18" charset="0"/>
              </a:rPr>
              <a:t>веках: от великого княжества к царству 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sz="1800" noProof="1" smtClean="0">
                <a:latin typeface="Times New Roman" pitchFamily="18" charset="0"/>
                <a:cs typeface="Times New Roman" pitchFamily="18" charset="0"/>
              </a:rPr>
              <a:t>8 класс.   </a:t>
            </a:r>
            <a:r>
              <a:rPr lang="ru-RU" sz="1800" b="1" noProof="1" smtClean="0">
                <a:latin typeface="Times New Roman" pitchFamily="18" charset="0"/>
                <a:cs typeface="Times New Roman" pitchFamily="18" charset="0"/>
              </a:rPr>
              <a:t>Раздел</a:t>
            </a:r>
            <a:r>
              <a:rPr lang="en-US" sz="1800" b="1" noProof="1" smtClean="0">
                <a:latin typeface="Times New Roman" pitchFamily="18" charset="0"/>
                <a:cs typeface="Times New Roman" pitchFamily="18" charset="0"/>
              </a:rPr>
              <a:t> III. </a:t>
            </a:r>
            <a:r>
              <a:rPr lang="ru-RU" sz="1800" b="1" noProof="1" smtClean="0">
                <a:latin typeface="Times New Roman" pitchFamily="18" charset="0"/>
                <a:cs typeface="Times New Roman" pitchFamily="18" charset="0"/>
              </a:rPr>
              <a:t>Россия в конце</a:t>
            </a:r>
            <a:r>
              <a:rPr lang="en-US" sz="1800" b="1" noProof="1" smtClean="0">
                <a:latin typeface="Times New Roman" pitchFamily="18" charset="0"/>
                <a:cs typeface="Times New Roman" pitchFamily="18" charset="0"/>
              </a:rPr>
              <a:t> XVII - XVIII </a:t>
            </a:r>
            <a:r>
              <a:rPr lang="ru-RU" sz="1800" b="1" noProof="1" smtClean="0">
                <a:latin typeface="Times New Roman" pitchFamily="18" charset="0"/>
                <a:cs typeface="Times New Roman" pitchFamily="18" charset="0"/>
              </a:rPr>
              <a:t>веках: от царства к империи 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sz="1800" noProof="1" smtClean="0">
                <a:latin typeface="Times New Roman" pitchFamily="18" charset="0"/>
                <a:cs typeface="Times New Roman" pitchFamily="18" charset="0"/>
              </a:rPr>
              <a:t>9 класс.    </a:t>
            </a:r>
            <a:r>
              <a:rPr lang="ru-RU" sz="1800" b="1" noProof="1" smtClean="0">
                <a:latin typeface="Times New Roman" pitchFamily="18" charset="0"/>
                <a:cs typeface="Times New Roman" pitchFamily="18" charset="0"/>
              </a:rPr>
              <a:t>Раздел</a:t>
            </a:r>
            <a:r>
              <a:rPr lang="en-US" sz="1800" b="1" noProof="1" smtClean="0">
                <a:latin typeface="Times New Roman" pitchFamily="18" charset="0"/>
                <a:cs typeface="Times New Roman" pitchFamily="18" charset="0"/>
              </a:rPr>
              <a:t> IV. </a:t>
            </a:r>
            <a:r>
              <a:rPr lang="ru-RU" sz="1800" b="1" noProof="1" smtClean="0">
                <a:latin typeface="Times New Roman" pitchFamily="18" charset="0"/>
                <a:cs typeface="Times New Roman" pitchFamily="18" charset="0"/>
              </a:rPr>
              <a:t>Российская империя в</a:t>
            </a:r>
            <a:r>
              <a:rPr lang="en-US" sz="1800" b="1" noProof="1" smtClean="0">
                <a:latin typeface="Times New Roman" pitchFamily="18" charset="0"/>
                <a:cs typeface="Times New Roman" pitchFamily="18" charset="0"/>
              </a:rPr>
              <a:t> XIX – </a:t>
            </a:r>
            <a:r>
              <a:rPr lang="ru-RU" sz="1800" b="1" noProof="1" smtClean="0">
                <a:latin typeface="Times New Roman" pitchFamily="18" charset="0"/>
                <a:cs typeface="Times New Roman" pitchFamily="18" charset="0"/>
              </a:rPr>
              <a:t>начале</a:t>
            </a:r>
            <a:r>
              <a:rPr lang="en-US" sz="1800" b="1" noProof="1" smtClean="0">
                <a:latin typeface="Times New Roman" pitchFamily="18" charset="0"/>
                <a:cs typeface="Times New Roman" pitchFamily="18" charset="0"/>
              </a:rPr>
              <a:t> XX </a:t>
            </a:r>
            <a:r>
              <a:rPr lang="ru-RU" sz="1800" b="1" noProof="1" smtClean="0">
                <a:latin typeface="Times New Roman" pitchFamily="18" charset="0"/>
                <a:cs typeface="Times New Roman" pitchFamily="18" charset="0"/>
              </a:rPr>
              <a:t>вв. </a:t>
            </a:r>
          </a:p>
          <a:p>
            <a:pPr marL="0" indent="0" algn="just">
              <a:buFont typeface="Wingdings" pitchFamily="2" charset="2"/>
              <a:buNone/>
            </a:pPr>
            <a:endParaRPr lang="ru-RU" sz="1800" noProof="1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Wingdings" pitchFamily="2" charset="2"/>
              <a:buNone/>
            </a:pPr>
            <a:r>
              <a:rPr lang="ru-RU" sz="1800" noProof="1" smtClean="0">
                <a:latin typeface="Times New Roman" pitchFamily="18" charset="0"/>
                <a:cs typeface="Times New Roman" pitchFamily="18" charset="0"/>
              </a:rPr>
              <a:t>10 класс.  </a:t>
            </a:r>
            <a:r>
              <a:rPr lang="ru-RU" sz="1600" b="1" noProof="1" smtClean="0">
                <a:latin typeface="Times New Roman" pitchFamily="18" charset="0"/>
                <a:cs typeface="Times New Roman" pitchFamily="18" charset="0"/>
              </a:rPr>
              <a:t>Раздел</a:t>
            </a:r>
            <a:r>
              <a:rPr lang="en-US" sz="1600" b="1" noProof="1" smtClean="0">
                <a:latin typeface="Times New Roman" pitchFamily="18" charset="0"/>
                <a:cs typeface="Times New Roman" pitchFamily="18" charset="0"/>
              </a:rPr>
              <a:t> V. </a:t>
            </a:r>
            <a:r>
              <a:rPr lang="ru-RU" sz="1600" b="1" noProof="1" smtClean="0">
                <a:latin typeface="Times New Roman" pitchFamily="18" charset="0"/>
                <a:cs typeface="Times New Roman" pitchFamily="18" charset="0"/>
              </a:rPr>
              <a:t>Россия в «годы великих потрясений». 1914- 1922 гг. 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sz="1600" b="1" noProof="1" smtClean="0">
                <a:latin typeface="Times New Roman" pitchFamily="18" charset="0"/>
                <a:cs typeface="Times New Roman" pitchFamily="18" charset="0"/>
              </a:rPr>
              <a:t>                    Раздел</a:t>
            </a:r>
            <a:r>
              <a:rPr lang="en-US" sz="1600" b="1" noProof="1" smtClean="0">
                <a:latin typeface="Times New Roman" pitchFamily="18" charset="0"/>
                <a:cs typeface="Times New Roman" pitchFamily="18" charset="0"/>
              </a:rPr>
              <a:t> VI. </a:t>
            </a:r>
            <a:r>
              <a:rPr lang="ru-RU" sz="1600" b="1" noProof="1" smtClean="0">
                <a:latin typeface="Times New Roman" pitchFamily="18" charset="0"/>
                <a:cs typeface="Times New Roman" pitchFamily="18" charset="0"/>
              </a:rPr>
              <a:t>Советское общество в 1920-е-1930-е гг. 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sz="1600" b="1" noProof="1" smtClean="0">
                <a:latin typeface="Times New Roman" pitchFamily="18" charset="0"/>
                <a:cs typeface="Times New Roman" pitchFamily="18" charset="0"/>
              </a:rPr>
              <a:t>                    Раздел</a:t>
            </a:r>
            <a:r>
              <a:rPr lang="en-US" sz="1600" b="1" noProof="1" smtClean="0">
                <a:latin typeface="Times New Roman" pitchFamily="18" charset="0"/>
                <a:cs typeface="Times New Roman" pitchFamily="18" charset="0"/>
              </a:rPr>
              <a:t> VII. </a:t>
            </a:r>
            <a:r>
              <a:rPr lang="ru-RU" sz="1600" b="1" noProof="1" smtClean="0">
                <a:latin typeface="Times New Roman" pitchFamily="18" charset="0"/>
                <a:cs typeface="Times New Roman" pitchFamily="18" charset="0"/>
              </a:rPr>
              <a:t>Великая Отечественная война. 1941-1945 гг. 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sz="1600" b="1" noProof="1" smtClean="0">
                <a:latin typeface="Times New Roman" pitchFamily="18" charset="0"/>
                <a:cs typeface="Times New Roman" pitchFamily="18" charset="0"/>
              </a:rPr>
              <a:t>                    Раздел</a:t>
            </a:r>
            <a:r>
              <a:rPr lang="en-US" sz="1600" b="1" noProof="1" smtClean="0">
                <a:latin typeface="Times New Roman" pitchFamily="18" charset="0"/>
                <a:cs typeface="Times New Roman" pitchFamily="18" charset="0"/>
              </a:rPr>
              <a:t> VIII. </a:t>
            </a:r>
            <a:r>
              <a:rPr lang="ru-RU" sz="1600" b="1" noProof="1" smtClean="0">
                <a:latin typeface="Times New Roman" pitchFamily="18" charset="0"/>
                <a:cs typeface="Times New Roman" pitchFamily="18" charset="0"/>
              </a:rPr>
              <a:t>Апогей и кризис советской системы. 1945-1991 гг. 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sz="1600" b="1" noProof="1" smtClean="0">
                <a:latin typeface="Times New Roman" pitchFamily="18" charset="0"/>
                <a:cs typeface="Times New Roman" pitchFamily="18" charset="0"/>
              </a:rPr>
              <a:t>                    Раздел</a:t>
            </a:r>
            <a:r>
              <a:rPr lang="en-US" sz="1600" b="1" noProof="1" smtClean="0">
                <a:latin typeface="Times New Roman" pitchFamily="18" charset="0"/>
                <a:cs typeface="Times New Roman" pitchFamily="18" charset="0"/>
              </a:rPr>
              <a:t> IX. </a:t>
            </a:r>
            <a:r>
              <a:rPr lang="ru-RU" sz="1600" b="1" noProof="1" smtClean="0">
                <a:latin typeface="Times New Roman" pitchFamily="18" charset="0"/>
                <a:cs typeface="Times New Roman" pitchFamily="18" charset="0"/>
              </a:rPr>
              <a:t>Российская Федерация в 1991-2012 гг. </a:t>
            </a:r>
          </a:p>
          <a:p>
            <a:pPr marL="0" indent="0" algn="just">
              <a:buFont typeface="Wingdings" pitchFamily="2" charset="2"/>
              <a:buNone/>
            </a:pPr>
            <a:endParaRPr lang="ru-RU" sz="1800" noProof="1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Wingdings" pitchFamily="2" charset="2"/>
              <a:buNone/>
            </a:pPr>
            <a:r>
              <a:rPr lang="ru-RU" sz="1800" noProof="1" smtClean="0">
                <a:latin typeface="Times New Roman" pitchFamily="18" charset="0"/>
                <a:cs typeface="Times New Roman" pitchFamily="18" charset="0"/>
              </a:rPr>
              <a:t>11 класс.  </a:t>
            </a:r>
            <a:r>
              <a:rPr lang="ru-RU" sz="1800" b="1" noProof="1" smtClean="0">
                <a:latin typeface="Times New Roman" pitchFamily="18" charset="0"/>
                <a:cs typeface="Times New Roman" pitchFamily="18" charset="0"/>
              </a:rPr>
              <a:t>История России в мировом контексте (базовый и профильный уровни) </a:t>
            </a:r>
          </a:p>
          <a:p>
            <a:pPr marL="0" indent="0">
              <a:buFont typeface="Wingdings" pitchFamily="2" charset="2"/>
              <a:buNone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9" name="Picture 2"/>
          <p:cNvPicPr>
            <a:picLocks noChangeAspect="1" noChangeArrowheads="1"/>
          </p:cNvPicPr>
          <p:nvPr/>
        </p:nvPicPr>
        <p:blipFill>
          <a:blip r:embed="rId2"/>
          <a:srcRect l="1424" r="2417"/>
          <a:stretch>
            <a:fillRect/>
          </a:stretch>
        </p:blipFill>
        <p:spPr bwMode="auto">
          <a:xfrm>
            <a:off x="785786" y="1285860"/>
            <a:ext cx="7831138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40" name="Text Box 10"/>
          <p:cNvSpPr txBox="1">
            <a:spLocks noChangeArrowheads="1"/>
          </p:cNvSpPr>
          <p:nvPr/>
        </p:nvSpPr>
        <p:spPr bwMode="auto">
          <a:xfrm>
            <a:off x="1187450" y="476250"/>
            <a:ext cx="53292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Насыщенность разделов материалом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Заголовок 27"/>
          <p:cNvSpPr>
            <a:spLocks noGrp="1"/>
          </p:cNvSpPr>
          <p:nvPr>
            <p:ph type="title"/>
          </p:nvPr>
        </p:nvSpPr>
        <p:spPr>
          <a:xfrm>
            <a:off x="251520" y="476672"/>
            <a:ext cx="8892480" cy="936104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Особенности ИКС как нормативного документа</a:t>
            </a:r>
            <a:endParaRPr lang="ru-RU" sz="2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1412776"/>
            <a:ext cx="806489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Утвержден решением президиума Российского исторического общества 19.05.2014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Не является нормативно-правовым документом</a:t>
            </a:r>
          </a:p>
          <a:p>
            <a:pPr algn="ctr"/>
            <a:endParaRPr lang="ru-RU" dirty="0"/>
          </a:p>
          <a:p>
            <a:pPr algn="ctr"/>
            <a:r>
              <a:rPr lang="ru-RU" i="1" dirty="0" smtClean="0"/>
              <a:t>                                    </a:t>
            </a:r>
            <a:endParaRPr lang="ru-RU" i="1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dirty="0" smtClean="0"/>
              <a:t>Экспертиза учебников и примерных программ по истории России  проведена на основе ИКС</a:t>
            </a:r>
            <a:endParaRPr lang="ru-RU" dirty="0"/>
          </a:p>
          <a:p>
            <a:endParaRPr lang="ru-RU" dirty="0"/>
          </a:p>
        </p:txBody>
      </p:sp>
      <p:sp>
        <p:nvSpPr>
          <p:cNvPr id="3" name="Стрелка вниз 2"/>
          <p:cNvSpPr/>
          <p:nvPr/>
        </p:nvSpPr>
        <p:spPr>
          <a:xfrm>
            <a:off x="4666700" y="2283608"/>
            <a:ext cx="432048" cy="576064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4643438" y="5143512"/>
            <a:ext cx="432048" cy="576064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692514" y="3429000"/>
            <a:ext cx="432048" cy="576064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03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Прямоугольник 1"/>
          <p:cNvSpPr>
            <a:spLocks noChangeArrowheads="1"/>
          </p:cNvSpPr>
          <p:nvPr/>
        </p:nvSpPr>
        <p:spPr bwMode="auto">
          <a:xfrm>
            <a:off x="714348" y="642918"/>
            <a:ext cx="7920037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dirty="0"/>
              <a:t>По итогам общественной, педагогической и научной историко-культурной экспертиз внесены изменения в федеральный перечень учебников – приказом № 576 от 08 июня 2015 года «О внесении изменений в федеральный перечень учебников…» в него включены три линии учебников по истории России следующих издательств: </a:t>
            </a:r>
            <a:r>
              <a:rPr lang="ru-RU" b="1" dirty="0"/>
              <a:t>«Просвещение», «Дрофа» и «Русское слово».</a:t>
            </a:r>
            <a:r>
              <a:rPr lang="ru-RU" dirty="0"/>
              <a:t> </a:t>
            </a:r>
          </a:p>
          <a:p>
            <a:pPr algn="just"/>
            <a:r>
              <a:rPr lang="ru-RU" dirty="0"/>
              <a:t>От издательств "Дрофа" и "Просвещение" были утверждены линейки учебников с 6 по 10 класс. От "Русского слова" утверждена "укороченная версия" линейки - для 6-9 классов. </a:t>
            </a:r>
          </a:p>
        </p:txBody>
      </p:sp>
      <p:pic>
        <p:nvPicPr>
          <p:cNvPr id="21511" name="Рисунок 1" descr="Описание: Новый учебно-методический комплекс по отечественной истор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500438"/>
            <a:ext cx="727075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Rectangle 10"/>
          <p:cNvSpPr>
            <a:spLocks noChangeArrowheads="1"/>
          </p:cNvSpPr>
          <p:nvPr/>
        </p:nvSpPr>
        <p:spPr bwMode="auto">
          <a:xfrm>
            <a:off x="4211638" y="307975"/>
            <a:ext cx="7096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990033"/>
                </a:solidFill>
              </a:rPr>
              <a:t>УМК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2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Название 1"/>
          <p:cNvSpPr>
            <a:spLocks noGrp="1"/>
          </p:cNvSpPr>
          <p:nvPr>
            <p:ph type="title" idx="4294967295"/>
          </p:nvPr>
        </p:nvSpPr>
        <p:spPr>
          <a:xfrm>
            <a:off x="285720" y="285728"/>
            <a:ext cx="8229600" cy="1143000"/>
          </a:xfrm>
        </p:spPr>
        <p:txBody>
          <a:bodyPr lIns="92075" tIns="46038" rIns="92075" bIns="46038">
            <a:normAutofit/>
          </a:bodyPr>
          <a:lstStyle/>
          <a:p>
            <a:pPr algn="ctr"/>
            <a:r>
              <a:rPr lang="ru-RU" sz="2900" b="1" dirty="0" smtClean="0">
                <a:solidFill>
                  <a:srgbClr val="8B8B00"/>
                </a:solidFill>
              </a:rPr>
              <a:t>Современная модель </a:t>
            </a:r>
            <a:br>
              <a:rPr lang="ru-RU" sz="2900" b="1" dirty="0" smtClean="0">
                <a:solidFill>
                  <a:srgbClr val="8B8B00"/>
                </a:solidFill>
              </a:rPr>
            </a:br>
            <a:r>
              <a:rPr lang="ru-RU" sz="2900" b="1" dirty="0" smtClean="0">
                <a:solidFill>
                  <a:srgbClr val="8B8B00"/>
                </a:solidFill>
              </a:rPr>
              <a:t>исторического образования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8596" y="1571612"/>
            <a:ext cx="8229600" cy="4525963"/>
          </a:xfrm>
        </p:spPr>
        <p:txBody>
          <a:bodyPr lIns="92075" tIns="46038" rIns="92075" bIns="46038"/>
          <a:lstStyle/>
          <a:p>
            <a:pPr algn="just">
              <a:buFont typeface="Wingdings" pitchFamily="2" charset="2"/>
              <a:buChar char="Ø"/>
            </a:pPr>
            <a:endParaRPr lang="ru-RU" sz="2000" b="1" noProof="1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000" b="1" noProof="1" smtClean="0">
                <a:latin typeface="Times New Roman" pitchFamily="18" charset="0"/>
                <a:cs typeface="Times New Roman" pitchFamily="18" charset="0"/>
              </a:rPr>
              <a:t>Изучение истории будет строиться по линейной системе с 5 по 10 классы. </a:t>
            </a:r>
          </a:p>
          <a:p>
            <a:pPr algn="just">
              <a:buFont typeface="Wingdings" pitchFamily="2" charset="2"/>
              <a:buChar char="Ø"/>
            </a:pPr>
            <a:endParaRPr lang="ru-RU" sz="2000" b="1" noProof="1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endParaRPr lang="ru-RU" sz="2000" b="1" noProof="1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None/>
            </a:pPr>
            <a:endParaRPr lang="ru-RU" sz="2000" b="1" noProof="1" smtClean="0"/>
          </a:p>
          <a:p>
            <a:pPr algn="just">
              <a:buFont typeface="Wingdings" pitchFamily="2" charset="2"/>
              <a:buChar char="Ø"/>
            </a:pPr>
            <a:r>
              <a:rPr lang="ru-RU" sz="2000" b="1" noProof="1" smtClean="0">
                <a:latin typeface="Times New Roman" pitchFamily="18" charset="0"/>
                <a:cs typeface="Times New Roman" pitchFamily="18" charset="0"/>
              </a:rPr>
              <a:t>В 11 классе на базовом уровне может быть предложен системный курс «История России в мировом контексте», сравнительно-исторический по своему характеру (???). </a:t>
            </a:r>
          </a:p>
          <a:p>
            <a:pPr algn="just">
              <a:buFont typeface="Wingdings" pitchFamily="2" charset="2"/>
              <a:buChar char="Ø"/>
            </a:pPr>
            <a:endParaRPr lang="ru-RU" sz="2000" b="1" noProof="1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000" b="1" noProof="1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None/>
            </a:pPr>
            <a:endParaRPr lang="ru-RU" sz="2000" b="1" noProof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/>
        </p:nvGraphicFramePr>
        <p:xfrm>
          <a:off x="1000100" y="1785926"/>
          <a:ext cx="7488832" cy="4583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127" name="Rectangle 19"/>
          <p:cNvSpPr>
            <a:spLocks noChangeArrowheads="1"/>
          </p:cNvSpPr>
          <p:nvPr/>
        </p:nvSpPr>
        <p:spPr bwMode="auto">
          <a:xfrm>
            <a:off x="755650" y="308045"/>
            <a:ext cx="82073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 b="1" dirty="0"/>
              <a:t>Концепция нового учебно-методического комплекса по  отечественной истории</a:t>
            </a:r>
          </a:p>
        </p:txBody>
      </p:sp>
      <p:sp>
        <p:nvSpPr>
          <p:cNvPr id="5128" name="AutoShape 20"/>
          <p:cNvSpPr>
            <a:spLocks noChangeArrowheads="1"/>
          </p:cNvSpPr>
          <p:nvPr/>
        </p:nvSpPr>
        <p:spPr bwMode="auto">
          <a:xfrm>
            <a:off x="3851275" y="1268413"/>
            <a:ext cx="2016125" cy="72072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Прямоугольник 1"/>
          <p:cNvSpPr>
            <a:spLocks noChangeArrowheads="1"/>
          </p:cNvSpPr>
          <p:nvPr/>
        </p:nvSpPr>
        <p:spPr bwMode="auto">
          <a:xfrm>
            <a:off x="714348" y="1571612"/>
            <a:ext cx="7669213" cy="3444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 dirty="0">
                <a:solidFill>
                  <a:srgbClr val="990033"/>
                </a:solidFill>
              </a:rPr>
              <a:t>Многоуровневое представление истории</a:t>
            </a:r>
            <a:r>
              <a:rPr lang="ru-RU" sz="2000" dirty="0"/>
              <a:t>: </a:t>
            </a:r>
          </a:p>
          <a:p>
            <a:pPr algn="just"/>
            <a:r>
              <a:rPr lang="ru-RU" sz="2000" dirty="0"/>
              <a:t>синхронизация курсов истории России и всеобщей истории, сопоставления ключевых событий и процессов российской и мировой истории, введения в содержание образования элементов компаративных характеристик.</a:t>
            </a:r>
          </a:p>
          <a:p>
            <a:pPr algn="just"/>
            <a:endParaRPr lang="ru-RU" sz="2000" b="1" dirty="0">
              <a:solidFill>
                <a:srgbClr val="990033"/>
              </a:solidFill>
            </a:endParaRPr>
          </a:p>
          <a:p>
            <a:pPr algn="just"/>
            <a:r>
              <a:rPr lang="ru-RU" sz="2000" b="1" dirty="0" err="1">
                <a:solidFill>
                  <a:srgbClr val="990033"/>
                </a:solidFill>
              </a:rPr>
              <a:t>Многоаспектный</a:t>
            </a:r>
            <a:r>
              <a:rPr lang="ru-RU" sz="2000" b="1" dirty="0">
                <a:solidFill>
                  <a:srgbClr val="990033"/>
                </a:solidFill>
              </a:rPr>
              <a:t> (многофакторный) характер истории</a:t>
            </a:r>
            <a:r>
              <a:rPr lang="ru-RU" sz="2000" dirty="0"/>
              <a:t>: рассмотрение ключевых событий отечественной истории позволяет проследить, как в них переплетались политические и экономические интересы, нравственные, религиозные и иные мотивы участников. </a:t>
            </a:r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857224" y="500042"/>
            <a:ext cx="79978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Образовательные и воспитательные </a:t>
            </a:r>
            <a:r>
              <a:rPr lang="ru-RU" sz="2800" b="1" u="sng" dirty="0"/>
              <a:t>приоритеты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Прямоугольник 1"/>
          <p:cNvSpPr>
            <a:spLocks noChangeArrowheads="1"/>
          </p:cNvSpPr>
          <p:nvPr/>
        </p:nvSpPr>
        <p:spPr bwMode="auto">
          <a:xfrm>
            <a:off x="714348" y="2000240"/>
            <a:ext cx="7705725" cy="37195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 dirty="0">
                <a:solidFill>
                  <a:srgbClr val="990033"/>
                </a:solidFill>
              </a:rPr>
              <a:t>Человек в истории</a:t>
            </a:r>
            <a:r>
              <a:rPr lang="ru-RU" sz="2000" dirty="0"/>
              <a:t>: </a:t>
            </a:r>
          </a:p>
          <a:p>
            <a:pPr algn="just"/>
            <a:r>
              <a:rPr lang="ru-RU" sz="2000" dirty="0"/>
              <a:t>речь идет как о выдающихся личностях, лидерах, которым посвящаются отдельные биографические справки, так и об обычных, «рядовых» людях. Наряду с событийной историей - расширение материала о повседневной жизни людей в различные исторические эпохи.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b="1" dirty="0">
                <a:solidFill>
                  <a:srgbClr val="990033"/>
                </a:solidFill>
              </a:rPr>
              <a:t>Историко-культурологический подход: пространство диалога</a:t>
            </a:r>
            <a:r>
              <a:rPr lang="ru-RU" sz="2000" dirty="0"/>
              <a:t>: восприятие школьниками памятников истории и культуры как ценного достояния страны и всего человечества, сохранять которое должен каждый</a:t>
            </a:r>
            <a:r>
              <a:rPr lang="ru-RU" dirty="0"/>
              <a:t>. </a:t>
            </a:r>
          </a:p>
          <a:p>
            <a:endParaRPr lang="ru-RU" dirty="0"/>
          </a:p>
        </p:txBody>
      </p:sp>
      <p:sp>
        <p:nvSpPr>
          <p:cNvPr id="9222" name="Rectangle 9"/>
          <p:cNvSpPr>
            <a:spLocks noChangeArrowheads="1"/>
          </p:cNvSpPr>
          <p:nvPr/>
        </p:nvSpPr>
        <p:spPr bwMode="auto">
          <a:xfrm>
            <a:off x="714348" y="571480"/>
            <a:ext cx="79978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Образовательные и воспитательные </a:t>
            </a:r>
            <a:r>
              <a:rPr lang="ru-RU" sz="2800" b="1" u="sng" dirty="0"/>
              <a:t>приоритеты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9"/>
          <p:cNvSpPr>
            <a:spLocks noChangeArrowheads="1"/>
          </p:cNvSpPr>
          <p:nvPr/>
        </p:nvSpPr>
        <p:spPr bwMode="auto">
          <a:xfrm>
            <a:off x="1144588" y="1704975"/>
            <a:ext cx="7604125" cy="3444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>
              <a:buFontTx/>
              <a:buChar char="•"/>
            </a:pPr>
            <a:r>
              <a:rPr lang="ru-RU" sz="2000" dirty="0"/>
              <a:t>Общая характеристика периода, отраженного в разделе</a:t>
            </a:r>
          </a:p>
          <a:p>
            <a:pPr indent="450850"/>
            <a:endParaRPr lang="ru-RU" sz="2000" dirty="0"/>
          </a:p>
          <a:p>
            <a:pPr indent="450850">
              <a:buFontTx/>
              <a:buChar char="•"/>
            </a:pPr>
            <a:r>
              <a:rPr lang="ru-RU" sz="2000" dirty="0"/>
              <a:t>Основные хронологические этапы, факты, явления</a:t>
            </a:r>
          </a:p>
          <a:p>
            <a:pPr indent="450850"/>
            <a:endParaRPr lang="ru-RU" sz="2000" dirty="0"/>
          </a:p>
          <a:p>
            <a:pPr indent="450850">
              <a:buFontTx/>
              <a:buChar char="•"/>
            </a:pPr>
            <a:r>
              <a:rPr lang="ru-RU" sz="2000" dirty="0"/>
              <a:t>Понятия и термины</a:t>
            </a:r>
          </a:p>
          <a:p>
            <a:pPr indent="450850"/>
            <a:endParaRPr lang="ru-RU" sz="2000" dirty="0"/>
          </a:p>
          <a:p>
            <a:pPr indent="450850">
              <a:buFontTx/>
              <a:buChar char="•"/>
            </a:pPr>
            <a:r>
              <a:rPr lang="ru-RU" sz="2000" dirty="0"/>
              <a:t>Персоналии</a:t>
            </a:r>
          </a:p>
          <a:p>
            <a:pPr indent="450850"/>
            <a:endParaRPr lang="ru-RU" sz="2000" dirty="0"/>
          </a:p>
          <a:p>
            <a:pPr indent="450850">
              <a:buFontTx/>
              <a:buChar char="•"/>
            </a:pPr>
            <a:r>
              <a:rPr lang="ru-RU" sz="2000" dirty="0"/>
              <a:t>Источники </a:t>
            </a:r>
          </a:p>
          <a:p>
            <a:pPr indent="450850"/>
            <a:endParaRPr lang="ru-RU" sz="2000" dirty="0"/>
          </a:p>
          <a:p>
            <a:pPr indent="450850">
              <a:buFontTx/>
              <a:buChar char="•"/>
            </a:pPr>
            <a:r>
              <a:rPr lang="ru-RU" sz="2000" dirty="0"/>
              <a:t>События/даты</a:t>
            </a:r>
          </a:p>
        </p:txBody>
      </p:sp>
      <p:sp>
        <p:nvSpPr>
          <p:cNvPr id="17414" name="Rectangle 10"/>
          <p:cNvSpPr>
            <a:spLocks noChangeArrowheads="1"/>
          </p:cNvSpPr>
          <p:nvPr/>
        </p:nvSpPr>
        <p:spPr bwMode="auto">
          <a:xfrm>
            <a:off x="1619250" y="280988"/>
            <a:ext cx="60515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rgbClr val="990033"/>
                </a:solidFill>
              </a:rPr>
              <a:t>Содержание разделов </a:t>
            </a:r>
          </a:p>
          <a:p>
            <a:pPr algn="ctr"/>
            <a:r>
              <a:rPr lang="ru-RU" sz="2800" b="1">
                <a:solidFill>
                  <a:srgbClr val="990033"/>
                </a:solidFill>
              </a:rPr>
              <a:t>историко-культурного стандарта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660</TotalTime>
  <Words>493</Words>
  <Application>Microsoft Office PowerPoint</Application>
  <PresentationFormat>Экран (4:3)</PresentationFormat>
  <Paragraphs>68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Аспект</vt:lpstr>
      <vt:lpstr>Концепция нового УМК по отечественной истории Историко-культурный стандарт</vt:lpstr>
      <vt:lpstr>Особенности ИКС как нормативного документа</vt:lpstr>
      <vt:lpstr>Презентация PowerPoint</vt:lpstr>
      <vt:lpstr>Презентация PowerPoint</vt:lpstr>
      <vt:lpstr>Современная модель  исторического образования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Структура курса истории России:   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katerina</dc:creator>
  <cp:lastModifiedBy>Историки</cp:lastModifiedBy>
  <cp:revision>52</cp:revision>
  <dcterms:created xsi:type="dcterms:W3CDTF">2014-11-15T12:28:04Z</dcterms:created>
  <dcterms:modified xsi:type="dcterms:W3CDTF">2017-12-13T10:53:49Z</dcterms:modified>
</cp:coreProperties>
</file>