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56" r:id="rId2"/>
    <p:sldId id="274" r:id="rId3"/>
    <p:sldId id="257" r:id="rId4"/>
    <p:sldId id="275" r:id="rId5"/>
    <p:sldId id="279" r:id="rId6"/>
    <p:sldId id="280" r:id="rId7"/>
    <p:sldId id="276" r:id="rId8"/>
    <p:sldId id="277" r:id="rId9"/>
    <p:sldId id="282" r:id="rId10"/>
    <p:sldId id="283" r:id="rId11"/>
    <p:sldId id="284" r:id="rId12"/>
    <p:sldId id="285" r:id="rId13"/>
    <p:sldId id="273" r:id="rId14"/>
    <p:sldId id="261" r:id="rId15"/>
    <p:sldId id="268" r:id="rId16"/>
    <p:sldId id="269" r:id="rId17"/>
    <p:sldId id="270" r:id="rId18"/>
    <p:sldId id="286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931629-668B-4AA6-A2C6-366B7EB26174}" type="datetimeFigureOut">
              <a:rPr lang="ru-RU" smtClean="0"/>
              <a:t>15.09.2017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DD630-4BAA-4F00-B3DB-99FE351A3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311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эпоху античности астрономия была одной из самых популярных наук. В среде образованных людей обсуждались модели космоса и философские принципы устройства Вселенной. На площадях греческих городов устанавливались солнечные часы, имевшие также и художественную ценность. По приказу Александра Македонского придворный поэт Арат написал поэму "Явления" о созвездиях и планетах 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III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в. до н. э.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Астрономия перестала быть таинственной наукой жрецов, ее изучают все, кто учился в академиях Платона и Аристотеля. В результате изменилось мировоззрение греков: сфера деятельности богов была отодвинута далеко от Земли. Согласно Аристотелю, существует " подлунный мир", который следует объяснять физическими причинами, и есть совершенный мир - космос, где царит гармония и обитают боги. Причем наблюдаемые планеты уже не символизировали богов.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191B2-940E-4450-95DE-75ADA018A5D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226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osmoworld.ru/spaceencyclopedia/" TargetMode="External"/><Relationship Id="rId3" Type="http://schemas.openxmlformats.org/officeDocument/2006/relationships/hyperlink" Target="http://www.sai.msu.ru/" TargetMode="External"/><Relationship Id="rId7" Type="http://schemas.openxmlformats.org/officeDocument/2006/relationships/hyperlink" Target="http://www.krugosvet.ru/" TargetMode="External"/><Relationship Id="rId2" Type="http://schemas.openxmlformats.org/officeDocument/2006/relationships/hyperlink" Target="http://www.astronet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yastronomy.ru/" TargetMode="External"/><Relationship Id="rId5" Type="http://schemas.openxmlformats.org/officeDocument/2006/relationships/hyperlink" Target="http://www.sai.msu.su/EAAS/" TargetMode="External"/><Relationship Id="rId4" Type="http://schemas.openxmlformats.org/officeDocument/2006/relationships/hyperlink" Target="http://www.izmiran.ru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Irina\Desktop\текущие\ПРОСВЕЩЕНИЕ\семинар в ПРОСВЕЩЕНИИ\выступл\титульный 2  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78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5" y="0"/>
            <a:ext cx="5874505" cy="234888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Астрономия возвращается в </a:t>
            </a:r>
            <a:r>
              <a:rPr lang="ru-RU" b="1" dirty="0" smtClean="0">
                <a:solidFill>
                  <a:srgbClr val="FFFF00"/>
                </a:solidFill>
              </a:rPr>
              <a:t>школу</a:t>
            </a:r>
            <a:endParaRPr lang="ru-RU" sz="3600" b="1" i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140968"/>
            <a:ext cx="4909802" cy="1136995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«Если звезды зажигают, значит это кому-нибудь нужно?»</a:t>
            </a:r>
            <a:endParaRPr lang="ru-R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473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5" t="7515" r="15751"/>
          <a:stretch/>
        </p:blipFill>
        <p:spPr bwMode="auto">
          <a:xfrm>
            <a:off x="-1" y="8195"/>
            <a:ext cx="9121737" cy="6849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412776"/>
            <a:ext cx="360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Наука развивается быстрыми темпами, исследования проводятся во многих странах, и нужно не упустить момент, чтобы  быть «впереди планеты всей» в области изучения и освоения космоса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42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i="1" u="sng" dirty="0" smtClean="0"/>
              <a:t>Что дает школьнику знакомство с астрономией?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19" y="1905000"/>
            <a:ext cx="8712969" cy="4114800"/>
          </a:xfrm>
        </p:spPr>
        <p:txBody>
          <a:bodyPr>
            <a:normAutofit lnSpcReduction="10000"/>
          </a:bodyPr>
          <a:lstStyle/>
          <a:p>
            <a:pPr marL="457200" indent="-457200" eaLnBrk="1" hangingPunct="1">
              <a:buAutoNum type="arabicPeriod"/>
              <a:defRPr/>
            </a:pPr>
            <a:r>
              <a:rPr lang="ru-RU" b="1" i="1" dirty="0" smtClean="0"/>
              <a:t>Общая </a:t>
            </a:r>
            <a:r>
              <a:rPr lang="ru-RU" b="1" i="1" dirty="0" smtClean="0"/>
              <a:t>культура. </a:t>
            </a:r>
            <a:r>
              <a:rPr lang="ru-RU" b="1" i="1" dirty="0" smtClean="0"/>
              <a:t>Понимание </a:t>
            </a:r>
            <a:r>
              <a:rPr lang="ru-RU" b="1" i="1" dirty="0" smtClean="0"/>
              <a:t>астрономических явлений, наблюдаемых в повседневной </a:t>
            </a:r>
            <a:r>
              <a:rPr lang="ru-RU" b="1" i="1" dirty="0" smtClean="0"/>
              <a:t>жизни и объяснение их с научной точки зрения</a:t>
            </a:r>
            <a:r>
              <a:rPr lang="en-US" b="1" i="1" dirty="0" smtClean="0"/>
              <a:t>    </a:t>
            </a:r>
            <a:r>
              <a:rPr lang="ru-RU" b="1" i="1" dirty="0" smtClean="0"/>
              <a:t>(смена дня и ночи, смена времен года, метеоры, солнечные и лунные затмения, движение звезд по небу и пр.)</a:t>
            </a:r>
            <a:r>
              <a:rPr lang="ru-RU" dirty="0" smtClean="0"/>
              <a:t> </a:t>
            </a:r>
            <a:endParaRPr lang="ru-RU" dirty="0" smtClean="0"/>
          </a:p>
          <a:p>
            <a:pPr marL="457200" indent="-457200" eaLnBrk="1" hangingPunct="1">
              <a:buAutoNum type="arabicPeriod"/>
              <a:defRPr/>
            </a:pPr>
            <a:r>
              <a:rPr lang="ru-RU" b="1" i="1" dirty="0" smtClean="0"/>
              <a:t>Астрономия </a:t>
            </a:r>
            <a:r>
              <a:rPr lang="ru-RU" b="1" i="1" dirty="0"/>
              <a:t>как расширенный вариант физики</a:t>
            </a:r>
            <a:r>
              <a:rPr lang="ru-RU" b="1" i="1" dirty="0" smtClean="0"/>
              <a:t>. Иллюстрация </a:t>
            </a:r>
            <a:r>
              <a:rPr lang="ru-RU" b="1" i="1" dirty="0"/>
              <a:t>того, как «работают» известные законы физики вне Земли</a:t>
            </a:r>
            <a:r>
              <a:rPr lang="en-US" b="1" i="1" dirty="0"/>
              <a:t>. </a:t>
            </a:r>
            <a:r>
              <a:rPr lang="ru-RU" b="1" i="1" dirty="0"/>
              <a:t> </a:t>
            </a:r>
            <a:endParaRPr lang="ru-RU" b="1" i="1" dirty="0" smtClean="0"/>
          </a:p>
          <a:p>
            <a:pPr marL="457200" indent="-457200" eaLnBrk="1" hangingPunct="1">
              <a:buAutoNum type="arabicPeriod"/>
              <a:defRPr/>
            </a:pPr>
            <a:r>
              <a:rPr lang="ru-RU" b="1" i="1" smtClean="0"/>
              <a:t>Знакомство </a:t>
            </a:r>
            <a:r>
              <a:rPr lang="ru-RU" b="1" i="1" dirty="0"/>
              <a:t>с быстро развивающейся «космической» сферой деятельности Человека (наука, экономика, оборона</a:t>
            </a:r>
            <a:r>
              <a:rPr lang="ru-RU" b="1" i="1" dirty="0" smtClean="0"/>
              <a:t>).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8245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i="1" u="sng" dirty="0" smtClean="0"/>
              <a:t>Что дает школьнику знакомство с астрономией?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19" y="1905000"/>
            <a:ext cx="8640961" cy="4114800"/>
          </a:xfrm>
        </p:spPr>
        <p:txBody>
          <a:bodyPr>
            <a:normAutofit/>
          </a:bodyPr>
          <a:lstStyle/>
          <a:p>
            <a:pPr marL="457200" indent="-457200">
              <a:buAutoNum type="arabicPeriod" startAt="4"/>
              <a:defRPr/>
            </a:pPr>
            <a:r>
              <a:rPr lang="ru-RU" b="1" i="1" dirty="0" smtClean="0"/>
              <a:t>Развитие </a:t>
            </a:r>
            <a:r>
              <a:rPr lang="ru-RU" b="1" i="1" dirty="0"/>
              <a:t>общей культуры и кругозора. </a:t>
            </a:r>
            <a:r>
              <a:rPr lang="ru-RU" b="1" i="1" dirty="0" smtClean="0"/>
              <a:t>Представление </a:t>
            </a:r>
            <a:r>
              <a:rPr lang="ru-RU" b="1" i="1" dirty="0"/>
              <a:t>о физической картине мира, о  пространственно-временных масштабах Вселенной,  о природе Земли, Луны, планет, Солнца и звезд, а также о месте Земли во Вселенной</a:t>
            </a:r>
            <a:r>
              <a:rPr lang="ru-RU" b="1" i="1" dirty="0" smtClean="0"/>
              <a:t>.</a:t>
            </a:r>
          </a:p>
          <a:p>
            <a:pPr marL="457200" indent="-457200">
              <a:buAutoNum type="arabicPeriod" startAt="5"/>
              <a:defRPr/>
            </a:pPr>
            <a:r>
              <a:rPr lang="ru-RU" b="1" i="1" dirty="0" smtClean="0"/>
              <a:t>Удовлетворение </a:t>
            </a:r>
            <a:r>
              <a:rPr lang="ru-RU" b="1" i="1" dirty="0"/>
              <a:t>естественной </a:t>
            </a:r>
            <a:r>
              <a:rPr lang="ru-RU" b="1" i="1" dirty="0" smtClean="0"/>
              <a:t>любознательности</a:t>
            </a:r>
            <a:r>
              <a:rPr lang="ru-RU" b="1" i="1" dirty="0"/>
              <a:t>, воспитание интереса к науке (не только к астрономии) и уважения к ней. </a:t>
            </a:r>
            <a:r>
              <a:rPr lang="en-US" b="1" i="1" dirty="0"/>
              <a:t>C</a:t>
            </a:r>
            <a:r>
              <a:rPr lang="ru-RU" b="1" i="1" dirty="0"/>
              <a:t>вязь с математикой, историей, геологией и др. </a:t>
            </a:r>
            <a:r>
              <a:rPr lang="ru-RU" b="1" i="1" dirty="0" smtClean="0"/>
              <a:t>науками</a:t>
            </a:r>
            <a:r>
              <a:rPr lang="ru-RU" b="1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635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.pxhere.com/photos/aa/54/observatory_stars_sky_night_science_universe_skies_dome-655291.jpg!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0" t="4906"/>
          <a:stretch/>
        </p:blipFill>
        <p:spPr bwMode="auto">
          <a:xfrm>
            <a:off x="0" y="-13272"/>
            <a:ext cx="9168325" cy="684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89965" y="476672"/>
            <a:ext cx="734481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Школьный курс астрономии призван способствовать формированию современной естественнонаучной картины  мира, раскрывать развитие представлений о строении Вселенной как о длительном и сложном пути познания человечеством окружающей природы и своего места в ней. </a:t>
            </a:r>
            <a:endParaRPr lang="ru-RU" sz="2800" b="1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138387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362950" cy="98107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Интернет-ресурсы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981075"/>
            <a:ext cx="9144000" cy="5876925"/>
          </a:xfrm>
        </p:spPr>
        <p:txBody>
          <a:bodyPr>
            <a:normAutofit/>
          </a:bodyPr>
          <a:lstStyle/>
          <a:p>
            <a:r>
              <a:rPr lang="en-US" sz="3200" dirty="0">
                <a:hlinkClick r:id="rId2"/>
              </a:rPr>
              <a:t>http://www.astronet.ru</a:t>
            </a:r>
            <a:r>
              <a:rPr lang="en-US" sz="3200" dirty="0" smtClean="0">
                <a:hlinkClick r:id="rId2"/>
              </a:rPr>
              <a:t>/</a:t>
            </a:r>
            <a:r>
              <a:rPr lang="ru-RU" sz="3200" dirty="0" smtClean="0"/>
              <a:t>  </a:t>
            </a:r>
          </a:p>
          <a:p>
            <a:r>
              <a:rPr lang="en-US" sz="3200" dirty="0">
                <a:hlinkClick r:id="rId3"/>
              </a:rPr>
              <a:t>http://www.sai.msu.ru</a:t>
            </a:r>
            <a:r>
              <a:rPr lang="en-US" sz="3200" dirty="0" smtClean="0">
                <a:hlinkClick r:id="rId3"/>
              </a:rPr>
              <a:t>/</a:t>
            </a:r>
            <a:r>
              <a:rPr lang="ru-RU" sz="3200" dirty="0" smtClean="0"/>
              <a:t>  ГАИШ МГУ</a:t>
            </a:r>
          </a:p>
          <a:p>
            <a:r>
              <a:rPr lang="en-US" sz="3200" dirty="0">
                <a:hlinkClick r:id="rId4"/>
              </a:rPr>
              <a:t>http://www.izmiran.ru</a:t>
            </a:r>
            <a:r>
              <a:rPr lang="en-US" sz="3200" dirty="0" smtClean="0">
                <a:hlinkClick r:id="rId4"/>
              </a:rPr>
              <a:t>/</a:t>
            </a:r>
            <a:r>
              <a:rPr lang="ru-RU" sz="3200" dirty="0" smtClean="0"/>
              <a:t>  ИЗМИРАН</a:t>
            </a:r>
          </a:p>
          <a:p>
            <a:r>
              <a:rPr lang="en-US" sz="3200" dirty="0">
                <a:hlinkClick r:id="rId5"/>
              </a:rPr>
              <a:t>http://www.sai.msu.su/EAAS</a:t>
            </a:r>
            <a:r>
              <a:rPr lang="en-US" sz="3200" dirty="0" smtClean="0">
                <a:hlinkClick r:id="rId5"/>
              </a:rPr>
              <a:t>/</a:t>
            </a:r>
            <a:r>
              <a:rPr lang="ru-RU" sz="3200" dirty="0" smtClean="0"/>
              <a:t>   </a:t>
            </a:r>
            <a:r>
              <a:rPr lang="ru-RU" sz="3200" dirty="0" err="1" smtClean="0"/>
              <a:t>АстрО</a:t>
            </a:r>
            <a:endParaRPr lang="ru-RU" sz="3200" dirty="0" smtClean="0"/>
          </a:p>
          <a:p>
            <a:r>
              <a:rPr lang="en-US" sz="3200" dirty="0">
                <a:hlinkClick r:id="rId6"/>
              </a:rPr>
              <a:t>http://www.myastronomy.ru</a:t>
            </a:r>
            <a:r>
              <a:rPr lang="en-US" sz="3200" dirty="0" smtClean="0">
                <a:hlinkClick r:id="rId6"/>
              </a:rPr>
              <a:t>/</a:t>
            </a:r>
            <a:r>
              <a:rPr lang="ru-RU" sz="3200" dirty="0" smtClean="0"/>
              <a:t>  </a:t>
            </a:r>
          </a:p>
          <a:p>
            <a:r>
              <a:rPr lang="en-US" sz="3200" dirty="0">
                <a:hlinkClick r:id="rId7"/>
              </a:rPr>
              <a:t>http://www.krugosvet.ru</a:t>
            </a:r>
            <a:r>
              <a:rPr lang="en-US" sz="3200" dirty="0" smtClean="0">
                <a:hlinkClick r:id="rId7"/>
              </a:rPr>
              <a:t>/</a:t>
            </a:r>
            <a:r>
              <a:rPr lang="ru-RU" sz="3200" dirty="0" smtClean="0"/>
              <a:t> энциклопедия </a:t>
            </a:r>
          </a:p>
          <a:p>
            <a:r>
              <a:rPr lang="en-US" sz="3200" dirty="0">
                <a:hlinkClick r:id="rId8"/>
              </a:rPr>
              <a:t>http://www.cosmoworld.ru/spaceencyclopedia</a:t>
            </a:r>
            <a:r>
              <a:rPr lang="en-US" sz="3200" dirty="0" smtClean="0">
                <a:hlinkClick r:id="rId8"/>
              </a:rPr>
              <a:t>/</a:t>
            </a:r>
            <a:r>
              <a:rPr lang="ru-RU" sz="3200" dirty="0" smtClean="0"/>
              <a:t>    энциклопедия космонавтики</a:t>
            </a:r>
          </a:p>
          <a:p>
            <a:pPr marL="137160" indent="0">
              <a:buNone/>
            </a:pPr>
            <a:endParaRPr lang="ru-RU" dirty="0"/>
          </a:p>
          <a:p>
            <a:pPr marL="137160" indent="0" algn="ctr">
              <a:buNone/>
            </a:pPr>
            <a:r>
              <a:rPr lang="ru-RU" dirty="0"/>
              <a:t>и</a:t>
            </a:r>
            <a:r>
              <a:rPr lang="ru-RU" dirty="0" smtClean="0"/>
              <a:t> другие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31637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7776864" cy="36004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Петербургская летняя </a:t>
            </a:r>
            <a:r>
              <a:rPr lang="ru-RU" sz="3200" dirty="0" err="1" smtClean="0"/>
              <a:t>астрошкола</a:t>
            </a:r>
            <a:endParaRPr lang="ru-RU" sz="3200" dirty="0" smtClean="0"/>
          </a:p>
          <a:p>
            <a:r>
              <a:rPr lang="ru-RU" sz="3200" dirty="0" smtClean="0"/>
              <a:t>Пущинская школа юного астрофизика </a:t>
            </a:r>
            <a:r>
              <a:rPr lang="ru-RU" sz="3200" dirty="0" smtClean="0"/>
              <a:t>Зимняя </a:t>
            </a:r>
            <a:r>
              <a:rPr lang="ru-RU" sz="3200" dirty="0" smtClean="0"/>
              <a:t>школа юного астронома ГАИШ МГУ, </a:t>
            </a:r>
            <a:r>
              <a:rPr lang="ru-RU" sz="3200" dirty="0" err="1" smtClean="0"/>
              <a:t>АстрО</a:t>
            </a:r>
            <a:r>
              <a:rPr lang="ru-RU" sz="3200" dirty="0" smtClean="0"/>
              <a:t> и фонда «Траектория»</a:t>
            </a:r>
          </a:p>
          <a:p>
            <a:r>
              <a:rPr lang="ru-RU" sz="3200" dirty="0" smtClean="0"/>
              <a:t>Летняя школа в Казани</a:t>
            </a:r>
          </a:p>
          <a:p>
            <a:r>
              <a:rPr lang="ru-RU" sz="3200" dirty="0" smtClean="0"/>
              <a:t>Астрофестиваль-2017 в Курской области 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Летние школы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42" name="Picture 2" descr="http://ic.pics.livejournal.com/maratmus/7342658/106319/106319_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25144"/>
            <a:ext cx="280831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prao.ru/conf/summer_school2015/photo/lectures/IMG_66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5" y="4745100"/>
            <a:ext cx="2767889" cy="184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prao.ru/conf/summer_school2015/photo/lectures/IMG_74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4712180"/>
            <a:ext cx="2847205" cy="189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8515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 smtClean="0"/>
              <a:t>Музей Краснопресненской обсерватории ГАИШ МГУ</a:t>
            </a:r>
          </a:p>
          <a:p>
            <a:r>
              <a:rPr lang="ru-RU" sz="3600" dirty="0" smtClean="0"/>
              <a:t>Музей истории космонавтики</a:t>
            </a:r>
          </a:p>
          <a:p>
            <a:r>
              <a:rPr lang="ru-RU" sz="3600" dirty="0" smtClean="0"/>
              <a:t>Школьные музеи космонавтики, например, музей в г. Щигры Курской области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Астрономические и </a:t>
            </a:r>
            <a:r>
              <a:rPr lang="ru-RU" dirty="0" err="1" smtClean="0">
                <a:solidFill>
                  <a:srgbClr val="C00000"/>
                </a:solidFill>
              </a:rPr>
              <a:t>астрокосмические</a:t>
            </a:r>
            <a:r>
              <a:rPr lang="ru-RU" dirty="0" smtClean="0">
                <a:solidFill>
                  <a:srgbClr val="C00000"/>
                </a:solidFill>
              </a:rPr>
              <a:t> музеи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9327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3600" dirty="0" smtClean="0"/>
              <a:t>Школьные научные конференции</a:t>
            </a:r>
          </a:p>
          <a:p>
            <a:r>
              <a:rPr lang="ru-RU" sz="3600" dirty="0" smtClean="0"/>
              <a:t>Региональные интеллектуальные конкурсы (научные чтения, конференции и т.д.)</a:t>
            </a:r>
          </a:p>
          <a:p>
            <a:r>
              <a:rPr lang="ru-RU" sz="3600" dirty="0" smtClean="0"/>
              <a:t>Публикация лучших работ в различных изданиях: «Физика для школьников», сборниках конференций и др.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Проектная деятельность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2847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6017" y="2564904"/>
            <a:ext cx="41764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Он </a:t>
            </a:r>
            <a:r>
              <a:rPr lang="ru-RU" dirty="0"/>
              <a:t>учится в столице Мордовии в Республиканском лицее для одаренных детей. В 2013 и 2014 годах он получал золото на Международных астрономических олимпиадах (IAO) в Литве и Киргизии, а в этом году вместе с командой поехал в Индонезию на Международную олимпиаду по астрономии и астрофизике (IOAA) — самую престижную в астрономическом сообществе. Его золото стало первой победой россиян в такой олимпиаде. </a:t>
            </a:r>
            <a:endParaRPr lang="ru-RU" dirty="0"/>
          </a:p>
        </p:txBody>
      </p:sp>
      <p:pic>
        <p:nvPicPr>
          <p:cNvPr id="11266" name="Picture 2" descr="Иван Утеше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37" y="1946519"/>
            <a:ext cx="4387497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Астрономии в школе как предмета не было – но побеждаем в Международных олимпиадах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593902"/>
            <a:ext cx="42778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16-летний лицеист </a:t>
            </a:r>
            <a:r>
              <a:rPr lang="ru-RU" dirty="0" smtClean="0"/>
              <a:t>Иван </a:t>
            </a:r>
            <a:r>
              <a:rPr lang="ru-RU" dirty="0" err="1" smtClean="0"/>
              <a:t>Утешев</a:t>
            </a:r>
            <a:r>
              <a:rPr lang="ru-RU" dirty="0" smtClean="0"/>
              <a:t> </a:t>
            </a:r>
            <a:r>
              <a:rPr lang="ru-RU" dirty="0"/>
              <a:t>– победитель в Международной олимпиаде по астрономии и астрофизике. </a:t>
            </a:r>
          </a:p>
        </p:txBody>
      </p:sp>
    </p:spTree>
    <p:extLst>
      <p:ext uri="{BB962C8B-B14F-4D97-AF65-F5344CB8AC3E}">
        <p14:creationId xmlns:p14="http://schemas.microsoft.com/office/powerpoint/2010/main" val="4943295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" r="10970"/>
          <a:stretch/>
        </p:blipFill>
        <p:spPr bwMode="auto">
          <a:xfrm>
            <a:off x="0" y="-4323"/>
            <a:ext cx="9144000" cy="685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3704" y="116632"/>
            <a:ext cx="82296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6121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484784"/>
            <a:ext cx="70567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Министерства образования и науки №506 от 07.06.2017г. о преподавании с 1 сентября текущего года астрономии в школах как самостоятельной дисциплины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«Астрономия» внесен в перечень учебных предметов, обязательных для изучения в средней школе</a:t>
            </a:r>
          </a:p>
        </p:txBody>
      </p:sp>
    </p:spTree>
    <p:extLst>
      <p:ext uri="{BB962C8B-B14F-4D97-AF65-F5344CB8AC3E}">
        <p14:creationId xmlns:p14="http://schemas.microsoft.com/office/powerpoint/2010/main" val="2289180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835292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июня 2017 г.:</a:t>
            </a:r>
          </a:p>
          <a:p>
            <a:r>
              <a:rPr lang="ru-RU" sz="3200" b="1" dirty="0" smtClean="0"/>
              <a:t>Астрономия </a:t>
            </a:r>
            <a:r>
              <a:rPr lang="ru-RU" sz="3200" b="1" dirty="0" smtClean="0"/>
              <a:t>не исключалась из программы, но </a:t>
            </a:r>
            <a:r>
              <a:rPr lang="ru-RU" sz="3200" b="1" dirty="0" smtClean="0"/>
              <a:t>не была отдельным обязательным предметом</a:t>
            </a:r>
          </a:p>
          <a:p>
            <a:pPr marL="0" indent="0">
              <a:buNone/>
            </a:pPr>
            <a:r>
              <a:rPr lang="ru-RU" sz="3200" b="1" dirty="0" smtClean="0"/>
              <a:t>В то же время:</a:t>
            </a:r>
            <a:endParaRPr lang="ru-RU" sz="3200" b="1" dirty="0" smtClean="0"/>
          </a:p>
          <a:p>
            <a:r>
              <a:rPr lang="ru-RU" sz="3200" b="1" dirty="0" smtClean="0"/>
              <a:t>Сохранилось многое из накопленного ранее опыта и появились новые направления и формы </a:t>
            </a:r>
            <a:r>
              <a:rPr lang="ru-RU" sz="3200" b="1" dirty="0" smtClean="0"/>
              <a:t>работы</a:t>
            </a:r>
            <a:endParaRPr lang="ru-RU" sz="3200" b="1" dirty="0" smtClean="0"/>
          </a:p>
          <a:p>
            <a:r>
              <a:rPr lang="ru-RU" sz="3200" b="1" dirty="0" smtClean="0"/>
              <a:t>Появились </a:t>
            </a:r>
            <a:r>
              <a:rPr lang="ru-RU" sz="3200" b="1" dirty="0" smtClean="0"/>
              <a:t>не только новые формы работы, </a:t>
            </a:r>
            <a:r>
              <a:rPr lang="ru-RU" sz="3200" b="1" dirty="0" smtClean="0"/>
              <a:t>но </a:t>
            </a:r>
            <a:r>
              <a:rPr lang="ru-RU" sz="3200" b="1" dirty="0" smtClean="0"/>
              <a:t>и новые возможности их </a:t>
            </a:r>
            <a:r>
              <a:rPr lang="ru-RU" sz="3200" b="1" dirty="0" smtClean="0"/>
              <a:t>развивать</a:t>
            </a:r>
            <a:endParaRPr lang="ru-RU" sz="3200" b="1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0240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988840"/>
            <a:ext cx="7596832" cy="3921299"/>
          </a:xfrm>
        </p:spPr>
        <p:txBody>
          <a:bodyPr/>
          <a:lstStyle/>
          <a:p>
            <a:r>
              <a:rPr lang="ru-RU" b="1" dirty="0" smtClean="0"/>
              <a:t>Развитие космической отрасли  -  приоритетное направление </a:t>
            </a:r>
          </a:p>
          <a:p>
            <a:r>
              <a:rPr lang="ru-RU" b="1" dirty="0" smtClean="0"/>
              <a:t>Для развития отрасли в современных условиях требуются специалисты </a:t>
            </a:r>
          </a:p>
          <a:p>
            <a:r>
              <a:rPr lang="ru-RU" b="1" dirty="0" smtClean="0"/>
              <a:t>Необходимость в специалистах требует системного образования</a:t>
            </a:r>
          </a:p>
          <a:p>
            <a:r>
              <a:rPr lang="ru-RU" b="1" dirty="0" smtClean="0"/>
              <a:t>Необходимость в специалистах требует развитие интереса у будущих студентов к изучению астрономии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Основные причины возврата курса «Астрономия» в школьную программу отдельным предметом:</a:t>
            </a:r>
            <a:endParaRPr lang="ru-RU" sz="3600" b="1" dirty="0"/>
          </a:p>
        </p:txBody>
      </p:sp>
      <p:pic>
        <p:nvPicPr>
          <p:cNvPr id="1026" name="Picture 2" descr="http://severstolici.rossia.news/upload/resize_cache/iblock/e53/300_0_1/e53f916f26b87719d59d96b9707f7ba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85184"/>
            <a:ext cx="220824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3215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8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67006"/>
            <a:ext cx="1600200" cy="2543175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05780" y="3690208"/>
            <a:ext cx="22117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Муза Урания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59550" y="-869443"/>
            <a:ext cx="228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Элитарность астрономии (среди жрецов, высших слоёв общества)</a:t>
            </a:r>
            <a:endParaRPr lang="ru-RU" sz="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 всех древних философских школах астрономия занимала ведущее место. Так как астрономия не затрагивала непосредственно условия жизни и деятельности человека, то ее потребность возникала на более высоком уровне умственного и духовного развития человека. Неудивительно, что в древней Греции астрономия имела свою богиню (музу Уранию).</a:t>
            </a:r>
            <a:endParaRPr lang="ru-RU" sz="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619572" y="4149080"/>
            <a:ext cx="805688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Большинство древнегреческих мыслителей участвовало в создании гражданских кодексов полисов. Замечательно, что в каждом кодексе есть основной принцип гармонии: равенство граждан перед законом. Только этот принцип, по мысли философов, позволил бы достичь такого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совершенства общественных отношений, которое было бы подобно совершенству звездного неба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1412776"/>
            <a:ext cx="59844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Во всех древних философских школах астрономия занимала ведущее место. Так как астрономия не затрагивала непосредственно условия жизни и деятельности человека, то ее потребность возникала на более высоком уровне умственного и духовного развития человека. Неудивительно, что в древней Греции астрономия имела свою богиню (музу Уранию).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31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15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778" y="736066"/>
            <a:ext cx="2092022" cy="2338142"/>
          </a:xfrm>
          <a:prstGeom prst="rect">
            <a:avLst/>
          </a:prstGeom>
          <a:noFill/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3275856" y="1340768"/>
            <a:ext cx="522659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Платон: «Астрономия побуждает смотреть ввысь и ведёт от нашего мира к другим мирам» (Платон «Государство» 427-347  до н.э.)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936365" y="3912388"/>
            <a:ext cx="496855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Аристотель: «Семь свободных искусств – основа воспитания, которое надлежит давать не для практической пользы, но потому, что оно достойно свободнорождённого человека и само по себе прекрасно» (Аристотель «Политика»., 384-322 до н.э.)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image2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8252421" y="6272067"/>
            <a:ext cx="500064" cy="36512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457"/>
          <p:cNvSpPr>
            <a:spLocks noGrp="1"/>
          </p:cNvSpPr>
          <p:nvPr>
            <p:ph type="sldNum" sz="quarter" idx="4294967295"/>
          </p:nvPr>
        </p:nvSpPr>
        <p:spPr>
          <a:xfrm>
            <a:off x="8342476" y="6309800"/>
            <a:ext cx="410009" cy="33855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anchor="t"/>
          <a:lstStyle>
            <a:lvl1pPr>
              <a:defRPr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1pPr>
          </a:lstStyle>
          <a:p>
            <a:pPr algn="ctr"/>
            <a:fld id="{86CB4B4D-7CA3-9044-876B-883B54F8677D}" type="slidenum">
              <a:rPr>
                <a:solidFill>
                  <a:prstClr val="black">
                    <a:tint val="75000"/>
                  </a:prstClr>
                </a:solidFill>
              </a:rPr>
              <a:pPr algn="ctr"/>
              <a:t>6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5058" name="Picture 2" descr="D:\ИНФОРМАТИКА\Portrety_skan\Аристотель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525763"/>
            <a:ext cx="1831889" cy="2608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ая прямоугольная выноска 12"/>
          <p:cNvSpPr>
            <a:spLocks noChangeArrowheads="1"/>
          </p:cNvSpPr>
          <p:nvPr/>
        </p:nvSpPr>
        <p:spPr bwMode="auto">
          <a:xfrm>
            <a:off x="6596237" y="2996952"/>
            <a:ext cx="1656184" cy="432048"/>
          </a:xfrm>
          <a:prstGeom prst="wedgeRoundRectCallout">
            <a:avLst>
              <a:gd name="adj1" fmla="val -47269"/>
              <a:gd name="adj2" fmla="val 47944"/>
              <a:gd name="adj3" fmla="val 16667"/>
            </a:avLst>
          </a:prstGeom>
          <a:solidFill>
            <a:srgbClr val="B0E1F7">
              <a:alpha val="74901"/>
            </a:srgbClr>
          </a:solidFill>
          <a:ln w="12700" algn="ctr">
            <a:solidFill>
              <a:srgbClr val="385D8A"/>
            </a:solidFill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Аристотель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ая прямоугольная выноска 13"/>
          <p:cNvSpPr>
            <a:spLocks noChangeArrowheads="1"/>
          </p:cNvSpPr>
          <p:nvPr/>
        </p:nvSpPr>
        <p:spPr bwMode="auto">
          <a:xfrm>
            <a:off x="897697" y="3216562"/>
            <a:ext cx="1656184" cy="432048"/>
          </a:xfrm>
          <a:prstGeom prst="wedgeRoundRectCallout">
            <a:avLst>
              <a:gd name="adj1" fmla="val -47269"/>
              <a:gd name="adj2" fmla="val 47944"/>
              <a:gd name="adj3" fmla="val 16667"/>
            </a:avLst>
          </a:prstGeom>
          <a:solidFill>
            <a:srgbClr val="B0E1F7">
              <a:alpha val="74901"/>
            </a:srgbClr>
          </a:solidFill>
          <a:ln w="12700" algn="ctr">
            <a:solidFill>
              <a:srgbClr val="385D8A"/>
            </a:solidFill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Платон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952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8308" y="836712"/>
            <a:ext cx="7200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Со времен Петра курс астрономии </a:t>
            </a:r>
            <a:r>
              <a:rPr lang="ru-RU" sz="2800" b="1" dirty="0" smtClean="0"/>
              <a:t>был  частью </a:t>
            </a:r>
            <a:r>
              <a:rPr lang="ru-RU" sz="2800" b="1" dirty="0"/>
              <a:t>учебного плана специальных</a:t>
            </a:r>
          </a:p>
          <a:p>
            <a:pPr algn="ctr"/>
            <a:r>
              <a:rPr lang="ru-RU" sz="2800" b="1" dirty="0"/>
              <a:t>технических учебных заведений.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С </a:t>
            </a:r>
            <a:r>
              <a:rPr lang="ru-RU" sz="2800" b="1" dirty="0"/>
              <a:t>введением обязательного среднего</a:t>
            </a:r>
          </a:p>
          <a:p>
            <a:pPr algn="ctr"/>
            <a:r>
              <a:rPr lang="ru-RU" sz="2800" b="1" dirty="0"/>
              <a:t>образования – часть учебного плана средней школы (вплоть до 2004/2005</a:t>
            </a:r>
          </a:p>
          <a:p>
            <a:pPr algn="ctr"/>
            <a:r>
              <a:rPr lang="ru-RU" sz="2800" b="1" dirty="0"/>
              <a:t>учебного года)</a:t>
            </a:r>
          </a:p>
        </p:txBody>
      </p:sp>
      <p:pic>
        <p:nvPicPr>
          <p:cNvPr id="3074" name="Picture 2" descr="http://www.e-reading.club/illustrations/1034/1034311-i_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80409"/>
            <a:ext cx="4176464" cy="282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spbmuzei.ru/observatoriya/pul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17" y="4004175"/>
            <a:ext cx="4203459" cy="280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112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kunstkamera.ru/images/300/300/300_04_04_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8" r="10978"/>
          <a:stretch/>
        </p:blipFill>
        <p:spPr bwMode="auto">
          <a:xfrm>
            <a:off x="0" y="116632"/>
            <a:ext cx="9144000" cy="66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930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chemeClr val="bg1"/>
                </a:solidFill>
              </a:rPr>
              <a:t>В астрономических и космических участвуют практически все развитые и развивающие страны, в том числе: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072" y="1772816"/>
            <a:ext cx="8229600" cy="41148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Россия</a:t>
            </a:r>
            <a:endParaRPr lang="ru-RU" sz="18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США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Канада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Япония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Китай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Австралия</a:t>
            </a:r>
            <a:endParaRPr lang="en-US" sz="18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Израиль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Чили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Мексика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Южная Корея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Бразилия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Индия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Все западноевропейские </a:t>
            </a:r>
            <a:r>
              <a:rPr lang="ru-RU" sz="1800" b="1" dirty="0" smtClean="0">
                <a:solidFill>
                  <a:schemeClr val="tx1"/>
                </a:solidFill>
              </a:rPr>
              <a:t>страны</a:t>
            </a:r>
            <a:endParaRPr lang="ru-RU" sz="1800" b="1" dirty="0" smtClean="0">
              <a:solidFill>
                <a:schemeClr val="tx1"/>
              </a:solidFill>
            </a:endParaRPr>
          </a:p>
        </p:txBody>
      </p:sp>
      <p:pic>
        <p:nvPicPr>
          <p:cNvPr id="614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613" y="2286000"/>
            <a:ext cx="3387725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11760" y="3381124"/>
            <a:ext cx="399340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dirty="0"/>
              <a:t>Запуски </a:t>
            </a:r>
            <a:r>
              <a:rPr lang="ru-RU" altLang="ru-RU" dirty="0" smtClean="0"/>
              <a:t>космических аппаратов</a:t>
            </a:r>
          </a:p>
          <a:p>
            <a:pPr eaLnBrk="1" hangingPunct="1"/>
            <a:r>
              <a:rPr lang="ru-RU" altLang="ru-RU" dirty="0" smtClean="0"/>
              <a:t>  </a:t>
            </a:r>
            <a:r>
              <a:rPr lang="ru-RU" altLang="ru-RU" dirty="0"/>
              <a:t>способны производить:</a:t>
            </a:r>
          </a:p>
          <a:p>
            <a:pPr eaLnBrk="1" hangingPunct="1"/>
            <a:r>
              <a:rPr lang="ru-RU" altLang="ru-RU" dirty="0"/>
              <a:t>США, Россия, Китай, Индия, </a:t>
            </a:r>
          </a:p>
          <a:p>
            <a:pPr eaLnBrk="1" hangingPunct="1"/>
            <a:r>
              <a:rPr lang="ru-RU" altLang="ru-RU" dirty="0"/>
              <a:t>Зап. Европа (ЕКА), Израиль, </a:t>
            </a:r>
          </a:p>
          <a:p>
            <a:pPr eaLnBrk="1" hangingPunct="1"/>
            <a:r>
              <a:rPr lang="ru-RU" altLang="ru-RU" dirty="0"/>
              <a:t>Япония, КНДР, Корея</a:t>
            </a:r>
          </a:p>
        </p:txBody>
      </p:sp>
    </p:spTree>
    <p:extLst>
      <p:ext uri="{BB962C8B-B14F-4D97-AF65-F5344CB8AC3E}">
        <p14:creationId xmlns:p14="http://schemas.microsoft.com/office/powerpoint/2010/main" val="202116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554</TotalTime>
  <Words>1051</Words>
  <Application>Microsoft Office PowerPoint</Application>
  <PresentationFormat>Экран (4:3)</PresentationFormat>
  <Paragraphs>86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Астрономия возвращается в школу</vt:lpstr>
      <vt:lpstr>Презентация PowerPoint</vt:lpstr>
      <vt:lpstr>Презентация PowerPoint</vt:lpstr>
      <vt:lpstr>Основные причины возврата курса «Астрономия» в школьную программу отдельным предметом:</vt:lpstr>
      <vt:lpstr>Презентация PowerPoint</vt:lpstr>
      <vt:lpstr>Презентация PowerPoint</vt:lpstr>
      <vt:lpstr>Презентация PowerPoint</vt:lpstr>
      <vt:lpstr>Презентация PowerPoint</vt:lpstr>
      <vt:lpstr>В астрономических и космических участвуют практически все развитые и развивающие страны, в том числе:</vt:lpstr>
      <vt:lpstr>Презентация PowerPoint</vt:lpstr>
      <vt:lpstr>Что дает школьнику знакомство с астрономией?</vt:lpstr>
      <vt:lpstr>Что дает школьнику знакомство с астрономией?</vt:lpstr>
      <vt:lpstr>Презентация PowerPoint</vt:lpstr>
      <vt:lpstr>Интернет-ресурсы</vt:lpstr>
      <vt:lpstr>Летние школы</vt:lpstr>
      <vt:lpstr>Астрономические и астрокосмические музеи</vt:lpstr>
      <vt:lpstr>Проектная деятельность</vt:lpstr>
      <vt:lpstr>Астрономии в школе как предмета не было – но побеждаем в Международных олимпиадах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Астрономия возвращается в школу. С чего начать?</dc:title>
  <dc:creator>Irina</dc:creator>
  <cp:lastModifiedBy>Пользователь</cp:lastModifiedBy>
  <cp:revision>37</cp:revision>
  <dcterms:created xsi:type="dcterms:W3CDTF">2017-06-15T13:10:04Z</dcterms:created>
  <dcterms:modified xsi:type="dcterms:W3CDTF">2017-09-14T22:39:00Z</dcterms:modified>
</cp:coreProperties>
</file>