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332" r:id="rId2"/>
    <p:sldId id="279" r:id="rId3"/>
    <p:sldId id="304" r:id="rId4"/>
    <p:sldId id="328" r:id="rId5"/>
    <p:sldId id="305" r:id="rId6"/>
    <p:sldId id="308" r:id="rId7"/>
    <p:sldId id="293" r:id="rId8"/>
    <p:sldId id="311" r:id="rId9"/>
    <p:sldId id="313" r:id="rId10"/>
    <p:sldId id="329" r:id="rId11"/>
    <p:sldId id="285" r:id="rId12"/>
    <p:sldId id="267" r:id="rId13"/>
    <p:sldId id="321" r:id="rId14"/>
    <p:sldId id="323" r:id="rId15"/>
    <p:sldId id="331" r:id="rId16"/>
    <p:sldId id="325" r:id="rId17"/>
    <p:sldId id="31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200" y="-6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ectangle 10"/>
          <p:cNvGrpSpPr>
            <a:grpSpLocks/>
          </p:cNvGrpSpPr>
          <p:nvPr/>
        </p:nvGrpSpPr>
        <p:grpSpPr bwMode="auto">
          <a:xfrm>
            <a:off x="-6350" y="3859213"/>
            <a:ext cx="9156700" cy="3005137"/>
            <a:chOff x="-4" y="2431"/>
            <a:chExt cx="5768" cy="1893"/>
          </a:xfrm>
        </p:grpSpPr>
        <p:pic>
          <p:nvPicPr>
            <p:cNvPr id="5" name="Rectangle 10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" y="2431"/>
              <a:ext cx="5768" cy="18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0" y="2436"/>
              <a:ext cx="5760" cy="1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grpSp>
        <p:nvGrpSpPr>
          <p:cNvPr id="7" name="Rectangle 11"/>
          <p:cNvGrpSpPr>
            <a:grpSpLocks/>
          </p:cNvGrpSpPr>
          <p:nvPr/>
        </p:nvGrpSpPr>
        <p:grpSpPr bwMode="auto">
          <a:xfrm>
            <a:off x="-6350" y="-6350"/>
            <a:ext cx="9156700" cy="3876675"/>
            <a:chOff x="-4" y="-4"/>
            <a:chExt cx="5768" cy="2442"/>
          </a:xfrm>
        </p:grpSpPr>
        <p:pic>
          <p:nvPicPr>
            <p:cNvPr id="8" name="Rectangle 11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4" y="-4"/>
              <a:ext cx="5768" cy="2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0" y="0"/>
              <a:ext cx="5760" cy="2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Trebuchet MS" pitchFamily="34" charset="0"/>
              </a:endParaRPr>
            </a:p>
          </p:txBody>
        </p:sp>
      </p:grpSp>
      <p:sp>
        <p:nvSpPr>
          <p:cNvPr id="10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9BB6F-364D-485D-BBBF-2BB3FAF02739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9CFBB-1253-4202-9D9A-4FEEC403B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1CA32-B2D5-4E1B-A46E-337B61B260BB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C7893-06DB-46A7-ADDF-9EDE52751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2EC67-2925-4308-A014-18F0B406C07D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9F01B-2422-4F26-B2F7-1C4FEC67E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5BC07-CCA0-4718-87E1-0D0693142F8A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4E5BD-255F-40BE-8CBA-8C20CBBE6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22A1E-48DE-4794-928B-A2C5C457AA0C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BEC0C-F106-4EED-890D-F2D73A2F5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CF471-367B-40C2-A236-52FCF289B42C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9DB66-833A-4469-A4C8-F7B33775A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B5CD3-D628-4A84-9E19-BB787359D3E8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6A9F2-B246-4E81-A2F7-E2C047A457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02A27-1DEC-4827-9C74-7CADE7A78A22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083A4-FC2F-4C1E-96F6-92024B97F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02A7E-0121-489D-9A53-57EFB4545CDD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EE523-789E-4902-9D26-E51E048037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4A95C3-09F7-4E2F-A38E-5476E5B8C7C4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C856A-682B-41E4-B529-0139D8504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9E934-0219-4E46-AF25-5AA0CC08AFBD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4100F-8E62-45F3-B7CA-B094E80A5C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76A9DB-0A73-421D-AB36-6955A226C450}" type="datetimeFigureOut">
              <a:rPr lang="ru-RU"/>
              <a:pPr>
                <a:defRPr/>
              </a:pPr>
              <a:t>11.04.2017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C2F2892-491E-453F-B365-1D139B44F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5" r:id="rId2"/>
    <p:sldLayoutId id="2147483817" r:id="rId3"/>
    <p:sldLayoutId id="2147483814" r:id="rId4"/>
    <p:sldLayoutId id="2147483813" r:id="rId5"/>
    <p:sldLayoutId id="2147483812" r:id="rId6"/>
    <p:sldLayoutId id="2147483811" r:id="rId7"/>
    <p:sldLayoutId id="2147483810" r:id="rId8"/>
    <p:sldLayoutId id="2147483818" r:id="rId9"/>
    <p:sldLayoutId id="2147483809" r:id="rId10"/>
    <p:sldLayoutId id="2147483808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284663" y="5013325"/>
            <a:ext cx="4679950" cy="1728788"/>
          </a:xfrm>
        </p:spPr>
        <p:txBody>
          <a:bodyPr/>
          <a:lstStyle/>
          <a:p>
            <a:pPr eaLnBrk="1" hangingPunct="1"/>
            <a:r>
              <a:rPr lang="ru-RU" sz="2000" b="1" smtClean="0"/>
              <a:t>                              Якимович И.Г. </a:t>
            </a:r>
          </a:p>
          <a:p>
            <a:pPr eaLnBrk="1" hangingPunct="1"/>
            <a:r>
              <a:rPr lang="ru-RU" sz="2000" b="1" smtClean="0"/>
              <a:t>    БГУ им. акад. И.Г. Петровского</a:t>
            </a:r>
          </a:p>
          <a:p>
            <a:pPr eaLnBrk="1" hangingPunct="1"/>
            <a:endParaRPr lang="ru-RU" sz="2000" b="1" smtClean="0"/>
          </a:p>
          <a:p>
            <a:pPr eaLnBrk="1" hangingPunct="1"/>
            <a:r>
              <a:rPr lang="ru-RU" sz="2000" b="1" smtClean="0"/>
              <a:t>2017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260648"/>
            <a:ext cx="7175351" cy="4896544"/>
          </a:xfrm>
        </p:spPr>
        <p:txBody>
          <a:bodyPr/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/>
              <a:t>Как развить способность к </a:t>
            </a:r>
            <a:r>
              <a:rPr lang="ru-RU" sz="2800" dirty="0" err="1"/>
              <a:t>эмпатии</a:t>
            </a:r>
            <a:r>
              <a:rPr lang="ru-RU" sz="2800" dirty="0"/>
              <a:t> ?</a:t>
            </a:r>
            <a:br>
              <a:rPr lang="ru-RU" sz="2800" dirty="0"/>
            </a:br>
            <a:r>
              <a:rPr lang="ru-RU" sz="2400" b="0" i="1" dirty="0"/>
              <a:t>(Тренинг с педагогами и обучающимися)</a:t>
            </a:r>
            <a:br>
              <a:rPr lang="ru-RU" sz="2400" b="0" i="1" dirty="0"/>
            </a:br>
            <a:r>
              <a:rPr lang="ru-RU" sz="2400" b="0" i="1" dirty="0"/>
              <a:t/>
            </a:r>
            <a:br>
              <a:rPr lang="ru-RU" sz="2400" b="0" i="1" dirty="0"/>
            </a:br>
            <a:endParaRPr lang="ru-RU" sz="2400" b="0" i="1" dirty="0"/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268413"/>
            <a:ext cx="79216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Правила тренинга</a:t>
            </a:r>
            <a:endParaRPr lang="ru-RU" dirty="0"/>
          </a:p>
        </p:txBody>
      </p:sp>
      <p:sp>
        <p:nvSpPr>
          <p:cNvPr id="22530" name="Прямоугольник 2"/>
          <p:cNvSpPr>
            <a:spLocks noChangeArrowheads="1"/>
          </p:cNvSpPr>
          <p:nvPr/>
        </p:nvSpPr>
        <p:spPr bwMode="auto">
          <a:xfrm>
            <a:off x="1187450" y="2136775"/>
            <a:ext cx="7056438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Trebuchet MS" pitchFamily="34" charset="0"/>
              </a:rPr>
              <a:t>1.Право на поддержку</a:t>
            </a:r>
          </a:p>
          <a:p>
            <a:r>
              <a:rPr lang="ru-RU" sz="2800" b="1" i="1">
                <a:latin typeface="Trebuchet MS" pitchFamily="34" charset="0"/>
              </a:rPr>
              <a:t>2.Активность.</a:t>
            </a:r>
          </a:p>
          <a:p>
            <a:r>
              <a:rPr lang="ru-RU" sz="2800" b="1" i="1">
                <a:latin typeface="Trebuchet MS" pitchFamily="34" charset="0"/>
              </a:rPr>
              <a:t>3.Право на свою точку зрения</a:t>
            </a:r>
          </a:p>
          <a:p>
            <a:r>
              <a:rPr lang="ru-RU" sz="2800" b="1" i="1">
                <a:latin typeface="Trebuchet MS" pitchFamily="34" charset="0"/>
              </a:rPr>
              <a:t>4.Обязанность слушать-не перебивать</a:t>
            </a:r>
          </a:p>
          <a:p>
            <a:r>
              <a:rPr lang="ru-RU" sz="2800" b="1" i="1">
                <a:latin typeface="Trebuchet MS" pitchFamily="34" charset="0"/>
              </a:rPr>
              <a:t>5.Право говорить от себя лично о происходящем здесь и теперь</a:t>
            </a:r>
          </a:p>
          <a:p>
            <a:endParaRPr lang="ru-RU" sz="2800" b="1" i="1">
              <a:latin typeface="Trebuchet MS" pitchFamily="34" charset="0"/>
            </a:endParaRPr>
          </a:p>
          <a:p>
            <a:r>
              <a:rPr lang="ru-RU" sz="2800" b="1" i="1">
                <a:latin typeface="Trebuchet MS" pitchFamily="34" charset="0"/>
              </a:rPr>
              <a:t>                            (по Г.И. Марасанову) </a:t>
            </a:r>
          </a:p>
          <a:p>
            <a:endParaRPr lang="ru-RU" sz="2800" b="1" i="1">
              <a:latin typeface="Trebuchet MS" pitchFamily="34" charset="0"/>
            </a:endParaRPr>
          </a:p>
          <a:p>
            <a:endParaRPr lang="ru-RU" sz="2800" b="1" i="1">
              <a:latin typeface="Trebuchet MS" pitchFamily="34" charset="0"/>
            </a:endParaRPr>
          </a:p>
          <a:p>
            <a:endParaRPr lang="ru-RU" sz="2800" b="1" i="1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231775"/>
            <a:ext cx="8510588" cy="1560513"/>
          </a:xfrm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836613"/>
            <a:ext cx="8229600" cy="5289550"/>
          </a:xfrm>
        </p:spPr>
        <p:txBody>
          <a:bodyPr rtlCol="0">
            <a:normAutofit fontScale="25000" lnSpcReduction="20000"/>
          </a:bodyPr>
          <a:lstStyle/>
          <a:p>
            <a:pPr marL="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1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Важно учить чувствовать другого человека</a:t>
            </a:r>
            <a:endParaRPr lang="ru-RU" sz="12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1.Дети с высокой </a:t>
            </a:r>
            <a:r>
              <a:rPr lang="ru-RU" sz="96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эмпатией</a:t>
            </a:r>
            <a:r>
              <a:rPr lang="ru-RU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склонны вступаться </a:t>
            </a:r>
            <a:r>
              <a:rPr lang="ru-RU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даже за тех, </a:t>
            </a:r>
            <a:r>
              <a:rPr lang="ru-RU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кто </a:t>
            </a:r>
            <a:r>
              <a:rPr lang="ru-RU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не принадлежит к компании друзей. </a:t>
            </a: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2.Опыт </a:t>
            </a:r>
            <a:r>
              <a:rPr lang="ru-RU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поддержки и защиты слабых помогает детям приобрести здоровую устойчивую самооценку. </a:t>
            </a: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3.Высокая </a:t>
            </a:r>
            <a:r>
              <a:rPr lang="ru-RU" sz="9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эмпатия</a:t>
            </a:r>
            <a:r>
              <a:rPr lang="ru-RU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способствует счастью и успеху, когда ребенок становится взрослым. Это касается, в первую очередь, личной жизни</a:t>
            </a:r>
            <a:r>
              <a:rPr lang="ru-RU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endParaRPr lang="ru-RU" sz="9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4.Люди</a:t>
            </a:r>
            <a:r>
              <a:rPr lang="ru-RU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легко воспринимающие и понимающие чувства других, успешны и в работе. </a:t>
            </a:r>
            <a:endParaRPr lang="ru-RU" sz="9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 </a:t>
            </a:r>
            <a:r>
              <a:rPr lang="ru-RU" sz="9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5.Эмпатичные </a:t>
            </a:r>
            <a:r>
              <a:rPr lang="ru-RU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люди проявляют чуткость, распознавая насущные проблемы общества или групп населения, и находят их решения</a:t>
            </a:r>
            <a:r>
              <a:rPr lang="ru-RU" sz="960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ru-RU" sz="9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Большинство </a:t>
            </a:r>
            <a:r>
              <a:rPr lang="ru-RU" sz="9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изобретений удовлетворяют нужды людей, которые трудно угадать без способности к пониманию их проблем и чувств.</a:t>
            </a: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872208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 smtClean="0">
                <a:effectLst/>
              </a:rPr>
              <a:t>Слоган-это </a:t>
            </a:r>
            <a:r>
              <a:rPr lang="ru-RU" sz="3200" dirty="0">
                <a:effectLst/>
              </a:rPr>
              <a:t>девиз, призыв, краткое образное выражение, афористично </a:t>
            </a:r>
            <a:r>
              <a:rPr lang="ru-RU" sz="3200" dirty="0" smtClean="0">
                <a:effectLst/>
              </a:rPr>
              <a:t>выраженная мысль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sp>
        <p:nvSpPr>
          <p:cNvPr id="27650" name="Текст 2"/>
          <p:cNvSpPr>
            <a:spLocks noGrp="1"/>
          </p:cNvSpPr>
          <p:nvPr>
            <p:ph type="body" idx="1"/>
          </p:nvPr>
        </p:nvSpPr>
        <p:spPr>
          <a:xfrm>
            <a:off x="179388" y="1916113"/>
            <a:ext cx="8856662" cy="4681537"/>
          </a:xfrm>
        </p:spPr>
        <p:txBody>
          <a:bodyPr/>
          <a:lstStyle/>
          <a:p>
            <a:pPr algn="ctr" eaLnBrk="1" hangingPunct="1"/>
            <a:r>
              <a:rPr lang="ru-RU" sz="2400" i="1" smtClean="0"/>
              <a:t>Правила составления слогана:</a:t>
            </a:r>
          </a:p>
          <a:p>
            <a:pPr algn="l" eaLnBrk="1" hangingPunct="1"/>
            <a:r>
              <a:rPr lang="ru-RU" sz="2400" i="1" smtClean="0"/>
              <a:t>1.Должен быть ярким и притягательным.</a:t>
            </a:r>
          </a:p>
          <a:p>
            <a:pPr algn="l" eaLnBrk="1" hangingPunct="1"/>
            <a:r>
              <a:rPr lang="ru-RU" sz="2400" i="1" smtClean="0"/>
              <a:t>2. Должен влиять на сознание и подсознание слушателей.</a:t>
            </a:r>
          </a:p>
          <a:p>
            <a:pPr algn="l" eaLnBrk="1" hangingPunct="1"/>
            <a:r>
              <a:rPr lang="ru-RU" sz="2400" i="1" smtClean="0"/>
              <a:t>3. «Нет!» отрицаниям в слогане</a:t>
            </a:r>
          </a:p>
          <a:p>
            <a:pPr algn="l" eaLnBrk="1" hangingPunct="1"/>
            <a:r>
              <a:rPr lang="ru-RU" sz="2400" i="1" smtClean="0"/>
              <a:t>4. В составе рекомендуется :  «теперь», «здесь», «важно»,  «легко» и так далее. </a:t>
            </a:r>
          </a:p>
          <a:p>
            <a:pPr algn="l" eaLnBrk="1" hangingPunct="1"/>
            <a:r>
              <a:rPr lang="ru-RU" sz="2400" i="1" smtClean="0"/>
              <a:t>5.Должен быть кратким и интересным;</a:t>
            </a:r>
            <a:br>
              <a:rPr lang="ru-RU" sz="2400" i="1" smtClean="0"/>
            </a:br>
            <a:r>
              <a:rPr lang="ru-RU" sz="2400" i="1" smtClean="0"/>
              <a:t>- достоверным и понятным;</a:t>
            </a:r>
          </a:p>
          <a:p>
            <a:pPr algn="l" eaLnBrk="1" hangingPunct="1"/>
            <a:r>
              <a:rPr lang="ru-RU" sz="2400" b="1" i="1" smtClean="0"/>
              <a:t>6.</a:t>
            </a:r>
            <a:r>
              <a:rPr lang="ru-RU" sz="2400" i="1" smtClean="0"/>
              <a:t>Должен восприниматься мгновенно и запоминаться без усилий.</a:t>
            </a:r>
            <a:br>
              <a:rPr lang="ru-RU" sz="2400" i="1" smtClean="0"/>
            </a:br>
            <a:r>
              <a:rPr lang="ru-RU" sz="2400" i="1" smtClean="0"/>
              <a:t/>
            </a:r>
            <a:br>
              <a:rPr lang="ru-RU" sz="2400" i="1" smtClean="0"/>
            </a:br>
            <a:endParaRPr lang="ru-RU" sz="2400" i="1" smtClean="0"/>
          </a:p>
          <a:p>
            <a:pPr eaLnBrk="1" hangingPunct="1"/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cs543509.vk.me/u64618645/video/l_4ccc11c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194" y="260648"/>
            <a:ext cx="7110805" cy="1309836"/>
          </a:xfrm>
        </p:spPr>
        <p:txBody>
          <a:bodyPr>
            <a:normAutofit fontScale="90000"/>
          </a:bodyPr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              </a:t>
            </a:r>
            <a:r>
              <a:rPr lang="ru-RU" b="0" i="1" dirty="0" smtClean="0"/>
              <a:t>Таисия </a:t>
            </a:r>
            <a:r>
              <a:rPr lang="ru-RU" b="0" i="1" dirty="0" err="1" smtClean="0"/>
              <a:t>Февронина</a:t>
            </a:r>
            <a:endParaRPr lang="ru-RU" b="0" i="1" dirty="0"/>
          </a:p>
        </p:txBody>
      </p:sp>
      <p:sp>
        <p:nvSpPr>
          <p:cNvPr id="29698" name="Текст 2"/>
          <p:cNvSpPr>
            <a:spLocks noGrp="1"/>
          </p:cNvSpPr>
          <p:nvPr>
            <p:ph type="body" idx="1"/>
          </p:nvPr>
        </p:nvSpPr>
        <p:spPr>
          <a:xfrm>
            <a:off x="2022475" y="1700213"/>
            <a:ext cx="7121525" cy="3743325"/>
          </a:xfrm>
        </p:spPr>
        <p:txBody>
          <a:bodyPr/>
          <a:lstStyle/>
          <a:p>
            <a:pPr eaLnBrk="1" hangingPunct="1"/>
            <a:r>
              <a:rPr lang="ru-RU" sz="4400" b="1" i="1" smtClean="0"/>
              <a:t>Не всё так в мире безнадёжно.</a:t>
            </a:r>
            <a:br>
              <a:rPr lang="ru-RU" sz="4400" b="1" i="1" smtClean="0"/>
            </a:br>
            <a:r>
              <a:rPr lang="ru-RU" sz="4400" b="1" i="1" smtClean="0"/>
              <a:t>Пока сочувствуем, жалеем,</a:t>
            </a:r>
            <a:br>
              <a:rPr lang="ru-RU" sz="4400" b="1" i="1" smtClean="0"/>
            </a:br>
            <a:r>
              <a:rPr lang="ru-RU" sz="4400" b="1" i="1" smtClean="0"/>
              <a:t>То счастье на земле возможно!</a:t>
            </a:r>
            <a:endParaRPr lang="ru-RU" sz="4400" b="1" smtClean="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3709988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620689"/>
            <a:ext cx="4067943" cy="1152127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 smtClean="0"/>
              <a:t>Способность к </a:t>
            </a:r>
            <a:r>
              <a:rPr lang="ru-RU" dirty="0" err="1" smtClean="0"/>
              <a:t>эмпатии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638" y="731838"/>
            <a:ext cx="4398962" cy="6010275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влезть в шкуру», «увидеть своими глазами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»,</a:t>
            </a: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«прогуляться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ботинках»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363" name="Текст 3"/>
          <p:cNvSpPr>
            <a:spLocks noGrp="1"/>
          </p:cNvSpPr>
          <p:nvPr>
            <p:ph type="body" sz="half" idx="2"/>
          </p:nvPr>
        </p:nvSpPr>
        <p:spPr>
          <a:xfrm>
            <a:off x="323850" y="2492375"/>
            <a:ext cx="3671888" cy="360045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rgbClr val="FF0000"/>
                </a:solidFill>
              </a:rPr>
              <a:t>со</a:t>
            </a:r>
            <a:r>
              <a:rPr lang="ru-RU" sz="2400" smtClean="0"/>
              <a:t>чувствовать – чувствовать вместе, </a:t>
            </a:r>
          </a:p>
          <a:p>
            <a:pPr eaLnBrk="1" hangingPunct="1"/>
            <a:r>
              <a:rPr lang="ru-RU" sz="2400" b="1" smtClean="0">
                <a:solidFill>
                  <a:srgbClr val="FF0000"/>
                </a:solidFill>
              </a:rPr>
              <a:t>со</a:t>
            </a:r>
            <a:r>
              <a:rPr lang="ru-RU" sz="2400" smtClean="0"/>
              <a:t>участвовать</a:t>
            </a:r>
            <a:r>
              <a:rPr lang="ru-RU" sz="2400" b="1" smtClean="0"/>
              <a:t> </a:t>
            </a:r>
            <a:r>
              <a:rPr lang="ru-RU" sz="2400" smtClean="0"/>
              <a:t>– участвовать вместе, </a:t>
            </a:r>
          </a:p>
          <a:p>
            <a:pPr eaLnBrk="1" hangingPunct="1"/>
            <a:r>
              <a:rPr lang="ru-RU" sz="2400" b="1" smtClean="0">
                <a:solidFill>
                  <a:srgbClr val="FF0000"/>
                </a:solidFill>
              </a:rPr>
              <a:t>со</a:t>
            </a:r>
            <a:r>
              <a:rPr lang="ru-RU" sz="2400" smtClean="0"/>
              <a:t>страдать</a:t>
            </a:r>
            <a:r>
              <a:rPr lang="ru-RU" sz="2400" b="1" smtClean="0"/>
              <a:t> </a:t>
            </a:r>
            <a:r>
              <a:rPr lang="ru-RU" sz="2400" smtClean="0"/>
              <a:t>– (страдать вместе), </a:t>
            </a:r>
          </a:p>
          <a:p>
            <a:pPr eaLnBrk="1" hangingPunct="1"/>
            <a:r>
              <a:rPr lang="ru-RU" sz="2400" b="1" smtClean="0">
                <a:solidFill>
                  <a:srgbClr val="FF0000"/>
                </a:solidFill>
              </a:rPr>
              <a:t>со</a:t>
            </a:r>
            <a:r>
              <a:rPr lang="ru-RU" sz="2400" smtClean="0"/>
              <a:t>переживать –  (переживать вместе).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88913"/>
            <a:ext cx="4608512" cy="434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35488" y="188913"/>
            <a:ext cx="4608512" cy="434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936104"/>
          </a:xfrm>
        </p:spPr>
        <p:txBody>
          <a:bodyPr>
            <a:normAutofit fontScale="90000"/>
          </a:bodyPr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i="1" dirty="0" smtClean="0"/>
              <a:t>К  концу занятия участники смогут: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2565400"/>
            <a:ext cx="9144000" cy="223202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назвать </a:t>
            </a:r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основные признаки понятия «</a:t>
            </a:r>
            <a:r>
              <a:rPr lang="ru-RU" sz="2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эмпатия</a:t>
            </a:r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»,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«эмпатические способности»;</a:t>
            </a:r>
            <a:endParaRPr lang="ru-RU" sz="2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продемонстрировать </a:t>
            </a:r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умения распознавать эмоции, навыки быстрого реагирования на эмоциональное состояние партнеров по общению, навыки «чтения» невербальных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сигналов;</a:t>
            </a:r>
            <a:endParaRPr lang="ru-RU" sz="2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algn="just"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задуматься </a:t>
            </a:r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 необходимости </a:t>
            </a:r>
            <a:r>
              <a:rPr lang="ru-RU" sz="24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понимать собственный </a:t>
            </a:r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эмоциональный мир и эмоциональный мир других людей, а также  о необходимости развития у себя </a:t>
            </a:r>
            <a:r>
              <a:rPr lang="ru-RU" sz="24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эмпатии</a:t>
            </a:r>
            <a:r>
              <a:rPr lang="ru-RU" sz="2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304800"/>
            <a:ext cx="9755188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340768"/>
            <a:ext cx="3346704" cy="1080120"/>
          </a:xfrm>
        </p:spPr>
        <p:txBody>
          <a:bodyPr rtlCol="0"/>
          <a:lstStyle/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/>
              <a:t>удачного</a:t>
            </a:r>
          </a:p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/>
          </a:p>
        </p:txBody>
      </p:sp>
      <p:sp>
        <p:nvSpPr>
          <p:cNvPr id="20482" name="Объект 6"/>
          <p:cNvSpPr>
            <a:spLocks noGrp="1"/>
          </p:cNvSpPr>
          <p:nvPr>
            <p:ph sz="half" idx="2"/>
          </p:nvPr>
        </p:nvSpPr>
        <p:spPr>
          <a:xfrm>
            <a:off x="0" y="2276475"/>
            <a:ext cx="4503738" cy="4392613"/>
          </a:xfrm>
        </p:spPr>
        <p:txBody>
          <a:bodyPr/>
          <a:lstStyle/>
          <a:p>
            <a:pPr eaLnBrk="1" hangingPunct="1"/>
            <a:r>
              <a:rPr lang="ru-RU" sz="2400" smtClean="0"/>
              <a:t>Искренний интерес к обучающимся;</a:t>
            </a:r>
          </a:p>
          <a:p>
            <a:pPr eaLnBrk="1" hangingPunct="1"/>
            <a:r>
              <a:rPr lang="ru-RU" sz="2400" smtClean="0"/>
              <a:t>Уважение детских мнений</a:t>
            </a:r>
          </a:p>
          <a:p>
            <a:pPr eaLnBrk="1" hangingPunct="1"/>
            <a:r>
              <a:rPr lang="ru-RU" sz="2400" smtClean="0"/>
              <a:t>Сочувственное отношение к мыслям и желаниям  обучающихся</a:t>
            </a:r>
          </a:p>
          <a:p>
            <a:pPr eaLnBrk="1" hangingPunct="1"/>
            <a:r>
              <a:rPr lang="ru-RU" sz="2400" smtClean="0"/>
              <a:t>Искренне стремление учителя стать на позицию обучающихся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7302" y="1340769"/>
            <a:ext cx="3957146" cy="648072"/>
          </a:xfrm>
        </p:spPr>
        <p:txBody>
          <a:bodyPr rtlCol="0"/>
          <a:lstStyle/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/>
              <a:t>неудачного</a:t>
            </a:r>
          </a:p>
        </p:txBody>
      </p:sp>
      <p:sp>
        <p:nvSpPr>
          <p:cNvPr id="20484" name="Объект 5"/>
          <p:cNvSpPr>
            <a:spLocks noGrp="1"/>
          </p:cNvSpPr>
          <p:nvPr>
            <p:ph sz="quarter" idx="4"/>
          </p:nvPr>
        </p:nvSpPr>
        <p:spPr>
          <a:xfrm>
            <a:off x="4572000" y="2205038"/>
            <a:ext cx="4248150" cy="4392612"/>
          </a:xfrm>
        </p:spPr>
        <p:txBody>
          <a:bodyPr/>
          <a:lstStyle/>
          <a:p>
            <a:pPr eaLnBrk="1" hangingPunct="1"/>
            <a:r>
              <a:rPr lang="ru-RU" sz="2400" smtClean="0"/>
              <a:t>Невнимание к особенностям детей;</a:t>
            </a:r>
          </a:p>
          <a:p>
            <a:pPr eaLnBrk="1" hangingPunct="1"/>
            <a:r>
              <a:rPr lang="ru-RU" sz="2400" smtClean="0"/>
              <a:t>Игнорирование чувств ребенка;</a:t>
            </a:r>
          </a:p>
          <a:p>
            <a:pPr eaLnBrk="1" hangingPunct="1"/>
            <a:r>
              <a:rPr lang="ru-RU" sz="2400" smtClean="0"/>
              <a:t>Отсутствие педагогического такта;</a:t>
            </a:r>
          </a:p>
          <a:p>
            <a:pPr eaLnBrk="1" hangingPunct="1"/>
            <a:r>
              <a:rPr lang="ru-RU" sz="2400" smtClean="0"/>
              <a:t>Негативные эмоциональные состояния и отсутствие у педагога навыков саморегуляции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128792" cy="864096"/>
          </a:xfrm>
        </p:spPr>
        <p:txBody>
          <a:bodyPr>
            <a:normAutofit fontScale="90000"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Условия взаимодействия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657" y="2564904"/>
            <a:ext cx="7286343" cy="2376264"/>
          </a:xfrm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i="1" dirty="0" err="1"/>
              <a:t>Э</a:t>
            </a:r>
            <a:r>
              <a:rPr lang="ru-RU" i="1" dirty="0" err="1" smtClean="0"/>
              <a:t>мпатия</a:t>
            </a:r>
            <a:r>
              <a:rPr lang="ru-RU" i="1" dirty="0" smtClean="0"/>
              <a:t> - профессиональное </a:t>
            </a:r>
            <a:r>
              <a:rPr lang="ru-RU" i="1" dirty="0"/>
              <a:t>качество </a:t>
            </a:r>
            <a:r>
              <a:rPr lang="ru-RU" i="1" dirty="0" smtClean="0"/>
              <a:t>педагога</a:t>
            </a:r>
            <a:endParaRPr lang="ru-RU" i="1" dirty="0"/>
          </a:p>
        </p:txBody>
      </p:sp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0" y="115888"/>
            <a:ext cx="8893175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 </a:t>
            </a:r>
            <a:r>
              <a:rPr lang="ru-RU" sz="2400">
                <a:latin typeface="Trebuchet MS" pitchFamily="34" charset="0"/>
              </a:rPr>
              <a:t>«Учителю следует начинать с элементарного, но вместе с тем и наитруднейшего — с формирования способности ощущать душевное состояние другого человека, уметь ставить себя на место другого в самых разных ситуациях»</a:t>
            </a:r>
          </a:p>
          <a:p>
            <a:r>
              <a:rPr lang="ru-RU" sz="2400">
                <a:latin typeface="Trebuchet MS" pitchFamily="34" charset="0"/>
              </a:rPr>
              <a:t>                                                        В.А. Сухомлинский</a:t>
            </a:r>
          </a:p>
          <a:p>
            <a:r>
              <a:rPr lang="ru-RU" sz="2400">
                <a:latin typeface="Trebuchet MS" pitchFamily="34" charset="0"/>
              </a:rPr>
              <a:t>                                                                           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8" y="3284538"/>
            <a:ext cx="2441575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E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716</TotalTime>
  <Words>320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Trebuchet MS</vt:lpstr>
      <vt:lpstr>Georgia</vt:lpstr>
      <vt:lpstr>Calibri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Михайловна</dc:creator>
  <cp:lastModifiedBy>Slushatel</cp:lastModifiedBy>
  <cp:revision>61</cp:revision>
  <dcterms:created xsi:type="dcterms:W3CDTF">2017-02-12T12:50:34Z</dcterms:created>
  <dcterms:modified xsi:type="dcterms:W3CDTF">2017-04-11T11:05:44Z</dcterms:modified>
</cp:coreProperties>
</file>