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17" r:id="rId1"/>
  </p:sldMasterIdLst>
  <p:notesMasterIdLst>
    <p:notesMasterId r:id="rId28"/>
  </p:notesMasterIdLst>
  <p:sldIdLst>
    <p:sldId id="257" r:id="rId2"/>
    <p:sldId id="256" r:id="rId3"/>
    <p:sldId id="320" r:id="rId4"/>
    <p:sldId id="322" r:id="rId5"/>
    <p:sldId id="324" r:id="rId6"/>
    <p:sldId id="376" r:id="rId7"/>
    <p:sldId id="349" r:id="rId8"/>
    <p:sldId id="333" r:id="rId9"/>
    <p:sldId id="305" r:id="rId10"/>
    <p:sldId id="306" r:id="rId11"/>
    <p:sldId id="340" r:id="rId12"/>
    <p:sldId id="309" r:id="rId13"/>
    <p:sldId id="363" r:id="rId14"/>
    <p:sldId id="348" r:id="rId15"/>
    <p:sldId id="382" r:id="rId16"/>
    <p:sldId id="377" r:id="rId17"/>
    <p:sldId id="371" r:id="rId18"/>
    <p:sldId id="367" r:id="rId19"/>
    <p:sldId id="378" r:id="rId20"/>
    <p:sldId id="383" r:id="rId21"/>
    <p:sldId id="384" r:id="rId22"/>
    <p:sldId id="385" r:id="rId23"/>
    <p:sldId id="381" r:id="rId24"/>
    <p:sldId id="379" r:id="rId25"/>
    <p:sldId id="339" r:id="rId26"/>
    <p:sldId id="380" r:id="rId27"/>
  </p:sldIdLst>
  <p:sldSz cx="9144000" cy="6858000" type="screen4x3"/>
  <p:notesSz cx="6669088" cy="9926638"/>
  <p:custDataLst>
    <p:tags r:id="rId29"/>
  </p:custDataLst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000" b="1" kern="1200">
        <a:solidFill>
          <a:schemeClr val="bg1"/>
        </a:solidFill>
        <a:latin typeface="Times New Roman" pitchFamily="18" charset="0"/>
        <a:ea typeface="SimSun" charset="-122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000" b="1" kern="1200">
        <a:solidFill>
          <a:schemeClr val="bg1"/>
        </a:solidFill>
        <a:latin typeface="Times New Roman" pitchFamily="18" charset="0"/>
        <a:ea typeface="SimSun" charset="-122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000" b="1" kern="1200">
        <a:solidFill>
          <a:schemeClr val="bg1"/>
        </a:solidFill>
        <a:latin typeface="Times New Roman" pitchFamily="18" charset="0"/>
        <a:ea typeface="SimSun" charset="-122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000" b="1" kern="1200">
        <a:solidFill>
          <a:schemeClr val="bg1"/>
        </a:solidFill>
        <a:latin typeface="Times New Roman" pitchFamily="18" charset="0"/>
        <a:ea typeface="SimSun" charset="-122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sz="2000" b="1" kern="1200">
        <a:solidFill>
          <a:schemeClr val="bg1"/>
        </a:solidFill>
        <a:latin typeface="Times New Roman" pitchFamily="18" charset="0"/>
        <a:ea typeface="SimSun" charset="-122"/>
        <a:cs typeface="+mn-cs"/>
      </a:defRPr>
    </a:lvl5pPr>
    <a:lvl6pPr marL="2286000" algn="l" defTabSz="914400" rtl="0" eaLnBrk="1" latinLnBrk="0" hangingPunct="1">
      <a:defRPr sz="2000" b="1" kern="1200">
        <a:solidFill>
          <a:schemeClr val="bg1"/>
        </a:solidFill>
        <a:latin typeface="Times New Roman" pitchFamily="18" charset="0"/>
        <a:ea typeface="SimSun" charset="-122"/>
        <a:cs typeface="+mn-cs"/>
      </a:defRPr>
    </a:lvl6pPr>
    <a:lvl7pPr marL="2743200" algn="l" defTabSz="914400" rtl="0" eaLnBrk="1" latinLnBrk="0" hangingPunct="1">
      <a:defRPr sz="2000" b="1" kern="1200">
        <a:solidFill>
          <a:schemeClr val="bg1"/>
        </a:solidFill>
        <a:latin typeface="Times New Roman" pitchFamily="18" charset="0"/>
        <a:ea typeface="SimSun" charset="-122"/>
        <a:cs typeface="+mn-cs"/>
      </a:defRPr>
    </a:lvl7pPr>
    <a:lvl8pPr marL="3200400" algn="l" defTabSz="914400" rtl="0" eaLnBrk="1" latinLnBrk="0" hangingPunct="1">
      <a:defRPr sz="2000" b="1" kern="1200">
        <a:solidFill>
          <a:schemeClr val="bg1"/>
        </a:solidFill>
        <a:latin typeface="Times New Roman" pitchFamily="18" charset="0"/>
        <a:ea typeface="SimSun" charset="-122"/>
        <a:cs typeface="+mn-cs"/>
      </a:defRPr>
    </a:lvl8pPr>
    <a:lvl9pPr marL="3657600" algn="l" defTabSz="914400" rtl="0" eaLnBrk="1" latinLnBrk="0" hangingPunct="1">
      <a:defRPr sz="2000" b="1" kern="1200">
        <a:solidFill>
          <a:schemeClr val="bg1"/>
        </a:solidFill>
        <a:latin typeface="Times New Roman" pitchFamily="18" charset="0"/>
        <a:ea typeface="SimSun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3281" autoAdjust="0"/>
    <p:restoredTop sz="92769" autoAdjust="0"/>
  </p:normalViewPr>
  <p:slideViewPr>
    <p:cSldViewPr>
      <p:cViewPr>
        <p:scale>
          <a:sx n="76" d="100"/>
          <a:sy n="76" d="100"/>
        </p:scale>
        <p:origin x="-72" y="-7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2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AutoShape 1"/>
          <p:cNvSpPr>
            <a:spLocks noChangeArrowheads="1"/>
          </p:cNvSpPr>
          <p:nvPr/>
        </p:nvSpPr>
        <p:spPr bwMode="auto">
          <a:xfrm>
            <a:off x="0" y="0"/>
            <a:ext cx="6669088" cy="992663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sldImg"/>
          </p:nvPr>
        </p:nvSpPr>
        <p:spPr bwMode="auto">
          <a:xfrm>
            <a:off x="-14157325" y="-11799888"/>
            <a:ext cx="16735425" cy="1255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3075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666750" y="4714875"/>
            <a:ext cx="5332413" cy="44640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</p:spTree>
    <p:extLst>
      <p:ext uri="{BB962C8B-B14F-4D97-AF65-F5344CB8AC3E}">
        <p14:creationId xmlns:p14="http://schemas.microsoft.com/office/powerpoint/2010/main" val="25045283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854075" y="754063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2"/>
          <p:cNvSpPr>
            <a:spLocks noChangeArrowheads="1"/>
          </p:cNvSpPr>
          <p:nvPr>
            <p:ph type="body" idx="1"/>
          </p:nvPr>
        </p:nvSpPr>
        <p:spPr>
          <a:xfrm>
            <a:off x="666750" y="4714875"/>
            <a:ext cx="5334000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854075" y="754063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Rectangle 2"/>
          <p:cNvSpPr>
            <a:spLocks noChangeArrowheads="1"/>
          </p:cNvSpPr>
          <p:nvPr>
            <p:ph type="body" idx="1"/>
          </p:nvPr>
        </p:nvSpPr>
        <p:spPr>
          <a:xfrm>
            <a:off x="666750" y="4714875"/>
            <a:ext cx="5334000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5B94B-C7A5-49E1-97ED-E3547E1793E7}" type="datetimeFigureOut">
              <a:rPr lang="en-US"/>
              <a:pPr>
                <a:defRPr/>
              </a:pPr>
              <a:t>10/12/2015</a:t>
            </a:fld>
            <a:endParaRPr lang="en-US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FA53F-E5E0-4BCA-B13A-A6DCCB68DF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810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685D19-8601-403C-B486-3D87C31E14E8}" type="datetimeFigureOut">
              <a:rPr lang="en-US"/>
              <a:pPr>
                <a:defRPr/>
              </a:pPr>
              <a:t>10/12/2015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7A644-F839-41A0-B07E-51ACB52955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609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1FC96-3DB9-4B61-8A3E-07110B95E2E0}" type="datetimeFigureOut">
              <a:rPr lang="en-US"/>
              <a:pPr>
                <a:defRPr/>
              </a:pPr>
              <a:t>10/12/2015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74821-DDEC-438C-8A08-EFD0FD5612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494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41F8D-9D90-48A5-85B6-5E4189457B1B}" type="datetimeFigureOut">
              <a:rPr lang="en-US"/>
              <a:pPr>
                <a:defRPr/>
              </a:pPr>
              <a:t>10/12/2015</a:t>
            </a:fld>
            <a:endParaRPr lang="en-US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B622F-3C96-441B-9B44-0E0DF7C7CA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7631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6568A-C245-4D82-AD79-C6A5A638B6B8}" type="datetimeFigureOut">
              <a:rPr lang="en-US"/>
              <a:pPr>
                <a:defRPr/>
              </a:pPr>
              <a:t>10/12/2015</a:t>
            </a:fld>
            <a:endParaRPr lang="en-US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001E97-D979-430C-9C98-5298033A8A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5287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D2451-4BBD-489B-B44B-2D1372E7B3DD}" type="datetimeFigureOut">
              <a:rPr lang="en-US"/>
              <a:pPr>
                <a:defRPr/>
              </a:pPr>
              <a:t>10/12/2015</a:t>
            </a:fld>
            <a:endParaRPr lang="en-US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B0F19-8DEE-43F1-BF16-B73695A58B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624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20EAE-F700-4B9E-A909-E7E748DA1F09}" type="datetimeFigureOut">
              <a:rPr lang="en-US"/>
              <a:pPr>
                <a:defRPr/>
              </a:pPr>
              <a:t>10/12/2015</a:t>
            </a:fld>
            <a:endParaRPr lang="en-US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D7B17D-C344-427C-94D1-8403EAB740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938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2CBFB-43CB-4256-AE38-1BA10262D26D}" type="datetimeFigureOut">
              <a:rPr lang="en-US"/>
              <a:pPr>
                <a:defRPr/>
              </a:pPr>
              <a:t>10/12/2015</a:t>
            </a:fld>
            <a:endParaRPr lang="en-US"/>
          </a:p>
        </p:txBody>
      </p:sp>
      <p:sp>
        <p:nvSpPr>
          <p:cNvPr id="4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5DF73-4DE5-4D2B-B75C-46741D3F43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723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EF53B-C00D-4B28-A24B-EB46AF1EBAF7}" type="datetimeFigureOut">
              <a:rPr lang="en-US"/>
              <a:pPr>
                <a:defRPr/>
              </a:pPr>
              <a:t>10/12/2015</a:t>
            </a:fld>
            <a:endParaRPr lang="en-US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B8FF0-C8C0-4B9C-A2D7-0F9A6FC9C1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75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17384-B5E4-4D70-ABFA-7B28FE3C35BD}" type="datetimeFigureOut">
              <a:rPr lang="en-US"/>
              <a:pPr>
                <a:defRPr/>
              </a:pPr>
              <a:t>10/12/2015</a:t>
            </a:fld>
            <a:endParaRPr lang="en-US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DF8D2-7E46-441C-8201-89E5ADA5D9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054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4A4D0-680C-4333-BB9F-E0130562A861}" type="datetimeFigureOut">
              <a:rPr lang="en-US"/>
              <a:pPr>
                <a:defRPr/>
              </a:pPr>
              <a:t>10/12/2015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BD0EF-75F4-41C9-B98F-AB60BFE3FE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644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E3A180A4-8D75-4FD8-B2C2-735CA2F3C96E}" type="datetimeFigureOut">
              <a:rPr lang="ru-RU"/>
              <a:pPr>
                <a:defRPr/>
              </a:pPr>
              <a:t>12.10.2015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976D3734-2697-4785-8A38-FC99DB2C1F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8" r:id="rId1"/>
    <p:sldLayoutId id="2147484559" r:id="rId2"/>
    <p:sldLayoutId id="2147484560" r:id="rId3"/>
    <p:sldLayoutId id="2147484561" r:id="rId4"/>
    <p:sldLayoutId id="2147484562" r:id="rId5"/>
    <p:sldLayoutId id="2147484563" r:id="rId6"/>
    <p:sldLayoutId id="2147484564" r:id="rId7"/>
    <p:sldLayoutId id="2147484565" r:id="rId8"/>
    <p:sldLayoutId id="2147484566" r:id="rId9"/>
    <p:sldLayoutId id="2147484567" r:id="rId10"/>
    <p:sldLayoutId id="2147484568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wmf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7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9" descr="красивая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61150"/>
            <a:ext cx="32861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Рисунок 11" descr="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7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Rectangle 1"/>
          <p:cNvSpPr>
            <a:spLocks noChangeArrowheads="1"/>
          </p:cNvSpPr>
          <p:nvPr/>
        </p:nvSpPr>
        <p:spPr bwMode="auto">
          <a:xfrm>
            <a:off x="179388" y="1957388"/>
            <a:ext cx="8766175" cy="206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bg1"/>
                </a:solidFill>
                <a:latin typeface="Times New Roman" pitchFamily="18" charset="0"/>
                <a:ea typeface="SimSun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bg1"/>
                </a:solidFill>
                <a:latin typeface="Times New Roman" pitchFamily="18" charset="0"/>
                <a:ea typeface="SimSun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bg1"/>
                </a:solidFill>
                <a:latin typeface="Times New Roman" pitchFamily="18" charset="0"/>
                <a:ea typeface="SimSun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bg1"/>
                </a:solidFill>
                <a:latin typeface="Times New Roman" pitchFamily="18" charset="0"/>
                <a:ea typeface="SimSun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bg1"/>
                </a:solidFill>
                <a:latin typeface="Times New Roman" pitchFamily="18" charset="0"/>
                <a:ea typeface="SimSun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bg1"/>
                </a:solidFill>
                <a:latin typeface="Times New Roman" pitchFamily="18" charset="0"/>
                <a:ea typeface="SimSun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bg1"/>
                </a:solidFill>
                <a:latin typeface="Times New Roman" pitchFamily="18" charset="0"/>
                <a:ea typeface="SimSun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bg1"/>
                </a:solidFill>
                <a:latin typeface="Times New Roman" pitchFamily="18" charset="0"/>
                <a:ea typeface="SimSun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bg1"/>
                </a:solidFill>
                <a:latin typeface="Times New Roman" pitchFamily="18" charset="0"/>
                <a:ea typeface="SimSun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>
                <a:solidFill>
                  <a:srgbClr val="0070C0"/>
                </a:solidFill>
                <a:latin typeface="Comic Sans MS" pitchFamily="66" charset="0"/>
              </a:rPr>
              <a:t>на тему: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3200" b="0">
                <a:solidFill>
                  <a:srgbClr val="FF0066"/>
                </a:solidFill>
                <a:latin typeface="Comic Sans MS" pitchFamily="66" charset="0"/>
              </a:rPr>
              <a:t>«Воспитание экологической компетентности у дошкольников через экспериментальную деятельность.»</a:t>
            </a:r>
          </a:p>
        </p:txBody>
      </p:sp>
      <p:pic>
        <p:nvPicPr>
          <p:cNvPr id="1331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724400"/>
            <a:ext cx="2286000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3318" name="WordArt 3"/>
          <p:cNvSpPr>
            <a:spLocks noChangeArrowheads="1" noChangeShapeType="1" noTextEdit="1"/>
          </p:cNvSpPr>
          <p:nvPr/>
        </p:nvSpPr>
        <p:spPr bwMode="auto">
          <a:xfrm>
            <a:off x="830263" y="977900"/>
            <a:ext cx="7489825" cy="8588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80">
                  <a:solidFill>
                    <a:srgbClr val="99CCFF"/>
                  </a:solidFill>
                  <a:miter lim="800000"/>
                  <a:headEnd/>
                  <a:tailEnd/>
                </a:ln>
                <a:solidFill>
                  <a:srgbClr val="0066CC"/>
                </a:solidFill>
                <a:effectLst>
                  <a:outerShdw dist="17819" dir="2700000" algn="ctr" rotWithShape="0">
                    <a:srgbClr val="990000"/>
                  </a:outerShdw>
                </a:effectLst>
                <a:latin typeface="Impact"/>
              </a:rPr>
              <a:t>Опыт  работы</a:t>
            </a:r>
          </a:p>
        </p:txBody>
      </p:sp>
      <p:pic>
        <p:nvPicPr>
          <p:cNvPr id="1331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724400"/>
            <a:ext cx="2286000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3320" name="TextBox 1"/>
          <p:cNvSpPr txBox="1">
            <a:spLocks noChangeArrowheads="1"/>
          </p:cNvSpPr>
          <p:nvPr/>
        </p:nvSpPr>
        <p:spPr bwMode="auto">
          <a:xfrm>
            <a:off x="4071938" y="4005263"/>
            <a:ext cx="48736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400">
                <a:solidFill>
                  <a:srgbClr val="0070C0"/>
                </a:solidFill>
              </a:rPr>
              <a:t>Воспитатель 1 категории:  Поклонская Е.В.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33463" y="404813"/>
            <a:ext cx="7058025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2800" i="1" dirty="0">
                <a:solidFill>
                  <a:schemeClr val="accent6">
                    <a:lumMod val="75000"/>
                  </a:schemeClr>
                </a:solidFill>
                <a:latin typeface="Times New Roman" pitchFamily="16" charset="0"/>
              </a:rPr>
              <a:t>МБДОУ - детский сад №5 «Гуси-лебеди»</a:t>
            </a:r>
          </a:p>
        </p:txBody>
      </p:sp>
      <p:sp>
        <p:nvSpPr>
          <p:cNvPr id="13322" name="TextBox 4"/>
          <p:cNvSpPr txBox="1">
            <a:spLocks noChangeArrowheads="1"/>
          </p:cNvSpPr>
          <p:nvPr/>
        </p:nvSpPr>
        <p:spPr bwMode="auto">
          <a:xfrm>
            <a:off x="3344863" y="5589588"/>
            <a:ext cx="2232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ru-RU" sz="2800" i="1">
                <a:solidFill>
                  <a:srgbClr val="0070C0"/>
                </a:solidFill>
              </a:rPr>
              <a:t>2015 год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Рисунок 5" descr="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6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33CC"/>
                </a:solidFill>
              </a:rPr>
              <a:t>зона обучения</a:t>
            </a:r>
          </a:p>
        </p:txBody>
      </p:sp>
      <p:pic>
        <p:nvPicPr>
          <p:cNvPr id="22532" name="Содержимое 4" descr="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52813" y="2859088"/>
            <a:ext cx="2390775" cy="1914525"/>
          </a:xfrm>
        </p:spPr>
      </p:pic>
      <p:pic>
        <p:nvPicPr>
          <p:cNvPr id="23557" name="Picture 4" descr="F:\Конкурс -2011\Фото на конкурс-2011\SDC1143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1563" y="1714500"/>
            <a:ext cx="7429500" cy="43116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6" descr="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2" descr="G:\фото к приз\Фото на конкурс-2011\SDC1149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1562" y="1357298"/>
            <a:ext cx="3143247" cy="464346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rgbClr val="0033CC"/>
                </a:solidFill>
              </a:rPr>
              <a:t>Зона релаксации</a:t>
            </a:r>
            <a:endParaRPr lang="ru-RU" b="1" dirty="0">
              <a:solidFill>
                <a:srgbClr val="0033CC"/>
              </a:solidFill>
            </a:endParaRPr>
          </a:p>
        </p:txBody>
      </p:sp>
      <p:pic>
        <p:nvPicPr>
          <p:cNvPr id="2355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14942" y="1357298"/>
            <a:ext cx="3214692" cy="45720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5" descr="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13" y="0"/>
            <a:ext cx="95011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101282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u="sng" dirty="0" smtClean="0">
                <a:solidFill>
                  <a:srgbClr val="0033CC"/>
                </a:solidFill>
              </a:rPr>
              <a:t>Зона библиотеки</a:t>
            </a:r>
          </a:p>
        </p:txBody>
      </p:sp>
      <p:sp>
        <p:nvSpPr>
          <p:cNvPr id="26628" name="Объект 2"/>
          <p:cNvSpPr>
            <a:spLocks noGrp="1"/>
          </p:cNvSpPr>
          <p:nvPr>
            <p:ph idx="1"/>
          </p:nvPr>
        </p:nvSpPr>
        <p:spPr>
          <a:xfrm>
            <a:off x="323850" y="1484313"/>
            <a:ext cx="8434388" cy="4641850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 выбранной теме создана мини-библиотеку. Здесь  собраны разнообразные красочные книги, энциклопедии для детей. Литература известных детских писателей природоведов: Пришвина, Бианки используется на занятиях, тематических чтениях. Часто с детьми разучиваем стихи о природе известных наших поэтов: А.С. Пушкина, Н.А. Некрасова, И.А. Бунина и других.</a:t>
            </a:r>
          </a:p>
        </p:txBody>
      </p:sp>
      <p:sp>
        <p:nvSpPr>
          <p:cNvPr id="24581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45225"/>
            <a:ext cx="2133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fld id="{ED45A8D6-5CA7-4AE1-981F-326CD2BB4904}" type="slidenum">
              <a:rPr lang="ru-RU" altLang="ru-RU" smtClean="0">
                <a:solidFill>
                  <a:schemeClr val="tx1"/>
                </a:solidFill>
                <a:cs typeface="Times New Roman" pitchFamily="18" charset="0"/>
              </a:rPr>
              <a:pPr/>
              <a:t>12</a:t>
            </a:fld>
            <a:endParaRPr lang="ru-RU" altLang="ru-RU" smtClean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2663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1" y="3429000"/>
            <a:ext cx="3643337" cy="2833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зелень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5603" name="Picture 2" descr="C:\Documents and Settings\admin\Рабочий стол\Воспитатель года-11\SDC115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2000250"/>
            <a:ext cx="7643812" cy="425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err="1" smtClean="0">
                <a:solidFill>
                  <a:srgbClr val="0033CC"/>
                </a:solidFill>
              </a:rPr>
              <a:t>Экпериментальная</a:t>
            </a:r>
            <a:r>
              <a:rPr lang="ru-RU" b="1" dirty="0" smtClean="0">
                <a:solidFill>
                  <a:srgbClr val="0033CC"/>
                </a:solidFill>
              </a:rPr>
              <a:t>  лаборатория</a:t>
            </a:r>
            <a:endParaRPr lang="ru-RU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Содержимое 10" descr="5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214313"/>
            <a:ext cx="9429750" cy="707231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rgbClr val="0033CC"/>
                </a:solidFill>
              </a:rPr>
              <a:t>Методы и приемы</a:t>
            </a:r>
            <a:endParaRPr lang="ru-RU" b="1" dirty="0">
              <a:solidFill>
                <a:srgbClr val="0033CC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71500" y="1143000"/>
            <a:ext cx="4071938" cy="2357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наглядные</a:t>
            </a:r>
          </a:p>
        </p:txBody>
      </p:sp>
      <p:sp>
        <p:nvSpPr>
          <p:cNvPr id="9" name="Овал 8"/>
          <p:cNvSpPr/>
          <p:nvPr/>
        </p:nvSpPr>
        <p:spPr>
          <a:xfrm>
            <a:off x="4786313" y="1357313"/>
            <a:ext cx="4214812" cy="2500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словесные</a:t>
            </a:r>
          </a:p>
        </p:txBody>
      </p:sp>
      <p:sp>
        <p:nvSpPr>
          <p:cNvPr id="10" name="Овал 9"/>
          <p:cNvSpPr/>
          <p:nvPr/>
        </p:nvSpPr>
        <p:spPr>
          <a:xfrm>
            <a:off x="2786063" y="3714750"/>
            <a:ext cx="4643437" cy="250031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/>
              <a:t>практические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  <p:bldP spid="9" grpId="0" build="p" animBg="1"/>
      <p:bldP spid="10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6" descr="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rgbClr val="0033CC"/>
                </a:solidFill>
              </a:rPr>
              <a:t>Игровая деятельность</a:t>
            </a:r>
            <a:endParaRPr lang="ru-RU" b="1" dirty="0">
              <a:solidFill>
                <a:srgbClr val="0033CC"/>
              </a:solidFill>
            </a:endParaRPr>
          </a:p>
        </p:txBody>
      </p:sp>
      <p:pic>
        <p:nvPicPr>
          <p:cNvPr id="53250" name="Picture 2" descr="C:\Users\Cyfra\Desktop\область\DSCN666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5720" y="1785926"/>
            <a:ext cx="3286148" cy="37862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3251" name="Picture 3" descr="C:\Users\Cyfra\Desktop\область\DSCN667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7686" y="1857364"/>
            <a:ext cx="3929090" cy="37862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Рисунок 3" descr="зелень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3"/>
            <a:ext cx="9358313" cy="701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rgbClr val="0033CC"/>
                </a:solidFill>
              </a:rPr>
              <a:t>Игры-опыты и </a:t>
            </a:r>
            <a:r>
              <a:rPr lang="ru-RU" b="1" dirty="0" err="1" smtClean="0">
                <a:solidFill>
                  <a:srgbClr val="0033CC"/>
                </a:solidFill>
              </a:rPr>
              <a:t>экперименты</a:t>
            </a:r>
            <a:endParaRPr lang="ru-RU" b="1" dirty="0">
              <a:solidFill>
                <a:srgbClr val="0033CC"/>
              </a:solidFill>
            </a:endParaRPr>
          </a:p>
        </p:txBody>
      </p:sp>
      <p:pic>
        <p:nvPicPr>
          <p:cNvPr id="28677" name="Picture 5" descr="C:\Users\Cyfra\Desktop\область\DSCN667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4348" y="2714620"/>
            <a:ext cx="3357586" cy="35004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678" name="Picture 6" descr="C:\Users\Cyfra\Desktop\область\DSCN668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6982" y="1500174"/>
            <a:ext cx="3879860" cy="36433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Рисунок 5" descr="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6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33CC"/>
                </a:solidFill>
              </a:rPr>
              <a:t>Мы фокусники!</a:t>
            </a:r>
          </a:p>
        </p:txBody>
      </p:sp>
      <p:pic>
        <p:nvPicPr>
          <p:cNvPr id="32772" name="Picture 6" descr="G:\фото к приз\рпк.jpe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929190" y="1214422"/>
            <a:ext cx="3571900" cy="27860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2773" name="Picture 7" descr="G:\фото к приз\рп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214422"/>
            <a:ext cx="3286148" cy="28575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2774" name="Picture 8" descr="G:\фото к приз\огонь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75" y="3786190"/>
            <a:ext cx="3429009" cy="26431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3" descr="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14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33CC"/>
                </a:solidFill>
              </a:rPr>
              <a:t>Эксперимент с песком</a:t>
            </a:r>
          </a:p>
        </p:txBody>
      </p:sp>
      <p:pic>
        <p:nvPicPr>
          <p:cNvPr id="30724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1500188"/>
            <a:ext cx="6215062" cy="486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3" descr="зелень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defRPr/>
            </a:pPr>
            <a:r>
              <a:rPr lang="ru-RU" sz="6000" dirty="0" smtClean="0">
                <a:solidFill>
                  <a:srgbClr val="0033CC"/>
                </a:solidFill>
              </a:rPr>
              <a:t>вода</a:t>
            </a:r>
            <a:endParaRPr lang="ru-RU" sz="6000" dirty="0">
              <a:solidFill>
                <a:srgbClr val="0033CC"/>
              </a:solidFill>
            </a:endParaRPr>
          </a:p>
        </p:txBody>
      </p:sp>
      <p:pic>
        <p:nvPicPr>
          <p:cNvPr id="34819" name="Picture 2" descr="C:\Documents and Settings\Amd\Рабочий стол\вода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8925" y="1643063"/>
            <a:ext cx="6026150" cy="45005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4" descr="зелень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724400"/>
            <a:ext cx="2286000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340" name="Text Box 2"/>
          <p:cNvSpPr txBox="1">
            <a:spLocks noChangeArrowheads="1"/>
          </p:cNvSpPr>
          <p:nvPr/>
        </p:nvSpPr>
        <p:spPr bwMode="auto">
          <a:xfrm>
            <a:off x="323850" y="476250"/>
            <a:ext cx="84963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41" name="Text Box 3"/>
          <p:cNvSpPr txBox="1">
            <a:spLocks noChangeArrowheads="1"/>
          </p:cNvSpPr>
          <p:nvPr/>
        </p:nvSpPr>
        <p:spPr bwMode="auto">
          <a:xfrm>
            <a:off x="755650" y="2924175"/>
            <a:ext cx="72723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42" name="Text Box 4"/>
          <p:cNvSpPr txBox="1">
            <a:spLocks noChangeArrowheads="1"/>
          </p:cNvSpPr>
          <p:nvPr/>
        </p:nvSpPr>
        <p:spPr bwMode="auto">
          <a:xfrm>
            <a:off x="6748463" y="21224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43" name="Text Box 5"/>
          <p:cNvSpPr txBox="1">
            <a:spLocks noChangeArrowheads="1"/>
          </p:cNvSpPr>
          <p:nvPr/>
        </p:nvSpPr>
        <p:spPr bwMode="auto">
          <a:xfrm>
            <a:off x="539750" y="1000125"/>
            <a:ext cx="806450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bg1"/>
                </a:solidFill>
                <a:latin typeface="Times New Roman" pitchFamily="18" charset="0"/>
                <a:ea typeface="SimSun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bg1"/>
                </a:solidFill>
                <a:latin typeface="Times New Roman" pitchFamily="18" charset="0"/>
                <a:ea typeface="SimSun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bg1"/>
                </a:solidFill>
                <a:latin typeface="Times New Roman" pitchFamily="18" charset="0"/>
                <a:ea typeface="SimSun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bg1"/>
                </a:solidFill>
                <a:latin typeface="Times New Roman" pitchFamily="18" charset="0"/>
                <a:ea typeface="SimSun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bg1"/>
                </a:solidFill>
                <a:latin typeface="Times New Roman" pitchFamily="18" charset="0"/>
                <a:ea typeface="SimSun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bg1"/>
                </a:solidFill>
                <a:latin typeface="Times New Roman" pitchFamily="18" charset="0"/>
                <a:ea typeface="SimSun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bg1"/>
                </a:solidFill>
                <a:latin typeface="Times New Roman" pitchFamily="18" charset="0"/>
                <a:ea typeface="SimSun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bg1"/>
                </a:solidFill>
                <a:latin typeface="Times New Roman" pitchFamily="18" charset="0"/>
                <a:ea typeface="SimSun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 b="1">
                <a:solidFill>
                  <a:schemeClr val="bg1"/>
                </a:solidFill>
                <a:latin typeface="Times New Roman" pitchFamily="18" charset="0"/>
                <a:ea typeface="SimSun" charset="-122"/>
              </a:defRPr>
            </a:lvl9pPr>
          </a:lstStyle>
          <a:p>
            <a:pPr algn="ctr" eaLnBrk="1" hangingPunct="1">
              <a:spcBef>
                <a:spcPts val="1750"/>
              </a:spcBef>
              <a:buClrTx/>
              <a:buFontTx/>
              <a:buNone/>
            </a:pPr>
            <a:endParaRPr lang="ru-RU" altLang="ru-RU" sz="2800" b="0">
              <a:solidFill>
                <a:srgbClr val="FFFFFF"/>
              </a:solidFill>
              <a:latin typeface="Comic Sans MS" pitchFamily="66" charset="0"/>
            </a:endParaRPr>
          </a:p>
          <a:p>
            <a:pPr eaLnBrk="1" hangingPunct="1">
              <a:spcBef>
                <a:spcPts val="1750"/>
              </a:spcBef>
              <a:buClrTx/>
              <a:buFontTx/>
              <a:buNone/>
            </a:pPr>
            <a:endParaRPr lang="ru-RU" altLang="ru-RU" sz="2800" b="0">
              <a:solidFill>
                <a:srgbClr val="FFFFFF"/>
              </a:solidFill>
              <a:latin typeface="Comic Sans MS" pitchFamily="66" charset="0"/>
            </a:endParaRPr>
          </a:p>
        </p:txBody>
      </p:sp>
      <p:pic>
        <p:nvPicPr>
          <p:cNvPr id="1434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4292600"/>
            <a:ext cx="2789238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4345" name="Text Box 7"/>
          <p:cNvSpPr txBox="1">
            <a:spLocks noChangeArrowheads="1"/>
          </p:cNvSpPr>
          <p:nvPr/>
        </p:nvSpPr>
        <p:spPr bwMode="auto">
          <a:xfrm>
            <a:off x="4371975" y="6096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46" name="Text Box 8"/>
          <p:cNvSpPr txBox="1">
            <a:spLocks noChangeArrowheads="1"/>
          </p:cNvSpPr>
          <p:nvPr/>
        </p:nvSpPr>
        <p:spPr bwMode="auto">
          <a:xfrm>
            <a:off x="827088" y="333375"/>
            <a:ext cx="72739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3323" name="WordArt 9"/>
          <p:cNvSpPr>
            <a:spLocks noChangeArrowheads="1" noChangeShapeType="1" noTextEdit="1"/>
          </p:cNvSpPr>
          <p:nvPr/>
        </p:nvSpPr>
        <p:spPr bwMode="auto">
          <a:xfrm>
            <a:off x="755650" y="476250"/>
            <a:ext cx="7920038" cy="1728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528"/>
              </a:avLst>
            </a:prstTxWarp>
          </a:bodyPr>
          <a:lstStyle/>
          <a:p>
            <a:pPr algn="ctr"/>
            <a:r>
              <a:rPr lang="ru-RU" sz="3600" kern="10">
                <a:ln w="19080">
                  <a:solidFill>
                    <a:srgbClr val="A50021"/>
                  </a:solidFill>
                  <a:miter lim="800000"/>
                  <a:headEnd/>
                  <a:tailEnd/>
                </a:ln>
                <a:solidFill>
                  <a:srgbClr val="0066CC"/>
                </a:solidFill>
                <a:effectLst>
                  <a:outerShdw dist="17819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"Детское  экспериментирование"</a:t>
            </a:r>
          </a:p>
        </p:txBody>
      </p:sp>
      <p:sp>
        <p:nvSpPr>
          <p:cNvPr id="3083" name="Rectangle 10"/>
          <p:cNvSpPr>
            <a:spLocks noChangeArrowheads="1"/>
          </p:cNvSpPr>
          <p:nvPr/>
        </p:nvSpPr>
        <p:spPr bwMode="auto">
          <a:xfrm>
            <a:off x="0" y="14288"/>
            <a:ext cx="9144000" cy="6496050"/>
          </a:xfrm>
          <a:prstGeom prst="rect">
            <a:avLst/>
          </a:prstGeom>
          <a:noFill/>
          <a:ln>
            <a:noFill/>
          </a:ln>
          <a:extLst/>
        </p:spPr>
        <p:txBody>
          <a:bodyPr lIns="90000" tIns="46800" rIns="90000" bIns="46800" anchor="ctr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2400" b="0" dirty="0">
              <a:solidFill>
                <a:srgbClr val="FFFFFF"/>
              </a:solidFill>
              <a:latin typeface="Castellar" pitchFamily="16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2400" b="0" dirty="0">
              <a:solidFill>
                <a:srgbClr val="FFFFFF"/>
              </a:solidFill>
              <a:latin typeface="Castellar" pitchFamily="16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2400" b="0" dirty="0">
              <a:solidFill>
                <a:srgbClr val="FFFFFF"/>
              </a:solidFill>
              <a:latin typeface="Castellar" pitchFamily="16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2400" b="0" dirty="0">
              <a:solidFill>
                <a:srgbClr val="FFFFFF"/>
              </a:solidFill>
              <a:latin typeface="Castellar" pitchFamily="16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2400" b="0" dirty="0">
              <a:solidFill>
                <a:srgbClr val="FFFFFF"/>
              </a:solidFill>
              <a:latin typeface="Castellar" pitchFamily="16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2400" b="0" dirty="0">
              <a:solidFill>
                <a:srgbClr val="FFFFFF"/>
              </a:solidFill>
              <a:latin typeface="Castellar" pitchFamily="16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2400" b="0" dirty="0">
              <a:solidFill>
                <a:srgbClr val="FFFFFF"/>
              </a:solidFill>
              <a:latin typeface="Castellar" pitchFamily="16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0" dirty="0">
                <a:solidFill>
                  <a:srgbClr val="FFFFFF"/>
                </a:solidFill>
                <a:latin typeface="Castellar" pitchFamily="16" charset="0"/>
              </a:rPr>
              <a:t>                                                          </a:t>
            </a:r>
          </a:p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b="0" dirty="0">
                <a:solidFill>
                  <a:srgbClr val="000000"/>
                </a:solidFill>
                <a:latin typeface="Castellar" pitchFamily="16" charset="0"/>
              </a:rPr>
              <a:t>  </a:t>
            </a:r>
            <a:r>
              <a:rPr lang="ru-RU" sz="3200" dirty="0">
                <a:solidFill>
                  <a:schemeClr val="accent6">
                    <a:lumMod val="75000"/>
                  </a:schemeClr>
                </a:solidFill>
                <a:latin typeface="Castellar" pitchFamily="16" charset="0"/>
              </a:rPr>
              <a:t>«Расскажи - и я забуду, покажи - и я запомню, дай попробовать - и я пойму»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Castellar" pitchFamily="16" charset="0"/>
              </a:rPr>
              <a:t>                                        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Castellar" pitchFamily="16" charset="0"/>
              </a:rPr>
              <a:t>китайская пословица</a:t>
            </a:r>
          </a:p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3200" b="0" dirty="0">
              <a:solidFill>
                <a:srgbClr val="FFFFFF"/>
              </a:solidFill>
              <a:latin typeface="Castellar" pitchFamily="16" charset="0"/>
            </a:endParaRPr>
          </a:p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3200" b="0" dirty="0">
              <a:solidFill>
                <a:srgbClr val="FFFFFF"/>
              </a:solidFill>
              <a:latin typeface="Castellar" pitchFamily="16" charset="0"/>
            </a:endParaRPr>
          </a:p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0" dirty="0">
                <a:solidFill>
                  <a:srgbClr val="FFFFFF"/>
                </a:solidFill>
                <a:latin typeface="Times New Roman" pitchFamily="16" charset="0"/>
              </a:rPr>
              <a:t>                                                                                                                     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2400" b="0" dirty="0">
              <a:solidFill>
                <a:srgbClr val="FFFFFF"/>
              </a:solidFill>
              <a:latin typeface="Castellar" pitchFamily="16" charset="0"/>
            </a:endParaRPr>
          </a:p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0" dirty="0">
                <a:solidFill>
                  <a:srgbClr val="FFFFFF"/>
                </a:solidFill>
                <a:latin typeface="Times New Roman" pitchFamily="16" charset="0"/>
              </a:rPr>
              <a:t>                                                                                                       </a:t>
            </a:r>
          </a:p>
        </p:txBody>
      </p:sp>
      <p:pic>
        <p:nvPicPr>
          <p:cNvPr id="14349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76700"/>
            <a:ext cx="2181225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4350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7988" y="1989138"/>
            <a:ext cx="92392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Рисунок 4" descr="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rgbClr val="0033CC"/>
                </a:solidFill>
              </a:rPr>
              <a:t>Беседы с детьми</a:t>
            </a:r>
            <a:endParaRPr lang="ru-RU" b="1" dirty="0">
              <a:solidFill>
                <a:srgbClr val="0033CC"/>
              </a:solidFill>
            </a:endParaRPr>
          </a:p>
        </p:txBody>
      </p:sp>
      <p:pic>
        <p:nvPicPr>
          <p:cNvPr id="54274" name="Picture 2" descr="C:\Users\Cyfra\Desktop\область\DSCN667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24" y="1500174"/>
            <a:ext cx="3857652" cy="32147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4275" name="Picture 3" descr="C:\Users\Cyfra\Desktop\область\DSCN666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8" y="3000372"/>
            <a:ext cx="3735397" cy="33575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Рисунок 4" descr="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rgbClr val="0033CC"/>
                </a:solidFill>
              </a:rPr>
              <a:t>Эксперименты с водой</a:t>
            </a:r>
            <a:endParaRPr lang="ru-RU" b="1" dirty="0">
              <a:solidFill>
                <a:srgbClr val="0033CC"/>
              </a:solidFill>
            </a:endParaRPr>
          </a:p>
        </p:txBody>
      </p:sp>
      <p:pic>
        <p:nvPicPr>
          <p:cNvPr id="55298" name="Picture 2" descr="C:\Users\Cyfra\Desktop\область\DSCN670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1428736"/>
            <a:ext cx="3735365" cy="30718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5299" name="Picture 3" descr="C:\Users\Cyfra\Desktop\область\DSCN670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8" y="2928934"/>
            <a:ext cx="3663927" cy="35004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Рисунок 2" descr="зелень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6" name="Picture 2" descr="G:\фото к приз\Фото на конкурс-2011\SDC1148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" y="714375"/>
            <a:ext cx="6786562" cy="54292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Рисунок 6" descr="зелень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rgbClr val="0033CC"/>
                </a:solidFill>
              </a:rPr>
              <a:t>«Такая разная водица»</a:t>
            </a:r>
            <a:endParaRPr lang="ru-RU" b="1" dirty="0">
              <a:solidFill>
                <a:srgbClr val="0033CC"/>
              </a:solidFill>
            </a:endParaRPr>
          </a:p>
        </p:txBody>
      </p:sp>
      <p:pic>
        <p:nvPicPr>
          <p:cNvPr id="37891" name="Picture 2" descr="C:\Documents and Settings\Amd\Рабочий стол\вода\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0062" y="1500174"/>
            <a:ext cx="3714747" cy="23860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7892" name="Picture 3" descr="C:\Documents and Settings\Amd\Рабочий стол\вода\2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6380" y="1285860"/>
            <a:ext cx="2928937" cy="20923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7893" name="Picture 4" descr="C:\Documents and Settings\Amd\Рабочий стол\вода\4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4357694"/>
            <a:ext cx="3071813" cy="221456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7894" name="Picture 5" descr="C:\Documents and Settings\Amd\Рабочий стол\вода\5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3857625"/>
            <a:ext cx="3971925" cy="26527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Рисунок 3" descr="зелень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b="1" smtClean="0">
                <a:solidFill>
                  <a:srgbClr val="0033CC"/>
                </a:solidFill>
              </a:rPr>
              <a:t>Результаты на </a:t>
            </a:r>
            <a:r>
              <a:rPr lang="ru-RU" b="1" dirty="0" smtClean="0">
                <a:solidFill>
                  <a:srgbClr val="0033CC"/>
                </a:solidFill>
              </a:rPr>
              <a:t>конец учебного года</a:t>
            </a:r>
            <a:endParaRPr lang="ru-RU" b="1" dirty="0">
              <a:solidFill>
                <a:srgbClr val="0033CC"/>
              </a:solidFill>
            </a:endParaRPr>
          </a:p>
        </p:txBody>
      </p:sp>
      <p:sp>
        <p:nvSpPr>
          <p:cNvPr id="38915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4303712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100% детей с удовольствием проводили опыты и получали знания посредством экспериментальной деятельности: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значительно повысился познавательный интерес к природным явлениям;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дети стали более самостоятельны и активны в приобретении знаний.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Рисунок 5" descr="зелень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583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rgbClr val="0033CC"/>
                </a:solidFill>
              </a:rPr>
              <a:t>Фонд материалов для работы родителей с ребенком</a:t>
            </a:r>
            <a:endParaRPr lang="ru-RU" b="1" dirty="0">
              <a:solidFill>
                <a:srgbClr val="0033CC"/>
              </a:solidFill>
            </a:endParaRPr>
          </a:p>
        </p:txBody>
      </p:sp>
      <p:pic>
        <p:nvPicPr>
          <p:cNvPr id="39939" name="Picture 2" descr="G:\фото к приз\регщ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571613"/>
            <a:ext cx="4286280" cy="27146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9940" name="Picture 4" descr="G:\фото к приз\щнш7к5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3714750"/>
            <a:ext cx="3571871" cy="24288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9941" name="Picture 6" descr="G:\фото к приз\л.jpeg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5214942" y="3714750"/>
            <a:ext cx="3786214" cy="25717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Рисунок 3" descr="зелень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7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rgbClr val="0033CC"/>
                </a:solidFill>
              </a:rPr>
              <a:t>вывод</a:t>
            </a:r>
            <a:endParaRPr lang="ru-RU" b="1" dirty="0">
              <a:solidFill>
                <a:srgbClr val="0033CC"/>
              </a:solidFill>
            </a:endParaRPr>
          </a:p>
        </p:txBody>
      </p:sp>
      <p:sp>
        <p:nvSpPr>
          <p:cNvPr id="409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400" dirty="0" smtClean="0"/>
              <a:t>    </a:t>
            </a:r>
            <a:r>
              <a:rPr lang="ru-RU" b="1" u="sng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Эксперименты     позволили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: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 объединить все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виды деятельности и все стороны воспитания;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развить наблюдательность и пытливость ума;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 умения изобретать, использовать нестандартные решение в трудных ситуациях.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3" descr="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86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33CC"/>
                </a:solidFill>
              </a:rPr>
              <a:t>Актуальность: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85875"/>
            <a:ext cx="8686800" cy="4794250"/>
          </a:xfrm>
        </p:spPr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В наши дни, когда мир находится на грани экологической катастрофы, экологическое воспитание, как никогда, является одной из актуальнейших проблем современности. 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Чтобы сохранить природу на планете, нужны образованные люди. От них будет зависеть ее судьба. И первые основы экологической культуры должны закладываться нами — дошкольными работниками. </a:t>
            </a:r>
          </a:p>
          <a:p>
            <a:pPr>
              <a:buFont typeface="Wingdings 2" pitchFamily="18" charset="2"/>
              <a:buNone/>
              <a:defRPr/>
            </a:pP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3" descr="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-171450"/>
            <a:ext cx="8229600" cy="13843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0033CC"/>
                </a:solidFill>
              </a:rPr>
              <a:t>Цель: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642938" y="1214438"/>
            <a:ext cx="8229600" cy="41148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r>
              <a:rPr lang="ru-RU" sz="4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 помощью экспериментальной деятельности доказать детям, что мир познаваем, все явления природы могут быть научно объяснимы.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3" descr="зелень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0"/>
            <a:ext cx="8229600" cy="13843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Задачи: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500063" y="1214438"/>
            <a:ext cx="8229600" cy="5181600"/>
          </a:xfrm>
        </p:spPr>
        <p:txBody>
          <a:bodyPr/>
          <a:lstStyle/>
          <a:p>
            <a:pPr marL="514350" indent="-51435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Формировать у детей дошкольного возраста диалектическое мышление, способность видеть многообразие мира в системе взаимосвязей и взаимозависимостей.  </a:t>
            </a:r>
          </a:p>
          <a:p>
            <a:pPr marL="514350" indent="-514350" eaLnBrk="1" hangingPunct="1">
              <a:lnSpc>
                <a:spcPct val="90000"/>
              </a:lnSpc>
              <a:buFontTx/>
              <a:buAutoNum type="arabicPeriod"/>
              <a:defRPr/>
            </a:pPr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14350" indent="-51435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Развивать собственный познавательный опыт в обобщенном виде с помощью наглядных средств.</a:t>
            </a:r>
          </a:p>
          <a:p>
            <a:pPr marL="514350" indent="-514350" eaLnBrk="1" hangingPunct="1">
              <a:lnSpc>
                <a:spcPct val="90000"/>
              </a:lnSpc>
              <a:buFontTx/>
              <a:buAutoNum type="arabicPeriod"/>
              <a:defRPr/>
            </a:pPr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14350" indent="-51435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Поддерживать у детей инициативу, сообразительность, самостоятельность, пытливость, критичность.</a:t>
            </a:r>
          </a:p>
          <a:p>
            <a:pPr marL="514350" indent="-514350" eaLnBrk="1" hangingPunct="1">
              <a:lnSpc>
                <a:spcPct val="90000"/>
              </a:lnSpc>
              <a:buFontTx/>
              <a:buAutoNum type="arabicPeriod"/>
              <a:defRPr/>
            </a:pPr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514350" indent="-514350" eaLnBrk="1" hangingPunct="1">
              <a:lnSpc>
                <a:spcPct val="90000"/>
              </a:lnSpc>
              <a:buFontTx/>
              <a:buAutoNum type="arabicPeriod"/>
              <a:defRPr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Побуждать к самостоятельному поиску причин, способов действий, проявлению творчества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3" descr="зелень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18585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>
                <a:solidFill>
                  <a:srgbClr val="0033CC"/>
                </a:solidFill>
              </a:rPr>
              <a:t>Результаты мониторинга на начало учебного года</a:t>
            </a:r>
            <a:endParaRPr lang="ru-RU" dirty="0">
              <a:solidFill>
                <a:srgbClr val="0033CC"/>
              </a:solidFill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  <a:defRPr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Имеют поверхностные знания о природе и ее явлениях-11 детей (55%).</a:t>
            </a:r>
          </a:p>
          <a:p>
            <a:pPr>
              <a:buFont typeface="Wingdings 2" pitchFamily="18" charset="2"/>
              <a:buNone/>
              <a:defRPr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Font typeface="Wingdings 2" pitchFamily="18" charset="2"/>
              <a:buNone/>
              <a:defRPr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Не проявляют интереса к наблюдениям в природе – 16 детей (85%)</a:t>
            </a:r>
          </a:p>
          <a:p>
            <a:pPr>
              <a:buFont typeface="Wingdings 2" pitchFamily="18" charset="2"/>
              <a:buNone/>
              <a:defRPr/>
            </a:pPr>
            <a:endParaRPr lang="ru-RU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Font typeface="Wingdings 2" pitchFamily="18" charset="2"/>
              <a:buNone/>
              <a:defRPr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Не видят причинно- следственных связей природных явлений – 14 детей (70%)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7" descr="зелень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dirty="0" smtClean="0">
                <a:solidFill>
                  <a:srgbClr val="0033CC"/>
                </a:solidFill>
              </a:rPr>
              <a:t>Экологическая тропа</a:t>
            </a:r>
            <a:endParaRPr lang="ru-RU" dirty="0">
              <a:solidFill>
                <a:srgbClr val="0033CC"/>
              </a:solidFill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00" y="3429000"/>
            <a:ext cx="3706812" cy="27797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28670"/>
            <a:ext cx="3714775" cy="2286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3857628"/>
            <a:ext cx="3500437" cy="2641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357298"/>
            <a:ext cx="3563938" cy="2286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6" descr="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28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33CC"/>
                </a:solidFill>
              </a:rPr>
              <a:t>Экологическая тропа</a:t>
            </a:r>
          </a:p>
        </p:txBody>
      </p:sp>
      <p:pic>
        <p:nvPicPr>
          <p:cNvPr id="34820" name="Picture 4" descr="SDC1118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42984"/>
            <a:ext cx="3571868" cy="37147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1" name="Picture 5" descr="G:\Фото на конкурс-2011\SDC11415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86314" y="1285860"/>
            <a:ext cx="4000528" cy="3857652"/>
          </a:xfrm>
          <a:prstGeom prst="ellipse">
            <a:avLst/>
          </a:prstGeom>
          <a:effectLst>
            <a:softEdge rad="112500"/>
          </a:effectLst>
        </p:spPr>
      </p:pic>
      <p:pic>
        <p:nvPicPr>
          <p:cNvPr id="34822" name="Picture 6" descr="G:\Фото на конкурс-2011\SDC1142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0298" y="3643314"/>
            <a:ext cx="3643338" cy="3429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3" descr="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583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33CC"/>
                </a:solidFill>
              </a:rPr>
              <a:t>Экологическая комната</a:t>
            </a:r>
          </a:p>
        </p:txBody>
      </p:sp>
      <p:pic>
        <p:nvPicPr>
          <p:cNvPr id="22532" name="Picture 2" descr="C:\Documents and Settings\admin\Рабочий стол\Воспитатель года-11\SDC1149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57224" y="1643062"/>
            <a:ext cx="7643866" cy="49292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f871ec85c79d7392abbdb177b5729a62b6ece5b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2879</TotalTime>
  <Words>393</Words>
  <Application>Microsoft Office PowerPoint</Application>
  <PresentationFormat>Экран (4:3)</PresentationFormat>
  <Paragraphs>73</Paragraphs>
  <Slides>26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5" baseType="lpstr">
      <vt:lpstr>Times New Roman</vt:lpstr>
      <vt:lpstr>SimSun</vt:lpstr>
      <vt:lpstr>Franklin Gothic Medium</vt:lpstr>
      <vt:lpstr>Arial</vt:lpstr>
      <vt:lpstr>Franklin Gothic Book</vt:lpstr>
      <vt:lpstr>Wingdings 2</vt:lpstr>
      <vt:lpstr>Comic Sans MS</vt:lpstr>
      <vt:lpstr>Castellar</vt:lpstr>
      <vt:lpstr>Трек</vt:lpstr>
      <vt:lpstr>Презентация PowerPoint</vt:lpstr>
      <vt:lpstr>Презентация PowerPoint</vt:lpstr>
      <vt:lpstr>Актуальность:</vt:lpstr>
      <vt:lpstr>Цель:</vt:lpstr>
      <vt:lpstr>Задачи:</vt:lpstr>
      <vt:lpstr>Результаты мониторинга на начало учебного года</vt:lpstr>
      <vt:lpstr>Экологическая тропа</vt:lpstr>
      <vt:lpstr>Экологическая тропа</vt:lpstr>
      <vt:lpstr>Экологическая комната</vt:lpstr>
      <vt:lpstr>зона обучения</vt:lpstr>
      <vt:lpstr>Зона релаксации</vt:lpstr>
      <vt:lpstr>Зона библиотеки</vt:lpstr>
      <vt:lpstr>Экпериментальная  лаборатория</vt:lpstr>
      <vt:lpstr>Методы и приемы</vt:lpstr>
      <vt:lpstr>Игровая деятельность</vt:lpstr>
      <vt:lpstr>Игры-опыты и экперименты</vt:lpstr>
      <vt:lpstr>Мы фокусники!</vt:lpstr>
      <vt:lpstr>Эксперимент с песком</vt:lpstr>
      <vt:lpstr>вода</vt:lpstr>
      <vt:lpstr>Беседы с детьми</vt:lpstr>
      <vt:lpstr>Эксперименты с водой</vt:lpstr>
      <vt:lpstr>Презентация PowerPoint</vt:lpstr>
      <vt:lpstr>«Такая разная водица»</vt:lpstr>
      <vt:lpstr>Результаты на конец учебного года</vt:lpstr>
      <vt:lpstr>Фонд материалов для работы родителей с ребенком</vt:lpstr>
      <vt:lpstr>вывод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«Мой любимый поэт и писатель»</dc:title>
  <dc:creator>User</dc:creator>
  <cp:lastModifiedBy>xxxx</cp:lastModifiedBy>
  <cp:revision>247</cp:revision>
  <cp:lastPrinted>1601-01-01T00:00:00Z</cp:lastPrinted>
  <dcterms:created xsi:type="dcterms:W3CDTF">2008-10-21T05:17:25Z</dcterms:created>
  <dcterms:modified xsi:type="dcterms:W3CDTF">2015-10-12T17:59:45Z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0008000ce80100000000010262800207f7000400038000</vt:lpwstr>
  </property>
</Properties>
</file>