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68" r:id="rId4"/>
    <p:sldId id="279" r:id="rId5"/>
    <p:sldId id="257" r:id="rId6"/>
    <p:sldId id="267" r:id="rId7"/>
    <p:sldId id="266" r:id="rId8"/>
    <p:sldId id="265" r:id="rId9"/>
    <p:sldId id="264" r:id="rId10"/>
    <p:sldId id="263" r:id="rId11"/>
    <p:sldId id="262" r:id="rId12"/>
    <p:sldId id="261" r:id="rId13"/>
    <p:sldId id="260" r:id="rId14"/>
    <p:sldId id="259" r:id="rId15"/>
    <p:sldId id="272" r:id="rId16"/>
    <p:sldId id="270" r:id="rId17"/>
    <p:sldId id="275" r:id="rId18"/>
    <p:sldId id="274" r:id="rId19"/>
    <p:sldId id="273" r:id="rId20"/>
    <p:sldId id="258" r:id="rId21"/>
    <p:sldId id="280" r:id="rId22"/>
    <p:sldId id="281" r:id="rId23"/>
    <p:sldId id="282" r:id="rId24"/>
    <p:sldId id="283" r:id="rId25"/>
    <p:sldId id="284" r:id="rId26"/>
    <p:sldId id="285" r:id="rId27"/>
    <p:sldId id="289" r:id="rId28"/>
  </p:sldIdLst>
  <p:sldSz cx="9144000" cy="6858000" type="screen4x3"/>
  <p:notesSz cx="6858000" cy="9144000"/>
  <p:custDataLst>
    <p:tags r:id="rId29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718" autoAdjust="0"/>
  </p:normalViewPr>
  <p:slideViewPr>
    <p:cSldViewPr>
      <p:cViewPr varScale="1">
        <p:scale>
          <a:sx n="48" d="100"/>
          <a:sy n="48" d="100"/>
        </p:scale>
        <p:origin x="-114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edge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gif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8.jpeg"/><Relationship Id="rId5" Type="http://schemas.openxmlformats.org/officeDocument/2006/relationships/image" Target="../media/image7.emf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7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6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Virviny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-6350"/>
            <a:ext cx="9156700" cy="68707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-63205" y="548680"/>
            <a:ext cx="9207205" cy="2031325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Опыт работы </a:t>
            </a:r>
          </a:p>
          <a:p>
            <a:pPr algn="ctr">
              <a:lnSpc>
                <a:spcPct val="150000"/>
              </a:lnSpc>
            </a:pP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воспитателя первой категории </a:t>
            </a:r>
          </a:p>
          <a:p>
            <a:pPr algn="ctr">
              <a:lnSpc>
                <a:spcPct val="150000"/>
              </a:lnSpc>
            </a:pPr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Вырвиной Кристины Андреевны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D:\Мои дела\детский сад\Детский сад 2010-2014\фотосалон\DSC_3301---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3068960"/>
            <a:ext cx="2304256" cy="3312368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2933454" y="2636912"/>
            <a:ext cx="6210546" cy="258532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isometricOffAxis1Right"/>
              <a:lightRig rig="threePt" dir="t"/>
            </a:scene3d>
          </a:bodyPr>
          <a:lstStyle/>
          <a:p>
            <a:pPr algn="ctr"/>
            <a:r>
              <a:rPr lang="ru-RU" sz="5400" dirty="0" smtClean="0">
                <a:ln>
                  <a:solidFill>
                    <a:srgbClr val="FF0000"/>
                  </a:solidFill>
                </a:ln>
                <a:latin typeface="Times New Roman" pitchFamily="18" charset="0"/>
                <a:cs typeface="Times New Roman" pitchFamily="18" charset="0"/>
              </a:rPr>
              <a:t>Использование ИКТ</a:t>
            </a:r>
          </a:p>
          <a:p>
            <a:pPr algn="ctr"/>
            <a:r>
              <a:rPr lang="ru-RU" sz="5400" dirty="0" smtClean="0">
                <a:ln>
                  <a:solidFill>
                    <a:srgbClr val="FF0000"/>
                  </a:solidFill>
                </a:ln>
                <a:latin typeface="Times New Roman" pitchFamily="18" charset="0"/>
                <a:cs typeface="Times New Roman" pitchFamily="18" charset="0"/>
              </a:rPr>
              <a:t>  в ДОУ </a:t>
            </a:r>
          </a:p>
          <a:p>
            <a:pPr algn="ctr"/>
            <a:r>
              <a:rPr lang="ru-RU" sz="5400" dirty="0" smtClean="0">
                <a:ln>
                  <a:solidFill>
                    <a:srgbClr val="FF0000"/>
                  </a:solidFill>
                </a:ln>
                <a:latin typeface="Times New Roman" pitchFamily="18" charset="0"/>
                <a:cs typeface="Times New Roman" pitchFamily="18" charset="0"/>
              </a:rPr>
              <a:t>при ФЭМП</a:t>
            </a:r>
            <a:endParaRPr lang="ru-RU" sz="5400" dirty="0">
              <a:ln>
                <a:solidFill>
                  <a:srgbClr val="FF0000"/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Virviny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-6350"/>
            <a:ext cx="9156700" cy="6870700"/>
          </a:xfrm>
          <a:prstGeom prst="rect">
            <a:avLst/>
          </a:prstGeom>
          <a:noFill/>
        </p:spPr>
      </p:pic>
      <p:pic>
        <p:nvPicPr>
          <p:cNvPr id="35841" name="Picture 1" descr="C:\Users\Virviny\Desktop\Фото на опыт работы\1402201417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3284984"/>
            <a:ext cx="3518520" cy="2664296"/>
          </a:xfrm>
          <a:prstGeom prst="rect">
            <a:avLst/>
          </a:prstGeom>
          <a:noFill/>
        </p:spPr>
      </p:pic>
      <p:pic>
        <p:nvPicPr>
          <p:cNvPr id="35842" name="Picture 2" descr="C:\Users\Virviny\Desktop\Фото на опыт работы\121666643009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692696"/>
            <a:ext cx="3096344" cy="2448272"/>
          </a:xfrm>
          <a:prstGeom prst="rect">
            <a:avLst/>
          </a:prstGeom>
          <a:noFill/>
        </p:spPr>
      </p:pic>
      <p:pic>
        <p:nvPicPr>
          <p:cNvPr id="35843" name="Picture 3" descr="C:\Users\Virviny\Desktop\Фото на опыт работы\IMG_008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1960" y="4077072"/>
            <a:ext cx="3024336" cy="2210619"/>
          </a:xfrm>
          <a:prstGeom prst="rect">
            <a:avLst/>
          </a:prstGeom>
          <a:noFill/>
        </p:spPr>
      </p:pic>
      <p:pic>
        <p:nvPicPr>
          <p:cNvPr id="35844" name="Picture 4" descr="C:\Users\Virviny\Desktop\Фото на опыт работы\1402201418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27984" y="764704"/>
            <a:ext cx="4104456" cy="288032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58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58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5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Virviny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-6350"/>
            <a:ext cx="9156700" cy="68707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95536" y="476672"/>
            <a:ext cx="84249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atin typeface="Monotype Corsiva" pitchFamily="66" charset="0"/>
              </a:rPr>
              <a:t>НОД по ФЭМП  с использованием компьютера</a:t>
            </a:r>
            <a:r>
              <a:rPr lang="ru-RU" sz="4000" dirty="0" smtClean="0">
                <a:latin typeface="Monotype Corsiva" pitchFamily="66" charset="0"/>
              </a:rPr>
              <a:t> </a:t>
            </a:r>
            <a:r>
              <a:rPr lang="ru-RU" sz="4000" b="1" dirty="0" smtClean="0">
                <a:latin typeface="Monotype Corsiva" pitchFamily="66" charset="0"/>
              </a:rPr>
              <a:t>помогает решить следующие дидактические задачи:</a:t>
            </a:r>
            <a:endParaRPr lang="ru-RU" sz="4000" dirty="0">
              <a:latin typeface="Monotype Corsiva" pitchFamily="66" charset="0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323528" y="2122984"/>
            <a:ext cx="5184576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61963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усвоить базовые знания по предмету;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61963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систематизировать усвоенные знания;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61963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сформировать навыки самоконтроля;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61963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сформировать мотивацию к учению;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61963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оказать   учебно-методическую   помощь   детям   в самостоятельной   работе   над учебным материалом.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19" name="Picture 3" descr="C:\Users\Virviny\Desktop\Фото на опыт работы\1402201419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4581128"/>
            <a:ext cx="2736304" cy="1756792"/>
          </a:xfrm>
          <a:prstGeom prst="rect">
            <a:avLst/>
          </a:prstGeom>
          <a:noFill/>
        </p:spPr>
      </p:pic>
      <p:pic>
        <p:nvPicPr>
          <p:cNvPr id="34820" name="Picture 4" descr="C:\Users\Virviny\Desktop\Фото на опыт работы\1402201416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2276872"/>
            <a:ext cx="3384376" cy="2016224"/>
          </a:xfrm>
          <a:prstGeom prst="rect">
            <a:avLst/>
          </a:prstGeom>
          <a:noFill/>
        </p:spPr>
      </p:pic>
      <p:pic>
        <p:nvPicPr>
          <p:cNvPr id="34821" name="Picture 5" descr="C:\Users\Virviny\Desktop\Фото на опыт работы\1339722503_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79912" y="4437112"/>
            <a:ext cx="3168352" cy="206367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Virviny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700" y="-12700"/>
            <a:ext cx="9156700" cy="68707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79512" y="404664"/>
            <a:ext cx="89644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i="1" dirty="0" smtClean="0">
                <a:latin typeface="Monotype Corsiva" pitchFamily="66" charset="0"/>
              </a:rPr>
              <a:t>Триединая дидактическая цель НОД</a:t>
            </a:r>
            <a:endParaRPr lang="ru-RU" sz="4800" dirty="0">
              <a:latin typeface="Monotype Corsiva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1124744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Развивающий аспект: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развитие познавательного интереса у дошкольников, умения обобщать, анализировать, сравнивать, активизация творческой деятельности детей.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3851920" y="3284984"/>
            <a:ext cx="5148064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318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Воспитательный аспект: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воспитание научного мировоззрения, умения четко организовать самостоятельную и групповую работу, воспитание чувства товарищества, взаимопомощи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1547664" y="5013176"/>
            <a:ext cx="3384376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767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Образовательный аспект: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восприятие детьми учебного материала, осмысливание связей и отношений в объектах изучения.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796" name="Picture 4" descr="C:\Users\Virviny\Desktop\Фото на опыт работы\1402201417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2636912"/>
            <a:ext cx="3374504" cy="2232248"/>
          </a:xfrm>
          <a:prstGeom prst="rect">
            <a:avLst/>
          </a:prstGeom>
          <a:noFill/>
        </p:spPr>
      </p:pic>
      <p:pic>
        <p:nvPicPr>
          <p:cNvPr id="33797" name="Picture 5" descr="C:\Users\Virviny\Desktop\Фото на опыт работы\13070947а-1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1196752"/>
            <a:ext cx="3048000" cy="203041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3794" grpId="0"/>
      <p:bldP spid="3379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Virviny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-6350"/>
            <a:ext cx="9156700" cy="6870700"/>
          </a:xfrm>
          <a:prstGeom prst="rect">
            <a:avLst/>
          </a:prstGeom>
          <a:noFill/>
        </p:spPr>
      </p:pic>
      <p:pic>
        <p:nvPicPr>
          <p:cNvPr id="32769" name="Picture 1" descr="D:\Мои дела\детский сад\Детский сад 2010-2014\Октябрь 2013\Изображение 1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35347" y="548680"/>
            <a:ext cx="4025085" cy="2952328"/>
          </a:xfrm>
          <a:prstGeom prst="rect">
            <a:avLst/>
          </a:prstGeom>
          <a:noFill/>
        </p:spPr>
      </p:pic>
      <p:pic>
        <p:nvPicPr>
          <p:cNvPr id="32770" name="Picture 2" descr="D:\Мои дела\детский сад\Детский сад 2010-2014\Педагогический дебют 2013\Изображение 01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3429000"/>
            <a:ext cx="3744416" cy="2866529"/>
          </a:xfrm>
          <a:prstGeom prst="rect">
            <a:avLst/>
          </a:prstGeom>
          <a:noFill/>
        </p:spPr>
      </p:pic>
      <p:pic>
        <p:nvPicPr>
          <p:cNvPr id="43010" name="Picture 2" descr="http://im5-tub-ru.yandex.net/i?id=275060980-19-72&amp;n=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1600" y="548680"/>
            <a:ext cx="3096344" cy="2736304"/>
          </a:xfrm>
          <a:prstGeom prst="rect">
            <a:avLst/>
          </a:prstGeom>
          <a:noFill/>
        </p:spPr>
      </p:pic>
      <p:pic>
        <p:nvPicPr>
          <p:cNvPr id="43012" name="Picture 4" descr="http://im7-tub-ru.yandex.net/i?id=272959459-18-72&amp;n=2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6016" y="3789040"/>
            <a:ext cx="2808312" cy="216024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2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Virviny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-6350"/>
            <a:ext cx="9156700" cy="68707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39552" y="404664"/>
            <a:ext cx="5616624" cy="1447006"/>
          </a:xfrm>
          <a:prstGeom prst="rect">
            <a:avLst/>
          </a:prstGeom>
        </p:spPr>
        <p:txBody>
          <a:bodyPr>
            <a:prstTxWarp prst="textCurveDown">
              <a:avLst>
                <a:gd name="adj" fmla="val 19729"/>
              </a:avLst>
            </a:prstTxWarp>
            <a:spAutoFit/>
          </a:bodyPr>
          <a:lstStyle/>
          <a:p>
            <a:pPr algn="ctr">
              <a:defRPr/>
            </a:pPr>
            <a:r>
              <a:rPr lang="ru-RU" dirty="0">
                <a:solidFill>
                  <a:srgbClr val="FF0000"/>
                </a:solidFill>
              </a:rPr>
              <a:t>По сравнению с традиционными формами развития познавательных процессов дошкольников компьютер обладает рядом преимуществ: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85763" y="1844675"/>
            <a:ext cx="8002661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ü"/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предъявление информации на экране компьютера в игровой форме </a:t>
            </a:r>
          </a:p>
          <a:p>
            <a:pPr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вызывает у детей огромный интерес;</a:t>
            </a:r>
          </a:p>
          <a:p>
            <a:pPr marL="285750" indent="-285750">
              <a:buFont typeface="Wingdings" pitchFamily="2" charset="2"/>
              <a:buChar char="ü"/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несет в себе образный тип информации, понятный дошкольникам;</a:t>
            </a:r>
          </a:p>
          <a:p>
            <a:pPr marL="285750" indent="-285750">
              <a:buFont typeface="Wingdings" pitchFamily="2" charset="2"/>
              <a:buChar char="ü"/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движения, звук, мультипликация надолго привлекает внимание ребенка;</a:t>
            </a:r>
          </a:p>
          <a:p>
            <a:pPr marL="285750" indent="-285750">
              <a:buFont typeface="Wingdings" pitchFamily="2" charset="2"/>
              <a:buChar char="ü"/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проблемные задачи, поощрение ребенка при их правильном решении самим компьютером являются стимулом познавательной активности детей;</a:t>
            </a:r>
          </a:p>
          <a:p>
            <a:pPr marL="285750" indent="-285750">
              <a:buFont typeface="Wingdings" pitchFamily="2" charset="2"/>
              <a:buChar char="ü"/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предоставляет возможность индивидуализации обучения;</a:t>
            </a:r>
          </a:p>
          <a:p>
            <a:pPr marL="285750" indent="-285750">
              <a:buFont typeface="Wingdings" pitchFamily="2" charset="2"/>
              <a:buChar char="ü"/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ребенок сам регулирует темп и количество решаемых игровых обучающих задач;</a:t>
            </a:r>
          </a:p>
          <a:p>
            <a:pPr marL="285750" indent="-285750">
              <a:buFont typeface="Wingdings" pitchFamily="2" charset="2"/>
              <a:buChar char="ü"/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 процессе своей деятельности за компьютером дошкольник приобретает уверенность в себе, в том, что он многое может;</a:t>
            </a:r>
          </a:p>
          <a:p>
            <a:pPr marL="285750" indent="-285750">
              <a:buFont typeface="Wingdings" pitchFamily="2" charset="2"/>
              <a:buChar char="ü"/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позволяет моделировать такие жизненные ситуации, которые нельзя увидеть в повседневной жизни (полет ракеты, половодье, неожиданные и необычные эффекты);</a:t>
            </a:r>
          </a:p>
          <a:p>
            <a:pPr marL="285750" indent="-285750">
              <a:buFont typeface="Wingdings" pitchFamily="2" charset="2"/>
              <a:buChar char="ü"/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компьютер очень "терпелив", никогда не ругает ребенка за ошибки, а ждет, пока он сам исправит их</a:t>
            </a:r>
          </a:p>
        </p:txBody>
      </p:sp>
      <p:pic>
        <p:nvPicPr>
          <p:cNvPr id="31745" name="Picture 1" descr="C:\Users\Virviny\Desktop\Фото на опыт работы\student_za_kompytero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404664"/>
            <a:ext cx="1703618" cy="151216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Virviny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700" y="0"/>
            <a:ext cx="9156700" cy="68707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95536" y="1340768"/>
            <a:ext cx="475252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Актуальность темы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определяется рядом факторов: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теоретическими: мало разработано литературы и методик по использованию новых информационных технологий в дошкольных учреждениях;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практическими: нехватка оборудования для успешного обучения детей с помощью компьютера.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332656"/>
            <a:ext cx="79928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Monotype Corsiva" pitchFamily="66" charset="0"/>
                <a:cs typeface="Times New Roman" pitchFamily="18" charset="0"/>
              </a:rPr>
              <a:t>Тема моего исследования </a:t>
            </a:r>
          </a:p>
          <a:p>
            <a:pPr algn="ctr"/>
            <a:r>
              <a:rPr lang="ru-RU" sz="3200" b="1" dirty="0" smtClean="0">
                <a:latin typeface="Monotype Corsiva" pitchFamily="66" charset="0"/>
              </a:rPr>
              <a:t>«Использование ИКТ при ФЭМП»</a:t>
            </a:r>
            <a:endParaRPr lang="ru-RU" sz="3200" b="1" dirty="0">
              <a:latin typeface="Monotype Corsiva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148064" y="1412776"/>
            <a:ext cx="3744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Проблемой исследования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является процесс оптимизации развития математических представлений у старших дошкольников посредством информационных технологий.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995936" y="3573016"/>
            <a:ext cx="486003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Цель исследования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Определить комплекс педагогических условий, способствующих оптимальному развитию математических представлений у детей старшего дошкольного возраста посредством информационных технологий.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21" name="Picture 1" descr="C:\Users\Virviny\Desktop\Фото на опыт работы\1402201418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933056"/>
            <a:ext cx="3302496" cy="240486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0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Virviny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700" y="0"/>
            <a:ext cx="9156700" cy="68707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95536" y="404664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Предмет исследования: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Комплекс педагогических условий, обеспечивающий эффективность развития математических представлений у старших дошкольников посредством информационных технологий (на примере количественных представлений)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220072" y="404664"/>
            <a:ext cx="360040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Объект исследования: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Процесс развития математических представлений у старших дошкольников.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5536" y="2636912"/>
            <a:ext cx="424847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Гипотеза исследования: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Эффективность развития математических представлений у детей старшего дошкольного возраста посредством информационных технологий повысится, если реализовать комплекс педагогических условий: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учитываются интересы;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учитываются возраст и индивидуальные особенности детей;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учет интеллектуального развития детей;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использовать различные формы и методы работы.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3" name="Picture 1" descr="C:\Users\Virviny\Desktop\Фото на опыт работы\f5eaa79023892f32370e61314d3ed9bb.jp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772816"/>
            <a:ext cx="3795316" cy="302433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8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Virviny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6700" cy="68707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83568" y="476672"/>
            <a:ext cx="799288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Для достижения цели и проверки гипотезы в работе определены </a:t>
            </a:r>
          </a:p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задачи исследования: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      Выявить сущность понятия «информационные технологии»;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      Выявить уровень развития математических представлений у детей старшего дошкольного возраста;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      Анализ литературы и практики по проблеме исследования;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4.      Разработать и апробировать серию занятий по развитию количественных представлений у старших дошкольников посредством информационных технологий, с учётом заявленных в гипотезе условий.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932040" y="3212976"/>
            <a:ext cx="38519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Методы исследования: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теоретический анализ психолого-педагогической литературы;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диагностика;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эксперимент.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9552" y="3212976"/>
            <a:ext cx="424847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Практическая значимость работы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заключается в том, что разработанные в исследовании методические рекомендации могут быть использованы в практической деятельности воспитателей для повышения эффективности процесса развития математических представлений посредством информационных технологий.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Virviny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700" y="0"/>
            <a:ext cx="9156700" cy="68707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404664"/>
            <a:ext cx="932452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Monotype Corsiva" pitchFamily="66" charset="0"/>
              </a:rPr>
              <a:t>Педагогические условия развития математических представлений посредством информационных технологий </a:t>
            </a:r>
            <a:endParaRPr lang="ru-RU" sz="3200" dirty="0">
              <a:latin typeface="Monotype Corsiva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932040" y="1844824"/>
            <a:ext cx="385528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Возрастные особенности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139952" y="3501008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Использование различных форм и методов обучения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27584" y="5373216"/>
            <a:ext cx="50542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Интерес у детей к компьютеру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95536" y="2276872"/>
            <a:ext cx="34563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Индивидуальные особенности детей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3" name="Прямая со стрелкой 22"/>
          <p:cNvCxnSpPr/>
          <p:nvPr/>
        </p:nvCxnSpPr>
        <p:spPr>
          <a:xfrm flipH="1">
            <a:off x="6372200" y="2708920"/>
            <a:ext cx="360040" cy="936104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flipH="1">
            <a:off x="3491880" y="2420888"/>
            <a:ext cx="2376264" cy="288032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flipH="1">
            <a:off x="1403648" y="2924944"/>
            <a:ext cx="4176464" cy="2376264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flipH="1">
            <a:off x="4499992" y="4581128"/>
            <a:ext cx="936104" cy="864096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flipH="1" flipV="1">
            <a:off x="2267744" y="3140968"/>
            <a:ext cx="1944216" cy="7920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flipV="1">
            <a:off x="1187624" y="3284984"/>
            <a:ext cx="216024" cy="2016224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Virviny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-6350"/>
            <a:ext cx="9156700" cy="68707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11560" y="476672"/>
            <a:ext cx="79928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Цель 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констатирующего эксперимента: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Выявить начальный уровень количественных представлений у детей старшего дошкольного возраста.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23928" y="1844824"/>
            <a:ext cx="493204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Задачи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констатирующего эксперимента: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 Провести диагностику уровня развития количественных представлений у детей старшего дошкольного возраста.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2. Проанализировать полученные результаты.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9552" y="5085184"/>
            <a:ext cx="59766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Цель диагностики: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Выявить представления детей о счете предметов и об их упорядоченности.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6865" name="Picture 1" descr="C:\Users\Virviny\Desktop\Фото на опыт работы\1374562761_image_1345626178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700808"/>
            <a:ext cx="3224411" cy="321754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8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68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6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Virviny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700" y="-12700"/>
            <a:ext cx="9156700" cy="68707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779912" y="332656"/>
            <a:ext cx="5076056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atin typeface="Monotype Corsiva" pitchFamily="66" charset="0"/>
                <a:cs typeface="Times New Roman" pitchFamily="18" charset="0"/>
              </a:rPr>
              <a:t>Войдёт компьютер в детство,</a:t>
            </a:r>
            <a:br>
              <a:rPr lang="ru-RU" sz="3200" dirty="0" smtClean="0">
                <a:latin typeface="Monotype Corsiva" pitchFamily="66" charset="0"/>
                <a:cs typeface="Times New Roman" pitchFamily="18" charset="0"/>
              </a:rPr>
            </a:br>
            <a:r>
              <a:rPr lang="ru-RU" sz="3200" dirty="0" smtClean="0">
                <a:latin typeface="Monotype Corsiva" pitchFamily="66" charset="0"/>
                <a:cs typeface="Times New Roman" pitchFamily="18" charset="0"/>
              </a:rPr>
              <a:t>Войдёт с грядущим веком.</a:t>
            </a:r>
            <a:br>
              <a:rPr lang="ru-RU" sz="3200" dirty="0" smtClean="0">
                <a:latin typeface="Monotype Corsiva" pitchFamily="66" charset="0"/>
                <a:cs typeface="Times New Roman" pitchFamily="18" charset="0"/>
              </a:rPr>
            </a:br>
            <a:r>
              <a:rPr lang="ru-RU" sz="3200" dirty="0" smtClean="0">
                <a:latin typeface="Monotype Corsiva" pitchFamily="66" charset="0"/>
                <a:cs typeface="Times New Roman" pitchFamily="18" charset="0"/>
              </a:rPr>
              <a:t>Не зря идеей </a:t>
            </a:r>
            <a:r>
              <a:rPr lang="ru-RU" sz="3200" dirty="0" err="1" smtClean="0">
                <a:latin typeface="Monotype Corsiva" pitchFamily="66" charset="0"/>
                <a:cs typeface="Times New Roman" pitchFamily="18" charset="0"/>
              </a:rPr>
              <a:t>КиДа</a:t>
            </a:r>
            <a:r>
              <a:rPr lang="ru-RU" sz="3200" dirty="0" smtClean="0">
                <a:latin typeface="Monotype Corsiva" pitchFamily="66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Monotype Corsiva" pitchFamily="66" charset="0"/>
                <a:cs typeface="Times New Roman" pitchFamily="18" charset="0"/>
              </a:rPr>
            </a:br>
            <a:r>
              <a:rPr lang="ru-RU" sz="3200" dirty="0" smtClean="0">
                <a:latin typeface="Monotype Corsiva" pitchFamily="66" charset="0"/>
                <a:cs typeface="Times New Roman" pitchFamily="18" charset="0"/>
              </a:rPr>
              <a:t>Мы прочно увлеклись.</a:t>
            </a:r>
            <a:br>
              <a:rPr lang="ru-RU" sz="3200" dirty="0" smtClean="0">
                <a:latin typeface="Monotype Corsiva" pitchFamily="66" charset="0"/>
                <a:cs typeface="Times New Roman" pitchFamily="18" charset="0"/>
              </a:rPr>
            </a:br>
            <a:r>
              <a:rPr lang="ru-RU" sz="3200" dirty="0" smtClean="0">
                <a:latin typeface="Monotype Corsiva" pitchFamily="66" charset="0"/>
                <a:cs typeface="Times New Roman" pitchFamily="18" charset="0"/>
              </a:rPr>
              <a:t>Как хорошо, что рано</a:t>
            </a:r>
            <a:br>
              <a:rPr lang="ru-RU" sz="3200" dirty="0" smtClean="0">
                <a:latin typeface="Monotype Corsiva" pitchFamily="66" charset="0"/>
                <a:cs typeface="Times New Roman" pitchFamily="18" charset="0"/>
              </a:rPr>
            </a:br>
            <a:r>
              <a:rPr lang="ru-RU" sz="3200" dirty="0" smtClean="0">
                <a:latin typeface="Monotype Corsiva" pitchFamily="66" charset="0"/>
                <a:cs typeface="Times New Roman" pitchFamily="18" charset="0"/>
              </a:rPr>
              <a:t>Нам подводить итоги.</a:t>
            </a:r>
            <a:br>
              <a:rPr lang="ru-RU" sz="3200" dirty="0" smtClean="0">
                <a:latin typeface="Monotype Corsiva" pitchFamily="66" charset="0"/>
                <a:cs typeface="Times New Roman" pitchFamily="18" charset="0"/>
              </a:rPr>
            </a:br>
            <a:r>
              <a:rPr lang="ru-RU" sz="3200" dirty="0" smtClean="0">
                <a:latin typeface="Monotype Corsiva" pitchFamily="66" charset="0"/>
                <a:cs typeface="Times New Roman" pitchFamily="18" charset="0"/>
              </a:rPr>
              <a:t>Как хорошо стремиться</a:t>
            </a:r>
            <a:br>
              <a:rPr lang="ru-RU" sz="3200" dirty="0" smtClean="0">
                <a:latin typeface="Monotype Corsiva" pitchFamily="66" charset="0"/>
                <a:cs typeface="Times New Roman" pitchFamily="18" charset="0"/>
              </a:rPr>
            </a:br>
            <a:r>
              <a:rPr lang="ru-RU" sz="3200" dirty="0" smtClean="0">
                <a:latin typeface="Monotype Corsiva" pitchFamily="66" charset="0"/>
                <a:cs typeface="Times New Roman" pitchFamily="18" charset="0"/>
              </a:rPr>
              <a:t>Мечтою ввысь и ввысь: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Virviny\Desktop\Опыт работы по ИКТ+математика\x_1425e3e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432" y="476672"/>
            <a:ext cx="3531488" cy="309634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683568" y="4365104"/>
            <a:ext cx="66967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(выдержка из гимна кидовцев, предложенного в январе 1992 года участниками III Всесоюзного научно-практического семинара "Компьютерно-игровой комплекс в народном образовании").</a:t>
            </a:r>
            <a:endParaRPr lang="ru-RU" sz="2400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Virviny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-6350"/>
            <a:ext cx="9156700" cy="68707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611560" y="476672"/>
            <a:ext cx="82809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latin typeface="Monotype Corsiva" pitchFamily="66" charset="0"/>
                <a:cs typeface="Times New Roman" pitchFamily="18" charset="0"/>
              </a:rPr>
              <a:t>Результаты констатирующего эксперимента</a:t>
            </a:r>
            <a:endParaRPr lang="ru-RU" sz="3600" dirty="0">
              <a:latin typeface="Monotype Corsiva" pitchFamily="66" charset="0"/>
              <a:cs typeface="Times New Roman" pitchFamily="18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4716016" y="1196752"/>
          <a:ext cx="3816425" cy="3785616"/>
        </p:xfrm>
        <a:graphic>
          <a:graphicData uri="http://schemas.openxmlformats.org/drawingml/2006/table">
            <a:tbl>
              <a:tblPr/>
              <a:tblGrid>
                <a:gridCol w="1130653"/>
                <a:gridCol w="1374187"/>
                <a:gridCol w="1311585"/>
              </a:tblGrid>
              <a:tr h="62406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Ф.И.О.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Количество ошибок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Уровень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203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Олеся Д.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Средний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203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Таня М.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Средний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203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Илья Г.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Средний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203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Сережа Б.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Высокий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203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Герман К.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Низкий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203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Савелий Г.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Высокий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203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Маша К.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Низкий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203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Алена Щ.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Низкий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203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Женя К.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Высокий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203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Лиза М.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Средний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827584" y="5373216"/>
            <a:ext cx="532859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Высокий уровень – 3 ребёнка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Средний уровень – 4 ребёнка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Низкий уровень – 3 ребёнка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 descr="http://www.bestreferat.ru/images/paper/27/78/5287827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052736"/>
            <a:ext cx="4176464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C:\Users\Virviny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700" y="0"/>
            <a:ext cx="9156700" cy="68707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23528" y="620688"/>
            <a:ext cx="54006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формирующего эксперимента: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Разработать и апробировать серию занятий по математике посредством информационных технологий для детей старшего дошкольного возраста.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355976" y="2708920"/>
            <a:ext cx="460851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Задачи формирующего эксперимента: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формировать представления об образовании чисел, отношениях между ними, количественном и порядковом счёте, части целом.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4" name="Picture 4" descr="http://im5-tub-ru.yandex.net/i?id=94198965-38-72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476672"/>
            <a:ext cx="3096344" cy="2088232"/>
          </a:xfrm>
          <a:prstGeom prst="rect">
            <a:avLst/>
          </a:prstGeom>
          <a:noFill/>
        </p:spPr>
      </p:pic>
      <p:pic>
        <p:nvPicPr>
          <p:cNvPr id="25605" name="Picture 5" descr="C:\Users\Virviny\Desktop\Фото на опыт работы\1402201417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8342" y="2780928"/>
            <a:ext cx="3835626" cy="338437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2385544" y="1497172"/>
          <a:ext cx="4372911" cy="4732020"/>
        </p:xfrm>
        <a:graphic>
          <a:graphicData uri="http://schemas.openxmlformats.org/drawingml/2006/table">
            <a:tbl>
              <a:tblPr/>
              <a:tblGrid>
                <a:gridCol w="721305"/>
                <a:gridCol w="766386"/>
                <a:gridCol w="766386"/>
                <a:gridCol w="1036876"/>
                <a:gridCol w="1081958"/>
              </a:tblGrid>
              <a:tr h="301731">
                <a:tc>
                  <a:txBody>
                    <a:bodyPr/>
                    <a:lstStyle/>
                    <a:p>
                      <a:pPr indent="1905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</a:rPr>
                        <a:t>Тема</a:t>
                      </a:r>
                    </a:p>
                    <a:p>
                      <a:pPr indent="1905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</a:rPr>
                        <a:t>занятия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</a:rPr>
                        <a:t>Цель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1905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</a:rPr>
                        <a:t>Методы</a:t>
                      </a:r>
                    </a:p>
                    <a:p>
                      <a:pPr indent="1905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</a:rPr>
                        <a:t>обучения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</a:rPr>
                        <a:t>Средства обучения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</a:rPr>
                        <a:t>Связь с другими видами деятельности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5605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</a:rPr>
                        <a:t>Дальние страны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1905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</a:rPr>
                        <a:t>1.Закреплять названия цифр</a:t>
                      </a:r>
                    </a:p>
                    <a:p>
                      <a:pPr indent="1905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</a:rPr>
                        <a:t>2.Упражнять детей в порядковом и обратном счете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</a:rPr>
                        <a:t>Метод комплексной организации занятия, объяснение и показ работы с программой.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</a:rPr>
                        <a:t>Информационные технологии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</a:rPr>
                        <a:t>Занятия по математике, дидактические игры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0692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</a:rPr>
                        <a:t>Архитектор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</a:rPr>
                        <a:t>Учить детей определять состав числа, видимый как модель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</a:rPr>
                        <a:t>Объяснение, Метод комплексной организации занятия, показ, наглядность, беседа, игровой приём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</a:rPr>
                        <a:t>Информационные технологии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</a:rPr>
                        <a:t>Занятия по конструированию, математике.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6125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</a:rPr>
                        <a:t>Рассади зрителей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1905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</a:rPr>
                        <a:t>1.Закреплять навыки порядкового счета</a:t>
                      </a:r>
                    </a:p>
                    <a:p>
                      <a:pPr indent="1905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</a:rPr>
                        <a:t>2.Учить детей соотносить количество «зрителей» с цифрой, указанной на карточке клоуна.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</a:rPr>
                        <a:t>Метод комплексной организации занятия, показ, наглядность, беседа, игровой приём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</a:rPr>
                        <a:t>Информационные технологии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</a:rPr>
                        <a:t>Занятия по математике, дидактические игры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25602" name="Picture 2" descr="C:\Users\Virviny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-6350"/>
            <a:ext cx="9156700" cy="6870700"/>
          </a:xfrm>
          <a:prstGeom prst="rect">
            <a:avLst/>
          </a:prstGeom>
          <a:noFill/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79512" y="260647"/>
          <a:ext cx="8856984" cy="6467297"/>
        </p:xfrm>
        <a:graphic>
          <a:graphicData uri="http://schemas.openxmlformats.org/drawingml/2006/table">
            <a:tbl>
              <a:tblPr/>
              <a:tblGrid>
                <a:gridCol w="1224136"/>
                <a:gridCol w="2376264"/>
                <a:gridCol w="2232248"/>
                <a:gridCol w="1296144"/>
                <a:gridCol w="1728192"/>
              </a:tblGrid>
              <a:tr h="856126">
                <a:tc>
                  <a:txBody>
                    <a:bodyPr/>
                    <a:lstStyle/>
                    <a:p>
                      <a:pPr indent="1905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900" b="1" dirty="0">
                          <a:latin typeface="Times New Roman"/>
                          <a:ea typeface="Times New Roman"/>
                        </a:rPr>
                        <a:t>Тема</a:t>
                      </a:r>
                    </a:p>
                    <a:p>
                      <a:pPr indent="1905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900" b="1" dirty="0">
                          <a:latin typeface="Times New Roman"/>
                          <a:ea typeface="Times New Roman"/>
                        </a:rPr>
                        <a:t>занятия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900" b="1" dirty="0">
                          <a:latin typeface="Times New Roman"/>
                          <a:ea typeface="Times New Roman"/>
                        </a:rPr>
                        <a:t>Цель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1905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900" b="1" dirty="0">
                          <a:latin typeface="Times New Roman"/>
                          <a:ea typeface="Times New Roman"/>
                        </a:rPr>
                        <a:t>Методы</a:t>
                      </a:r>
                    </a:p>
                    <a:p>
                      <a:pPr indent="1905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900" b="1" dirty="0">
                          <a:latin typeface="Times New Roman"/>
                          <a:ea typeface="Times New Roman"/>
                        </a:rPr>
                        <a:t>обучения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900" b="1" dirty="0">
                          <a:latin typeface="Times New Roman"/>
                          <a:ea typeface="Times New Roman"/>
                        </a:rPr>
                        <a:t>Средства обучения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900" b="1" dirty="0">
                          <a:latin typeface="Times New Roman"/>
                          <a:ea typeface="Times New Roman"/>
                        </a:rPr>
                        <a:t>Связь </a:t>
                      </a:r>
                      <a:r>
                        <a:rPr lang="ru-RU" sz="1900" b="1" dirty="0" smtClean="0">
                          <a:latin typeface="Times New Roman"/>
                          <a:ea typeface="Times New Roman"/>
                        </a:rPr>
                        <a:t>с др. видами </a:t>
                      </a:r>
                      <a:r>
                        <a:rPr lang="ru-RU" sz="1900" b="1" dirty="0">
                          <a:latin typeface="Times New Roman"/>
                          <a:ea typeface="Times New Roman"/>
                        </a:rPr>
                        <a:t>деятельности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2687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latin typeface="Times New Roman"/>
                          <a:ea typeface="Times New Roman"/>
                        </a:rPr>
                        <a:t>Дальние страны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19050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latin typeface="Times New Roman"/>
                          <a:ea typeface="Times New Roman"/>
                        </a:rPr>
                        <a:t>1.Закреплять названия цифр</a:t>
                      </a:r>
                    </a:p>
                    <a:p>
                      <a:pPr indent="19050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latin typeface="Times New Roman"/>
                          <a:ea typeface="Times New Roman"/>
                        </a:rPr>
                        <a:t>2.Упражнять детей в порядковом и обратном счете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latin typeface="Times New Roman"/>
                          <a:ea typeface="Times New Roman"/>
                        </a:rPr>
                        <a:t>Метод комплексной организации занятия, объяснение и показ работы с программой.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900">
                          <a:latin typeface="Times New Roman"/>
                          <a:ea typeface="Times New Roman"/>
                        </a:rPr>
                        <a:t>Информационные технологии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900">
                          <a:latin typeface="Times New Roman"/>
                          <a:ea typeface="Times New Roman"/>
                        </a:rPr>
                        <a:t>Занятия по математике, дидактические игры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1225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900">
                          <a:latin typeface="Times New Roman"/>
                          <a:ea typeface="Times New Roman"/>
                        </a:rPr>
                        <a:t>Архитектор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latin typeface="Times New Roman"/>
                          <a:ea typeface="Times New Roman"/>
                        </a:rPr>
                        <a:t>Учить детей определять состав числа, видимый как модель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latin typeface="Times New Roman"/>
                          <a:ea typeface="Times New Roman"/>
                        </a:rPr>
                        <a:t>Объяснение, Метод комплексной организации занятия, показ, наглядность, беседа, игровой приём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latin typeface="Times New Roman"/>
                          <a:ea typeface="Times New Roman"/>
                        </a:rPr>
                        <a:t>Информационные технологии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latin typeface="Times New Roman"/>
                          <a:ea typeface="Times New Roman"/>
                        </a:rPr>
                        <a:t>Занятия по конструированию, математике.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1345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900">
                          <a:latin typeface="Times New Roman"/>
                          <a:ea typeface="Times New Roman"/>
                        </a:rPr>
                        <a:t>Рассади зрителей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19050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latin typeface="Times New Roman"/>
                          <a:ea typeface="Times New Roman"/>
                        </a:rPr>
                        <a:t>1.Закреплять навыки порядкового счета</a:t>
                      </a:r>
                    </a:p>
                    <a:p>
                      <a:pPr indent="19050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latin typeface="Times New Roman"/>
                          <a:ea typeface="Times New Roman"/>
                        </a:rPr>
                        <a:t>2.Учить детей соотносить количество «зрителей» с цифрой, указанной на карточке клоуна.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latin typeface="Times New Roman"/>
                          <a:ea typeface="Times New Roman"/>
                        </a:rPr>
                        <a:t>Метод комплексной организации занятия, показ, наглядность, беседа, игровой приём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latin typeface="Times New Roman"/>
                          <a:ea typeface="Times New Roman"/>
                        </a:rPr>
                        <a:t>Информационные технологии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latin typeface="Times New Roman"/>
                          <a:ea typeface="Times New Roman"/>
                        </a:rPr>
                        <a:t>Занятия по математике, дидактические игры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C:\Users\Virviny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700" y="-12700"/>
            <a:ext cx="9156700" cy="68707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23528" y="332656"/>
            <a:ext cx="856895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i="1" dirty="0" smtClean="0">
                <a:latin typeface="Monotype Corsiva" pitchFamily="66" charset="0"/>
                <a:cs typeface="Times New Roman" pitchFamily="18" charset="0"/>
              </a:rPr>
              <a:t>Методические рекомендации по развитию у детей старшего дошкольного возраста математических представлений посредством информационных технологий:</a:t>
            </a:r>
            <a:endParaRPr lang="ru-RU" sz="2800" dirty="0"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1628800"/>
            <a:ext cx="8964488" cy="3416320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 Не навязывать ребенку темп игры. Давать больше времени на обдумывание и осмысления задачи, поставленной компьютером.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 У всех детей разный уровень интеллектуальной активности, поэтому некоторые дети могут затрудняться в решении компьютерных игровых задач. В этом случае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воспитателю необходимо оказывать ребенку помощь в преодолении затруднений.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 Правила компьютерных игр должны объясняться детям заранее.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4. Компьютерным играм, направленным на развитие математических представлений должны предшествовать традиционные занятия по математике.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5. Для развертывания самостоятельной игры после окончания компьютерной игры хорошо поддержать заданную в ней игровую ситуацию. С игрой можно связать и гимнастику для глаз. В результате получается как бы импровизация детьми компьютерной игры в новых условиях.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 descr="C:\Users\Virviny\Desktop\Фото на опыт работы\i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5013176"/>
            <a:ext cx="2592288" cy="151216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3272333" y="2601309"/>
          <a:ext cx="2599334" cy="2523744"/>
        </p:xfrm>
        <a:graphic>
          <a:graphicData uri="http://schemas.openxmlformats.org/drawingml/2006/table">
            <a:tbl>
              <a:tblPr/>
              <a:tblGrid>
                <a:gridCol w="770077"/>
                <a:gridCol w="935947"/>
                <a:gridCol w="893310"/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Ф.И.О.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Количество ошибок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Уровень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Олеся Д.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Средний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Таня М.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Средний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Илья Г.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Средний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Сережа Б.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Высокий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Герман К.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Низкий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Савелий Г.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Высокий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Маша К.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Низкий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Алена Щ.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Низкий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Женя К.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Высокий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Лиза М.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Средний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25602" name="Picture 2" descr="C:\Users\Virviny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-6350"/>
            <a:ext cx="9156700" cy="68707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683568" y="404664"/>
            <a:ext cx="788228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latin typeface="Monotype Corsiva" pitchFamily="66" charset="0"/>
                <a:cs typeface="Times New Roman" pitchFamily="18" charset="0"/>
              </a:rPr>
              <a:t>Результаты</a:t>
            </a:r>
            <a:r>
              <a:rPr lang="en-US" sz="3600" dirty="0" smtClean="0">
                <a:latin typeface="Monotype Corsiva" pitchFamily="66" charset="0"/>
                <a:cs typeface="Times New Roman" pitchFamily="18" charset="0"/>
              </a:rPr>
              <a:t> </a:t>
            </a:r>
            <a:r>
              <a:rPr lang="ru-RU" sz="3600" dirty="0" smtClean="0">
                <a:latin typeface="Monotype Corsiva" pitchFamily="66" charset="0"/>
                <a:cs typeface="Times New Roman" pitchFamily="18" charset="0"/>
              </a:rPr>
              <a:t>формирующего эксперимента</a:t>
            </a:r>
            <a:endParaRPr lang="ru-RU" sz="3600" dirty="0">
              <a:latin typeface="Monotype Corsiva" pitchFamily="66" charset="0"/>
              <a:cs typeface="Times New Roman" pitchFamily="18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4716015" y="1196752"/>
          <a:ext cx="3816425" cy="3785616"/>
        </p:xfrm>
        <a:graphic>
          <a:graphicData uri="http://schemas.openxmlformats.org/drawingml/2006/table">
            <a:tbl>
              <a:tblPr/>
              <a:tblGrid>
                <a:gridCol w="1130653"/>
                <a:gridCol w="1374187"/>
                <a:gridCol w="1311585"/>
              </a:tblGrid>
              <a:tr h="62406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Ф.И.О.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Количество ошибок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Уровень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203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Олеся Д.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Средний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203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Таня М.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Средний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203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Илья Г.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Высокий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203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Сережа Б.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Высокий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203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Герман К.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Средний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203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Савелий Г.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Высокий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203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Маша К.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Средний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203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Алена Щ.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Низкий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203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Женя К.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Высокий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203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Лиза М.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Средний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1259632" y="522920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Высокий уровень – 4 ребёнка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Средний уровень – 5 детей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Низкий уровень – 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1 ребёнок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http://www.bestreferat.ru/images/paper/28/78/5287828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052736"/>
            <a:ext cx="4104456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C:\Users\Virviny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-6350"/>
            <a:ext cx="9156700" cy="6870700"/>
          </a:xfrm>
          <a:prstGeom prst="rect">
            <a:avLst/>
          </a:prstGeom>
          <a:noFill/>
        </p:spPr>
      </p:pic>
      <p:pic>
        <p:nvPicPr>
          <p:cNvPr id="30721" name="Picture 1" descr="C:\Users\Virviny\Desktop\Фото на опыт работы\11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3717032"/>
            <a:ext cx="2736304" cy="2191279"/>
          </a:xfrm>
          <a:prstGeom prst="rect">
            <a:avLst/>
          </a:prstGeom>
          <a:noFill/>
        </p:spPr>
      </p:pic>
      <p:pic>
        <p:nvPicPr>
          <p:cNvPr id="30722" name="Picture 2" descr="C:\Users\Virviny\Desktop\Фото на опыт работы\1402201416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3140968"/>
            <a:ext cx="4012704" cy="3153544"/>
          </a:xfrm>
          <a:prstGeom prst="rect">
            <a:avLst/>
          </a:prstGeom>
          <a:noFill/>
        </p:spPr>
      </p:pic>
      <p:pic>
        <p:nvPicPr>
          <p:cNvPr id="30723" name="Picture 3" descr="C:\Users\Virviny\Desktop\Фото на опыт работы\i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476672"/>
            <a:ext cx="3936438" cy="3024336"/>
          </a:xfrm>
          <a:prstGeom prst="rect">
            <a:avLst/>
          </a:prstGeom>
          <a:noFill/>
        </p:spPr>
      </p:pic>
      <p:pic>
        <p:nvPicPr>
          <p:cNvPr id="30724" name="Picture 4" descr="C:\Users\Virviny\Desktop\Фото на опыт работы\sl16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3568" y="548680"/>
            <a:ext cx="3456384" cy="2410564"/>
          </a:xfrm>
          <a:prstGeom prst="rect">
            <a:avLst/>
          </a:prstGeom>
          <a:noFill/>
        </p:spPr>
      </p:pic>
      <p:pic>
        <p:nvPicPr>
          <p:cNvPr id="30728" name="Picture 8" descr="http://im7-tub-ru.yandex.net/i?id=488356337-19-72&amp;n=2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131840" y="1268760"/>
            <a:ext cx="3384376" cy="381642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0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C:\Users\Virviny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-6350"/>
            <a:ext cx="9156700" cy="6870700"/>
          </a:xfrm>
          <a:prstGeom prst="rect">
            <a:avLst/>
          </a:prstGeom>
          <a:noFill/>
        </p:spPr>
      </p:pic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251520" y="692696"/>
            <a:ext cx="8568952" cy="5847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905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       Березина Р.Л. [и др.] Формирование элементарных математических представлений у дошкольников: учеб. пособие для студ. учеб. заведений. – М.: «Просвещение», 1988. – 303 с.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2.       </a:t>
            </a:r>
            <a:r>
              <a:rPr kumimoji="0" lang="ru-RU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Белошистая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А.В. Современные программы математического образования дошкольников. – «Феникс», 2005. – 256 с.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3.       </a:t>
            </a:r>
            <a:r>
              <a:rPr kumimoji="0" lang="ru-RU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Белошистая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А.В. Формирование и развитие математических способностей дошкольников: вопросы теории и практики. – М.: </a:t>
            </a:r>
            <a:r>
              <a:rPr kumimoji="0" lang="ru-RU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Гуманит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изд. центр ВЛАДОС, 2003. – 400 с.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       Введение в психодиагностику: учеб. пособие для студ. учеб. заведений./Акимова М.К. [и др.]; под ред. Гуревича К.М., Борисовой Е.М. – 2-е издание, стереотип. – М.: Издательский центр«Академия», 1998. – 192 с.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       Глушкова Е., Леонова Л. Компьютер в детском саду/ Глушкова Е., Леонова Л.// Дошкольное воспитание. – 1990. - №10. – С. 44-49.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6.       </a:t>
            </a:r>
            <a:r>
              <a:rPr kumimoji="0" lang="ru-RU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Горвиц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Ю.М. [и др.] Новые информационные технологии в дошкольном образовании. – М.: ЛИНКА-ПРЕСС, 1998. – 328 с.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7.       Григорович Л.А.Педагогика и психология: уч. пособие для ВУЗов. – М: </a:t>
            </a:r>
            <a:r>
              <a:rPr kumimoji="0" lang="ru-RU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Гардарики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2001.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8.       </a:t>
            </a:r>
            <a:r>
              <a:rPr kumimoji="0" lang="ru-RU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Горвиц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Ю.М. Компьютер и дети / </a:t>
            </a:r>
            <a:r>
              <a:rPr kumimoji="0" lang="ru-RU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Горвиц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Ю.М.// Помоги себе сам. – 1996. - №9. – С. 2.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9.       </a:t>
            </a:r>
            <a:r>
              <a:rPr kumimoji="0" lang="ru-RU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Горвиц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Ю.М. Компьютер … это очень просто/ </a:t>
            </a:r>
            <a:r>
              <a:rPr kumimoji="0" lang="ru-RU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Горвиц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Ю.М.//Очаг. – 1995. - №3. – С. 80-81.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10.    Данилова В.В. [и др.] Обучение математике в детском саду: практические, семинарские и лабораторные занятия. – 3-е издание, стереотип. – М.:.: Издательский центр «Академия», 1998. –160с.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11.    </a:t>
            </a:r>
            <a:r>
              <a:rPr kumimoji="0" lang="ru-RU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Житникова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Л.М. Учите детей </a:t>
            </a:r>
            <a:r>
              <a:rPr kumimoji="0" lang="ru-RU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запоминать:пособие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для воспитателей детского сада. – 2-е издание, дополненное. – М.: «Просвещение»,1978. – 96 с.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12.    Зворыгина Е.В. </a:t>
            </a:r>
            <a:r>
              <a:rPr kumimoji="0" lang="ru-RU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Психолого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педагогические основы использования программно – педагогической системы «КИД/Малыш»/ Зворыгина Е.В.// Информатика и образование. – 1996. - №2. – С. 43-51.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13.    </a:t>
            </a:r>
            <a:r>
              <a:rPr kumimoji="0" lang="ru-RU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Каптелинин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В.Н. Психологические проблемы формирования компьютерной грамотности/ </a:t>
            </a:r>
            <a:r>
              <a:rPr kumimoji="0" lang="ru-RU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Каптелинин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В.Н.// Вопросы психологии. – 1986. - №5.- С.54 – 65.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14.    Козлова С. А., Куликова Т.А. Дошкольная педагогика: учеб. пособие для студ. учеб. заведений. – изд. центр «Академия»,1998. – 432с.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15.    </a:t>
            </a:r>
            <a:r>
              <a:rPr kumimoji="0" lang="ru-RU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Метлина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Л. С. Математика в детском саду. – М.: Просвещение, 1984. – 231 с.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16.    Новоселова С.Л. Проблемы информатизации дошкольного образования / Новоселова С.Л. // Информатика и образование. – 1990. №2. – С. 91-92.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17.    </a:t>
            </a:r>
            <a:r>
              <a:rPr kumimoji="0" lang="ru-RU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Плужникова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Л. Использование компьютеров в образовательном процессе / </a:t>
            </a:r>
            <a:r>
              <a:rPr kumimoji="0" lang="ru-RU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Плужникова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Л. // Дошкольное воспитание. – 2000. - №4. С.16.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18.    Соловьёва Е. планирование занятий по математике / Соловьёва Е. // Дошкольное воспитание. – 1999. - №3. – С. 14.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19.    </a:t>
            </a:r>
            <a:r>
              <a:rPr kumimoji="0" lang="ru-RU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Урунтаева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Г.А. Дошкольная психология: учеб. пособие для студ. учеб. заведений. – 3-е издание, стереотип.- М.: Издательский центр «Академия», 1998. – 336 с.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20.    Шатров А., </a:t>
            </a:r>
            <a:r>
              <a:rPr kumimoji="0" lang="ru-RU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Цевенков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Ю. Проблемы информатизации образования./ Шатров А., </a:t>
            </a:r>
            <a:r>
              <a:rPr kumimoji="0" lang="ru-RU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Цевенков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Ю.// Информатика и образование. – 1986. - №5. - С. 5.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21.    Щербакова Е.И. Методика обучения математике в детском саду: учеб. пособие для студ. учеб. заведений. – М.: Издательский центр «Академия», 1998. – 272 с.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707904" y="332656"/>
            <a:ext cx="13349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Литература</a:t>
            </a:r>
            <a:endParaRPr lang="ru-RU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C:\Users\Virviny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700" y="-12700"/>
            <a:ext cx="9156700" cy="68707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971600" y="2852936"/>
            <a:ext cx="7344000" cy="1188000"/>
          </a:xfrm>
          <a:prstGeom prst="rect">
            <a:avLst/>
          </a:prstGeom>
        </p:spPr>
        <p:txBody>
          <a:bodyPr wrap="square">
            <a:prstTxWarp prst="textWave2">
              <a:avLst/>
            </a:prstTxWarp>
            <a:spAutoFit/>
          </a:bodyPr>
          <a:lstStyle/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Спасибо за внимание!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5601" name="Picture 1" descr="C:\Users\Virviny\Desktop\Фото на опыт работы\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404664"/>
            <a:ext cx="3600400" cy="2520280"/>
          </a:xfrm>
          <a:prstGeom prst="rect">
            <a:avLst/>
          </a:prstGeom>
          <a:noFill/>
        </p:spPr>
      </p:pic>
      <p:pic>
        <p:nvPicPr>
          <p:cNvPr id="25605" name="Picture 5" descr="http://im0-tub-ru.yandex.net/i?id=194338737-48-72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4221088"/>
            <a:ext cx="1476375" cy="142875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Virviny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2700"/>
            <a:ext cx="9156700" cy="68707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043608" y="404664"/>
            <a:ext cx="727280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 smtClean="0">
                <a:latin typeface="Monotype Corsiva" pitchFamily="66" charset="0"/>
              </a:rPr>
              <a:t>«Завтра» наших детей – это информационное общество</a:t>
            </a:r>
            <a:r>
              <a:rPr lang="ru-RU" dirty="0" smtClean="0">
                <a:latin typeface="Monotype Corsiva" pitchFamily="66" charset="0"/>
              </a:rPr>
              <a:t>.       </a:t>
            </a:r>
            <a:endParaRPr lang="ru-RU" dirty="0">
              <a:latin typeface="Monotype Corsiva" pitchFamily="66" charset="0"/>
            </a:endParaRPr>
          </a:p>
        </p:txBody>
      </p:sp>
      <p:pic>
        <p:nvPicPr>
          <p:cNvPr id="3074" name="Picture 2" descr="C:\Users\Virviny\Desktop\Опыт работы по ИКТ+математика\185480-bi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1916832"/>
            <a:ext cx="4381500" cy="2808312"/>
          </a:xfrm>
          <a:prstGeom prst="rect">
            <a:avLst/>
          </a:prstGeom>
          <a:noFill/>
        </p:spPr>
      </p:pic>
      <p:pic>
        <p:nvPicPr>
          <p:cNvPr id="3075" name="Picture 3" descr="C:\Users\Virviny\Desktop\Опыт работы по ИКТ+математика\obraz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2996952"/>
            <a:ext cx="4320480" cy="325373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Virviny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700" y="0"/>
            <a:ext cx="9156700" cy="68707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404664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Monotype Corsiva" pitchFamily="66" charset="0"/>
              </a:rPr>
              <a:t>С тех самых пор, как впервые ребенок сел к монитору компьютера, ведутся споры о пользе и вреде раннего обучения детей играм по определенным правилам и азам компьютерной грамотности.</a:t>
            </a:r>
            <a:endParaRPr lang="ru-RU" sz="2400" dirty="0">
              <a:latin typeface="Monotype Corsiva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1484784"/>
            <a:ext cx="335861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2813"/>
            <a:r>
              <a:rPr lang="ru-RU" sz="4000" dirty="0" smtClean="0">
                <a:latin typeface="Monotype Corsiva" pitchFamily="66" charset="0"/>
              </a:rPr>
              <a:t>Аргументы </a:t>
            </a:r>
            <a:r>
              <a:rPr lang="ru-RU" sz="4000" dirty="0" smtClean="0">
                <a:solidFill>
                  <a:srgbClr val="FF0000"/>
                </a:solidFill>
                <a:latin typeface="Monotype Corsiva" pitchFamily="66" charset="0"/>
              </a:rPr>
              <a:t>«за»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499992" y="1484784"/>
            <a:ext cx="435888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000" dirty="0" smtClean="0">
                <a:latin typeface="Monotype Corsiva" pitchFamily="66" charset="0"/>
              </a:rPr>
              <a:t>Аргументы </a:t>
            </a:r>
            <a:r>
              <a:rPr lang="ru-RU" sz="4000" dirty="0" smtClean="0">
                <a:solidFill>
                  <a:srgbClr val="FF0000"/>
                </a:solidFill>
                <a:latin typeface="Monotype Corsiva" pitchFamily="66" charset="0"/>
              </a:rPr>
              <a:t>«против»</a:t>
            </a:r>
            <a:endParaRPr lang="ru-RU" sz="4000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67544" y="2056686"/>
            <a:ext cx="460851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2813">
              <a:buFont typeface="Wingdings" pitchFamily="2" charset="2"/>
              <a:buChar char="v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обеспечивают личностно-ориентированный подход</a:t>
            </a:r>
          </a:p>
          <a:p>
            <a:pPr defTabSz="912813">
              <a:buFont typeface="Wingdings" pitchFamily="2" charset="2"/>
              <a:buChar char="v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способствует интеллектуальному росту ребенка;</a:t>
            </a:r>
          </a:p>
          <a:p>
            <a:pPr defTabSz="912813">
              <a:buFont typeface="Wingdings" pitchFamily="2" charset="2"/>
              <a:buChar char="v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рано развивается так называемая «знаковая функция сознания»;</a:t>
            </a:r>
          </a:p>
          <a:p>
            <a:pPr defTabSz="912813">
              <a:buFont typeface="Wingdings" pitchFamily="2" charset="2"/>
              <a:buChar char="v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улучшаются произвольная память и внимание;</a:t>
            </a:r>
          </a:p>
          <a:p>
            <a:pPr defTabSz="912813">
              <a:buFont typeface="Wingdings" pitchFamily="2" charset="2"/>
              <a:buChar char="v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формируется познавательная мотивация;</a:t>
            </a:r>
          </a:p>
          <a:p>
            <a:pPr defTabSz="912813">
              <a:buFont typeface="Wingdings" pitchFamily="2" charset="2"/>
              <a:buChar char="v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моторная координация и координация совместной деятельности зрительного и моторного анализаторов.</a:t>
            </a:r>
          </a:p>
          <a:p>
            <a:pPr defTabSz="912813">
              <a:buFont typeface="Wingdings" pitchFamily="2" charset="2"/>
              <a:buChar char="v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умение самостоятельно приобретать новые знания</a:t>
            </a:r>
          </a:p>
          <a:p>
            <a:pPr defTabSz="912813"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развитие произвольной моторики пальцев рук</a:t>
            </a:r>
          </a:p>
          <a:p>
            <a:pPr defTabSz="912813"/>
            <a:endParaRPr lang="ru-RU" dirty="0" smtClean="0"/>
          </a:p>
        </p:txBody>
      </p:sp>
      <p:sp>
        <p:nvSpPr>
          <p:cNvPr id="10" name="Прямоугольник 9"/>
          <p:cNvSpPr/>
          <p:nvPr/>
        </p:nvSpPr>
        <p:spPr>
          <a:xfrm>
            <a:off x="4860032" y="2348880"/>
            <a:ext cx="403244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>
              <a:buFont typeface="Wingdings" pitchFamily="2" charset="2"/>
              <a:buChar char="v"/>
              <a:defRPr/>
            </a:pPr>
            <a:r>
              <a:rPr lang="en-US" dirty="0" smtClean="0"/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воздействие электромагнитного излучения монитора, </a:t>
            </a:r>
          </a:p>
          <a:p>
            <a:pPr marL="342900">
              <a:buFont typeface="Wingdings" pitchFamily="2" charset="2"/>
              <a:buChar char="v"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сидячее положение в течение длительного времени;</a:t>
            </a:r>
          </a:p>
          <a:p>
            <a:pPr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 как следствие этого –</a:t>
            </a:r>
          </a:p>
          <a:p>
            <a:pPr marL="342900">
              <a:buFont typeface="Courier New" pitchFamily="49" charset="0"/>
              <a:buChar char="o"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появление утомления, </a:t>
            </a:r>
          </a:p>
          <a:p>
            <a:pPr marL="342900">
              <a:buFont typeface="Courier New" pitchFamily="49" charset="0"/>
              <a:buChar char="o"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нервно-эмоциональное напряжение</a:t>
            </a:r>
          </a:p>
        </p:txBody>
      </p:sp>
      <p:pic>
        <p:nvPicPr>
          <p:cNvPr id="11" name="Picture 2" descr="http://im0-tub-ru.yandex.net/i?id=45767301-31-72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4653136"/>
            <a:ext cx="2221318" cy="136815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Virviny\Desktop\Рисунок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6350" y="-6350"/>
            <a:ext cx="9156700" cy="68707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39552" y="476672"/>
            <a:ext cx="55446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/>
              <a:t>«Кто с детских лет занимается математикой, тот развивает внимание, тренирует свои мозг, свою волю, воспитывает настойчивость и упорство в достижении цели»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923928" y="1628800"/>
            <a:ext cx="17024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/>
              <a:t>А. </a:t>
            </a:r>
            <a:r>
              <a:rPr lang="ru-RU" i="1" dirty="0" err="1" smtClean="0"/>
              <a:t>Маркушевич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95536" y="4725144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i="1" dirty="0" smtClean="0"/>
              <a:t>«Разве ты не заметил, что способный к математике изощрен во всех науках в природе?»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203848" y="5733256"/>
            <a:ext cx="9877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/>
              <a:t>Платон</a:t>
            </a:r>
            <a:endParaRPr lang="ru-RU" dirty="0"/>
          </a:p>
        </p:txBody>
      </p:sp>
      <p:sp>
        <p:nvSpPr>
          <p:cNvPr id="10" name="WordArt 14"/>
          <p:cNvSpPr>
            <a:spLocks noChangeArrowheads="1" noChangeShapeType="1" noTextEdit="1"/>
          </p:cNvSpPr>
          <p:nvPr/>
        </p:nvSpPr>
        <p:spPr bwMode="auto">
          <a:xfrm>
            <a:off x="2843808" y="2276872"/>
            <a:ext cx="1655961" cy="23762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9900"/>
                </a:solidFill>
                <a:latin typeface="Century Schoolbook"/>
              </a:rPr>
              <a:t>4</a:t>
            </a:r>
          </a:p>
        </p:txBody>
      </p:sp>
      <p:graphicFrame>
        <p:nvGraphicFramePr>
          <p:cNvPr id="5123" name="Object 3"/>
          <p:cNvGraphicFramePr>
            <a:graphicFrameLocks noChangeAspect="1"/>
          </p:cNvGraphicFramePr>
          <p:nvPr/>
        </p:nvGraphicFramePr>
        <p:xfrm>
          <a:off x="683568" y="1916832"/>
          <a:ext cx="1656184" cy="27253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5" name="CorelDRAW" r:id="rId4" imgW="5279040" imgH="7671240" progId="">
                  <p:embed/>
                </p:oleObj>
              </mc:Choice>
              <mc:Fallback>
                <p:oleObj name="CorelDRAW" r:id="rId4" imgW="5279040" imgH="7671240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1916832"/>
                        <a:ext cx="1656184" cy="272536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125" name="Picture 5" descr="http://im7-tub-ru.yandex.net/i?id=61472644-24-72&amp;n=2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6016" y="4077072"/>
            <a:ext cx="2160240" cy="2376264"/>
          </a:xfrm>
          <a:prstGeom prst="rect">
            <a:avLst/>
          </a:prstGeom>
          <a:noFill/>
        </p:spPr>
      </p:pic>
      <p:pic>
        <p:nvPicPr>
          <p:cNvPr id="5127" name="Picture 7" descr="http://im2-tub-ru.yandex.net/i?id=114176669-68-72&amp;n=2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56176" y="692696"/>
            <a:ext cx="2448272" cy="295232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1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Virviny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-6350"/>
            <a:ext cx="9156700" cy="68707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403648" y="2996952"/>
            <a:ext cx="14401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DVD, CD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87624" y="476672"/>
            <a:ext cx="731482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dirty="0" smtClean="0">
                <a:latin typeface="Monotype Corsiva" pitchFamily="66" charset="0"/>
                <a:cs typeface="Times New Roman" pitchFamily="18" charset="0"/>
              </a:rPr>
              <a:t>Информационные технологии </a:t>
            </a:r>
            <a:endParaRPr lang="ru-RU" sz="4800" dirty="0"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44008" y="6165304"/>
            <a:ext cx="138005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компьютер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164288" y="3645024"/>
            <a:ext cx="122661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Интернет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572000" y="3356992"/>
            <a:ext cx="8162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видео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475656" y="6021288"/>
            <a:ext cx="160293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мультимедиа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3" name="Picture 1" descr="C:\Users\Virviny\Desktop\Опыт работы по ИКТ+математика\1256500064_1198122108_cc37e9bda39c03fd4a0bef3ecdc849c8_ful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3933056"/>
            <a:ext cx="2088232" cy="2232248"/>
          </a:xfrm>
          <a:prstGeom prst="rect">
            <a:avLst/>
          </a:prstGeom>
          <a:noFill/>
        </p:spPr>
      </p:pic>
      <p:pic>
        <p:nvPicPr>
          <p:cNvPr id="13315" name="Picture 3" descr="http://im2-tub-ru.yandex.net/i?id=83310021-29-72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240" y="1988840"/>
            <a:ext cx="1905000" cy="1428750"/>
          </a:xfrm>
          <a:prstGeom prst="rect">
            <a:avLst/>
          </a:prstGeom>
          <a:noFill/>
        </p:spPr>
      </p:pic>
      <p:pic>
        <p:nvPicPr>
          <p:cNvPr id="13317" name="Picture 5" descr="http://im7-tub-ru.yandex.net/i?id=469314789-44-72&amp;n=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35896" y="1628800"/>
            <a:ext cx="2628900" cy="1428750"/>
          </a:xfrm>
          <a:prstGeom prst="rect">
            <a:avLst/>
          </a:prstGeom>
          <a:noFill/>
        </p:spPr>
      </p:pic>
      <p:pic>
        <p:nvPicPr>
          <p:cNvPr id="13319" name="Picture 7" descr="http://im1-tub-ru.yandex.net/i?id=269756900-08-72&amp;n=2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7584" y="4365104"/>
            <a:ext cx="2857500" cy="1409700"/>
          </a:xfrm>
          <a:prstGeom prst="rect">
            <a:avLst/>
          </a:prstGeom>
          <a:noFill/>
        </p:spPr>
      </p:pic>
      <p:pic>
        <p:nvPicPr>
          <p:cNvPr id="13321" name="Picture 9" descr="http://im6-tub-ru.yandex.net/i?id=151177533-59-72&amp;n=2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5576" y="1268760"/>
            <a:ext cx="2592288" cy="164477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Virviny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700" y="-12700"/>
            <a:ext cx="9156700" cy="68707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123728" y="332656"/>
            <a:ext cx="7344816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latin typeface="Monotype Corsiva" pitchFamily="66" charset="0"/>
              </a:rPr>
              <a:t>Результаты подачи информации мультимедийным способом: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323528" y="1289956"/>
            <a:ext cx="8820472" cy="4955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1" indent="449263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дети легче усваивают понятия формы, цвета и величины;</a:t>
            </a:r>
          </a:p>
          <a:p>
            <a:pPr lvl="1" indent="449263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глубже постигаются понятия числа и множества;</a:t>
            </a:r>
          </a:p>
          <a:p>
            <a:pPr lvl="1" indent="449263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быстрее возникает умение ориентироваться на плоскости и в пространстве</a:t>
            </a:r>
          </a:p>
          <a:p>
            <a:pPr lvl="1" indent="449263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тренируется эффективность внимания и память;</a:t>
            </a:r>
          </a:p>
          <a:p>
            <a:pPr lvl="1" indent="449263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раньше овладевают чтением и письмом;</a:t>
            </a:r>
          </a:p>
          <a:p>
            <a:pPr lvl="1" indent="449263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активно пополняется словарный запас;</a:t>
            </a:r>
          </a:p>
          <a:p>
            <a:pPr lvl="1" indent="449263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развивается мелкая моторика, формируется тончайшая координация движений глаз.</a:t>
            </a:r>
          </a:p>
          <a:p>
            <a:pPr lvl="1" indent="449263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уменьшается время, как простой реакции, так и реакции выбора;</a:t>
            </a:r>
          </a:p>
          <a:p>
            <a:pPr lvl="1" indent="449263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воспитывается целеустремлённость и сосредоточенность;</a:t>
            </a:r>
          </a:p>
          <a:p>
            <a:pPr lvl="1" indent="449263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развивается воображение и творческие способности;</a:t>
            </a:r>
          </a:p>
          <a:p>
            <a:pPr lvl="1" indent="449263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развиваются элементы наглядно-образного и теоретического мышления.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1" indent="449263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4339" name="Picture 3" descr="http://im5-tub-ru.yandex.net/i?id=495021748-33-72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404664"/>
            <a:ext cx="2183135" cy="115212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Virviny\Desktop\Рисунок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2700" y="0"/>
            <a:ext cx="9156700" cy="68707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331640" y="404664"/>
            <a:ext cx="693170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dirty="0" smtClean="0">
                <a:latin typeface="Monotype Corsiva" pitchFamily="66" charset="0"/>
                <a:cs typeface="Times New Roman" pitchFamily="18" charset="0"/>
              </a:rPr>
              <a:t>Microsoft  </a:t>
            </a:r>
            <a:r>
              <a:rPr lang="en-US" sz="4800" dirty="0" smtClean="0">
                <a:latin typeface="Monotype Corsiva" pitchFamily="66" charset="0"/>
                <a:cs typeface="Times New Roman" pitchFamily="18" charset="0"/>
              </a:rPr>
              <a:t>Office </a:t>
            </a:r>
            <a:r>
              <a:rPr lang="ru-RU" sz="4800" dirty="0" smtClean="0">
                <a:latin typeface="Monotype Corsiva" pitchFamily="66" charset="0"/>
                <a:cs typeface="Times New Roman" pitchFamily="18" charset="0"/>
              </a:rPr>
              <a:t>Power Point </a:t>
            </a:r>
            <a:endParaRPr lang="ru-RU" sz="4800" dirty="0"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21506" name="Picture 2" descr="C:\Users\Virviny\Desktop\Фото на опыт работы\1402201418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3212976"/>
            <a:ext cx="3806552" cy="3052936"/>
          </a:xfrm>
          <a:prstGeom prst="rect">
            <a:avLst/>
          </a:prstGeom>
          <a:noFill/>
        </p:spPr>
      </p:pic>
      <p:pic>
        <p:nvPicPr>
          <p:cNvPr id="21507" name="Picture 3" descr="C:\Users\Virviny\Desktop\Фото на опыт работы\1402201418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8" y="1556792"/>
            <a:ext cx="4012704" cy="3096344"/>
          </a:xfrm>
          <a:prstGeom prst="rect">
            <a:avLst/>
          </a:prstGeom>
          <a:noFill/>
        </p:spPr>
      </p:pic>
      <p:graphicFrame>
        <p:nvGraphicFramePr>
          <p:cNvPr id="21508" name="Object 4"/>
          <p:cNvGraphicFramePr>
            <a:graphicFrameLocks noChangeAspect="1"/>
          </p:cNvGraphicFramePr>
          <p:nvPr/>
        </p:nvGraphicFramePr>
        <p:xfrm>
          <a:off x="2627784" y="1196752"/>
          <a:ext cx="1368152" cy="18722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0" name="CorelDRAW" r:id="rId6" imgW="3449880" imgH="6041160" progId="">
                  <p:embed/>
                </p:oleObj>
              </mc:Choice>
              <mc:Fallback>
                <p:oleObj name="CorelDRAW" r:id="rId6" imgW="3449880" imgH="6041160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7784" y="1196752"/>
                        <a:ext cx="1368152" cy="187220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3779912" y="2276872"/>
            <a:ext cx="15841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11" name="WordArt 9"/>
          <p:cNvSpPr>
            <a:spLocks noChangeArrowheads="1" noChangeShapeType="1" noTextEdit="1"/>
          </p:cNvSpPr>
          <p:nvPr/>
        </p:nvSpPr>
        <p:spPr bwMode="auto">
          <a:xfrm>
            <a:off x="755576" y="1340768"/>
            <a:ext cx="1584176" cy="165616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A3240C"/>
                </a:solidFill>
                <a:latin typeface="Century Schoolbook"/>
              </a:rPr>
              <a:t>3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150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Virviny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700" y="0"/>
            <a:ext cx="9156700" cy="6870700"/>
          </a:xfrm>
          <a:prstGeom prst="rect">
            <a:avLst/>
          </a:prstGeom>
          <a:noFill/>
        </p:spPr>
      </p:pic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-73025" y="332656"/>
            <a:ext cx="9217025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Основные задачи созданных инсталляций 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по ФЭМП: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323528" y="1556792"/>
            <a:ext cx="828092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402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331788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создать у дошкольника дополнительную мотивацию при формировании учебной деятельности;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402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331788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увеличить число ситуаций, решать которые ребенок может самостоятельно;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402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331788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индивидуализировать учебные задания;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402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331788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использовать компьютер в системе тренингов;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402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331788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использовать компьютер для более полного ознакомления с предметами и явлениями, находящимися за </a:t>
            </a:r>
            <a:r>
              <a:rPr kumimoji="0" lang="ru-RU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пределами собственного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опыта ребенка;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402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331788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моделировать виртуальную среду.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6867" name="Picture 3" descr="C:\Users\Virviny\Desktop\Фото на опыт работы\1402201416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3861048"/>
            <a:ext cx="4876800" cy="262088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6ba7c12b236239baf8215497629a635a571afe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587</TotalTime>
  <Words>1376</Words>
  <Application>Microsoft Office PowerPoint</Application>
  <PresentationFormat>Экран (4:3)</PresentationFormat>
  <Paragraphs>309</Paragraphs>
  <Slides>27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9" baseType="lpstr">
      <vt:lpstr>Тема Office</vt:lpstr>
      <vt:lpstr>CorelDRAW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Virviny</dc:creator>
  <cp:lastModifiedBy>xxxx</cp:lastModifiedBy>
  <cp:revision>49</cp:revision>
  <dcterms:created xsi:type="dcterms:W3CDTF">2014-02-16T14:23:39Z</dcterms:created>
  <dcterms:modified xsi:type="dcterms:W3CDTF">2015-03-15T16:55:42Z</dcterms:modified>
</cp:coreProperties>
</file>