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53"/>
  </p:notesMasterIdLst>
  <p:sldIdLst>
    <p:sldId id="290" r:id="rId2"/>
    <p:sldId id="320" r:id="rId3"/>
    <p:sldId id="291" r:id="rId4"/>
    <p:sldId id="294" r:id="rId5"/>
    <p:sldId id="295" r:id="rId6"/>
    <p:sldId id="293" r:id="rId7"/>
    <p:sldId id="292" r:id="rId8"/>
    <p:sldId id="296" r:id="rId9"/>
    <p:sldId id="261" r:id="rId10"/>
    <p:sldId id="297" r:id="rId11"/>
    <p:sldId id="257" r:id="rId12"/>
    <p:sldId id="259" r:id="rId13"/>
    <p:sldId id="260" r:id="rId14"/>
    <p:sldId id="359" r:id="rId15"/>
    <p:sldId id="262" r:id="rId16"/>
    <p:sldId id="301" r:id="rId17"/>
    <p:sldId id="360" r:id="rId18"/>
    <p:sldId id="263" r:id="rId19"/>
    <p:sldId id="355" r:id="rId20"/>
    <p:sldId id="356" r:id="rId21"/>
    <p:sldId id="264" r:id="rId22"/>
    <p:sldId id="349" r:id="rId23"/>
    <p:sldId id="265" r:id="rId24"/>
    <p:sldId id="331" r:id="rId25"/>
    <p:sldId id="333" r:id="rId26"/>
    <p:sldId id="366" r:id="rId27"/>
    <p:sldId id="367" r:id="rId28"/>
    <p:sldId id="339" r:id="rId29"/>
    <p:sldId id="336" r:id="rId30"/>
    <p:sldId id="368" r:id="rId31"/>
    <p:sldId id="346" r:id="rId32"/>
    <p:sldId id="348" r:id="rId33"/>
    <p:sldId id="362" r:id="rId34"/>
    <p:sldId id="341" r:id="rId35"/>
    <p:sldId id="342" r:id="rId36"/>
    <p:sldId id="364" r:id="rId37"/>
    <p:sldId id="365" r:id="rId38"/>
    <p:sldId id="279" r:id="rId39"/>
    <p:sldId id="361" r:id="rId40"/>
    <p:sldId id="317" r:id="rId41"/>
    <p:sldId id="315" r:id="rId42"/>
    <p:sldId id="328" r:id="rId43"/>
    <p:sldId id="323" r:id="rId44"/>
    <p:sldId id="324" r:id="rId45"/>
    <p:sldId id="327" r:id="rId46"/>
    <p:sldId id="330" r:id="rId47"/>
    <p:sldId id="308" r:id="rId48"/>
    <p:sldId id="363" r:id="rId49"/>
    <p:sldId id="358" r:id="rId50"/>
    <p:sldId id="312" r:id="rId51"/>
    <p:sldId id="289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1228"/>
    <a:srgbClr val="751111"/>
    <a:srgbClr val="001746"/>
    <a:srgbClr val="1B2911"/>
    <a:srgbClr val="000099"/>
    <a:srgbClr val="00642D"/>
    <a:srgbClr val="CD1D1D"/>
    <a:srgbClr val="003300"/>
    <a:srgbClr val="141548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771" autoAdjust="0"/>
    <p:restoredTop sz="94660"/>
  </p:normalViewPr>
  <p:slideViewPr>
    <p:cSldViewPr>
      <p:cViewPr varScale="1">
        <p:scale>
          <a:sx n="66" d="100"/>
          <a:sy n="66" d="100"/>
        </p:scale>
        <p:origin x="6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89352-60A4-45EB-BDF6-DAD683633707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45F81-D45C-4284-8A1C-64CB8FC17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785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45F81-D45C-4284-8A1C-64CB8FC179D8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1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92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77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1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579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528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0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6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516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690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64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177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45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2.wdp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1.wdp"/><Relationship Id="rId5" Type="http://schemas.openxmlformats.org/officeDocument/2006/relationships/image" Target="../media/image26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0.jpeg"/><Relationship Id="rId7" Type="http://schemas.microsoft.com/office/2007/relationships/hdphoto" Target="../media/hdphoto16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41.jpg"/><Relationship Id="rId10" Type="http://schemas.openxmlformats.org/officeDocument/2006/relationships/image" Target="../media/image390.png"/><Relationship Id="rId4" Type="http://schemas.microsoft.com/office/2007/relationships/hdphoto" Target="../media/hdphoto17.wdp"/><Relationship Id="rId9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6.jpeg"/><Relationship Id="rId4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4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36.jpeg"/><Relationship Id="rId4" Type="http://schemas.openxmlformats.org/officeDocument/2006/relationships/image" Target="../media/image4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60.png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0.gif"/><Relationship Id="rId5" Type="http://schemas.openxmlformats.org/officeDocument/2006/relationships/image" Target="../media/image50.png"/><Relationship Id="rId10" Type="http://schemas.openxmlformats.org/officeDocument/2006/relationships/image" Target="../media/image49.jpeg"/><Relationship Id="rId4" Type="http://schemas.openxmlformats.org/officeDocument/2006/relationships/image" Target="../media/image47.png"/><Relationship Id="rId9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45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52.jpeg"/><Relationship Id="rId4" Type="http://schemas.openxmlformats.org/officeDocument/2006/relationships/image" Target="../media/image56.png"/><Relationship Id="rId9" Type="http://schemas.openxmlformats.org/officeDocument/2006/relationships/image" Target="../media/image50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microsoft.com/office/2007/relationships/hdphoto" Target="../media/hdphoto11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microsoft.com/office/2007/relationships/hdphoto" Target="../media/hdphoto19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5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microsoft.com/office/2007/relationships/hdphoto" Target="../media/hdphoto22.wdp"/><Relationship Id="rId4" Type="http://schemas.openxmlformats.org/officeDocument/2006/relationships/image" Target="../media/image8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avizinfo.by/content/files/belarus/201609/f_dollarphotoclub_201604090250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67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1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575" y="620688"/>
            <a:ext cx="8856984" cy="954107"/>
          </a:xfrm>
          <a:prstGeom prst="rect">
            <a:avLst/>
          </a:prstGeom>
          <a:solidFill>
            <a:srgbClr val="12122C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i="1" dirty="0">
                <a:solidFill>
                  <a:schemeClr val="bg1"/>
                </a:solidFill>
              </a:rPr>
              <a:t>Простейшая электрическая цепь </a:t>
            </a:r>
            <a:r>
              <a:rPr lang="ru-RU" sz="2800" b="1" i="1" dirty="0" smtClean="0">
                <a:solidFill>
                  <a:schemeClr val="bg1"/>
                </a:solidFill>
              </a:rPr>
              <a:t>состоит </a:t>
            </a:r>
          </a:p>
          <a:p>
            <a:pPr algn="ctr" fontAlgn="t"/>
            <a:r>
              <a:rPr lang="ru-RU" sz="2800" b="1" i="1" dirty="0" smtClean="0">
                <a:solidFill>
                  <a:schemeClr val="bg1"/>
                </a:solidFill>
              </a:rPr>
              <a:t>из </a:t>
            </a:r>
            <a:r>
              <a:rPr lang="ru-RU" sz="2800" b="1" i="1" dirty="0">
                <a:solidFill>
                  <a:schemeClr val="bg1"/>
                </a:solidFill>
              </a:rPr>
              <a:t>источника тока, ключа и лампочки. </a:t>
            </a:r>
            <a:endParaRPr lang="ru-RU" sz="2800" b="1" i="1" dirty="0" smtClean="0">
              <a:solidFill>
                <a:schemeClr val="bg1"/>
              </a:solidFill>
            </a:endParaRPr>
          </a:p>
        </p:txBody>
      </p:sp>
      <p:sp>
        <p:nvSpPr>
          <p:cNvPr id="3" name="AutoShape 2" descr="https://ds03.infourok.ru/uploads/ex/0468/00005287-d67b87cd/hello_html_6bfa3b3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Газдановы\Desktop\hello_html_6bfa3b3a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79" y="2348880"/>
            <a:ext cx="698477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71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14"/>
            <a:ext cx="9144000" cy="68409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50702" y="404664"/>
            <a:ext cx="5333999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1" u="sng" dirty="0" smtClean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ПРЕДМЕТ</a:t>
            </a:r>
            <a:r>
              <a:rPr lang="ru-RU" sz="2400" b="1" dirty="0" smtClean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r>
              <a:rPr lang="ru-RU" sz="2000" b="1" dirty="0" smtClean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ФИЗИКА</a:t>
            </a:r>
            <a:endParaRPr lang="ru-RU" sz="2000" b="1" cap="none" spc="0" dirty="0" smtClean="0">
              <a:ln w="0"/>
              <a:solidFill>
                <a:srgbClr val="00174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b="1" u="sng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4000" b="1" u="sng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Тема урока: </a:t>
            </a:r>
            <a:r>
              <a:rPr lang="ru-RU" sz="4000" b="1" i="1" cap="none" spc="0" dirty="0" smtClean="0">
                <a:ln w="0"/>
                <a:solidFill>
                  <a:srgbClr val="00002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 </a:t>
            </a:r>
          </a:p>
          <a:p>
            <a:pPr algn="ctr"/>
            <a:r>
              <a:rPr lang="ru-RU" sz="4000" b="1" i="1" cap="none" spc="0" dirty="0" smtClean="0">
                <a:ln w="0"/>
                <a:solidFill>
                  <a:srgbClr val="00002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параллельное соединение проводников </a:t>
            </a:r>
            <a:endParaRPr lang="ru-RU" sz="4000" b="1" i="1" cap="none" spc="0" dirty="0">
              <a:ln w="0"/>
              <a:solidFill>
                <a:srgbClr val="00002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2" descr="http://images.clipartbro.com/10/earth-science-clip-art-1039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33181"/>
            <a:ext cx="2256629" cy="2040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60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Газдановы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86"/>
            <a:ext cx="9126552" cy="684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2075" y="2386628"/>
            <a:ext cx="8009221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u="sng" dirty="0" smtClean="0">
                <a:ln w="0"/>
                <a:solidFill>
                  <a:srgbClr val="66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 урока</a:t>
            </a:r>
            <a:r>
              <a:rPr lang="ru-RU" sz="3200" b="1" i="1" dirty="0" smtClean="0">
                <a:ln w="0"/>
                <a:solidFill>
                  <a:srgbClr val="66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r>
              <a:rPr lang="ru-RU" sz="2800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теоретически и экспериментально изучить последовательное и параллельное соединение проводников в электрической цепи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255" y="1124744"/>
            <a:ext cx="7856041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0" b="1" u="sng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4000" b="1" u="sng" cap="none" spc="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Тема урока</a:t>
            </a:r>
            <a:r>
              <a:rPr lang="ru-RU" sz="4000" b="1" cap="none" spc="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r>
              <a:rPr lang="ru-RU" sz="3200" b="1" i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 </a:t>
            </a:r>
          </a:p>
          <a:p>
            <a:pPr algn="ctr"/>
            <a:r>
              <a:rPr lang="ru-RU" sz="3200" b="1" i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параллельное соединение проводников </a:t>
            </a:r>
            <a:endParaRPr lang="ru-RU" sz="3200" b="1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64872" y="404664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bg1"/>
                </a:solidFill>
              </a:rPr>
              <a:t>Классная работа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pic>
        <p:nvPicPr>
          <p:cNvPr id="11" name="Picture 4" descr="http://otvetna-dz.ru/uploads/posts/2017-02/q80rua8o6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38"/>
          <a:stretch/>
        </p:blipFill>
        <p:spPr bwMode="auto">
          <a:xfrm>
            <a:off x="1835696" y="3933055"/>
            <a:ext cx="4320480" cy="243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5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60337"/>
            <a:ext cx="909447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b="1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Физика – удивительная вещь: </a:t>
            </a:r>
          </a:p>
          <a:p>
            <a:pPr algn="r"/>
            <a:r>
              <a:rPr lang="ru-RU" sz="2800" b="1" i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она интересна, даже если в ней ничего не понимаешь.</a:t>
            </a:r>
          </a:p>
          <a:p>
            <a:pPr algn="r"/>
            <a:r>
              <a:rPr lang="ru-RU" sz="2400" b="1" i="1" dirty="0" smtClean="0">
                <a:ln w="0"/>
                <a:solidFill>
                  <a:srgbClr val="1A173D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(М. Аров) </a:t>
            </a:r>
            <a:endParaRPr lang="ru-RU" sz="2400" b="1" i="1" cap="none" spc="0" dirty="0">
              <a:ln w="0"/>
              <a:solidFill>
                <a:srgbClr val="1A173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AutoShape 2" descr="https://im3-tub-ru.yandex.net/i?id=24e4e27fd86b59356da6abf78bc82ea1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image.shutterstock.com/z/stock-vector-physics-science-laboratory-equipment-flat-design-emblem-vector-illustration-1872861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6" b="12509"/>
          <a:stretch/>
        </p:blipFill>
        <p:spPr bwMode="auto">
          <a:xfrm>
            <a:off x="2980078" y="1405547"/>
            <a:ext cx="6149891" cy="53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ronbellathletics.com/wp-content/uploads/2010/12/333947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3" r="9096"/>
          <a:stretch/>
        </p:blipFill>
        <p:spPr bwMode="auto">
          <a:xfrm>
            <a:off x="0" y="2547601"/>
            <a:ext cx="3309674" cy="4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01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1388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</a:t>
            </a:r>
            <a:endParaRPr lang="ru-RU" sz="32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57766" y="2829907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333830" y="2955921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</a:t>
            </a:r>
            <a:endParaRPr lang="ru-RU" sz="3200" dirty="0"/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5575" y="160337"/>
            <a:ext cx="8808913" cy="1631216"/>
          </a:xfrm>
          <a:prstGeom prst="rect">
            <a:avLst/>
          </a:prstGeom>
          <a:solidFill>
            <a:srgbClr val="00174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u="sng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</a:t>
            </a:r>
            <a:r>
              <a:rPr lang="ru-RU" sz="24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соединение проводников - это такое соединение, при котором конец каждого предыдущего проводника соединяют с началом </a:t>
            </a:r>
          </a:p>
          <a:p>
            <a:pPr algn="ctr"/>
            <a:r>
              <a:rPr lang="ru-RU" sz="24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только одного последующего проводника</a:t>
            </a:r>
            <a:endParaRPr lang="ru-RU" sz="2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155575" y="2204864"/>
            <a:ext cx="2411760" cy="451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1916832"/>
            <a:ext cx="6048672" cy="203132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b="1" dirty="0"/>
              <a:t>Последовательное соединение проводников </a:t>
            </a:r>
            <a:r>
              <a:rPr lang="ru-RU" dirty="0"/>
              <a:t>– соединение проводников, при котором конец первого проводника соединен с началом второго, конец второго – с началом третьего и т. </a:t>
            </a:r>
            <a:r>
              <a:rPr lang="ru-RU" dirty="0" smtClean="0"/>
              <a:t>д.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b="1" dirty="0" smtClean="0"/>
              <a:t>при </a:t>
            </a:r>
            <a:r>
              <a:rPr lang="ru-RU" b="1" dirty="0"/>
              <a:t>котором </a:t>
            </a:r>
            <a:r>
              <a:rPr lang="ru-RU" dirty="0"/>
              <a:t>конец каждого предыдущего проводника соединяют с началом только одного последующего, </a:t>
            </a:r>
            <a:endParaRPr lang="ru-RU" dirty="0" smtClean="0"/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b="1" dirty="0" smtClean="0"/>
              <a:t>проводники </a:t>
            </a:r>
            <a:r>
              <a:rPr lang="ru-RU" b="1" dirty="0"/>
              <a:t>соединены </a:t>
            </a:r>
            <a:r>
              <a:rPr lang="ru-RU" dirty="0"/>
              <a:t>в цепь друг за другом. </a:t>
            </a:r>
          </a:p>
        </p:txBody>
      </p:sp>
      <p:pic>
        <p:nvPicPr>
          <p:cNvPr id="9218" name="Picture 2" descr="http://nommurestobar.com/imagelib/56c2e194494d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897"/>
          <a:stretch/>
        </p:blipFill>
        <p:spPr bwMode="auto">
          <a:xfrm>
            <a:off x="3131840" y="3948157"/>
            <a:ext cx="5961867" cy="286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544171"/>
            <a:ext cx="8928992" cy="2308324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</a:rPr>
              <a:t>При данном соединении </a:t>
            </a:r>
            <a:r>
              <a:rPr lang="ru-RU" sz="2400" b="1" i="1" dirty="0">
                <a:solidFill>
                  <a:srgbClr val="FFFF00"/>
                </a:solidFill>
              </a:rPr>
              <a:t>все элементы связаны друг с другом так</a:t>
            </a:r>
            <a:r>
              <a:rPr lang="ru-RU" sz="2400" b="1" i="1" dirty="0">
                <a:solidFill>
                  <a:schemeClr val="bg1"/>
                </a:solidFill>
              </a:rPr>
              <a:t>, что включающий их участок цепи не имеет ни одного узла (точка, в которой соединяются три (или более) проводника электрической цепи). Разветвления цепи при этом отсутствуют. То есть, через каждый проводник будет протекать один и тот же электрический ток.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0951"/>
            <a:ext cx="7584777" cy="523220"/>
          </a:xfrm>
          <a:prstGeom prst="rect">
            <a:avLst/>
          </a:prstGeom>
          <a:solidFill>
            <a:srgbClr val="0033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u="sng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Последовательное</a:t>
            </a:r>
            <a:r>
              <a:rPr lang="ru-RU" sz="24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800" b="1" u="sng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соединение проводников</a:t>
            </a:r>
            <a:endParaRPr lang="ru-RU" sz="2800" b="1" u="sng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42" name="Picture 2" descr="http://nommurestobar.com/imagelib/56c2e194494d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02" y="2852496"/>
            <a:ext cx="5284599" cy="396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827584" y="3042853"/>
            <a:ext cx="2016224" cy="377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35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4591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</a:t>
            </a:r>
            <a:endParaRPr lang="ru-RU" sz="32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57766" y="2829907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333830" y="2955921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</a:t>
            </a:r>
            <a:endParaRPr lang="ru-RU" sz="3200" dirty="0"/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0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1776" y="160338"/>
            <a:ext cx="8460703" cy="1261884"/>
          </a:xfrm>
          <a:prstGeom prst="rect">
            <a:avLst/>
          </a:prstGeom>
          <a:solidFill>
            <a:srgbClr val="1A173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u="sng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Параллельное</a:t>
            </a:r>
            <a:r>
              <a:rPr lang="ru-RU" sz="2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соединение – это соединение, при котором начала всех проводников соединяют с одной точкой электрической цепи, а концы – с другой. </a:t>
            </a:r>
            <a:endParaRPr lang="ru-RU" sz="2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05064"/>
            <a:ext cx="4274193" cy="2577762"/>
          </a:xfrm>
          <a:prstGeom prst="rect">
            <a:avLst/>
          </a:prstGeom>
        </p:spPr>
      </p:pic>
      <p:pic>
        <p:nvPicPr>
          <p:cNvPr id="8194" name="Picture 2" descr="http://pcb.jofo.me/data/userfiles/6536/images/702330-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6" y="1547330"/>
            <a:ext cx="576541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1475656" y="4231109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olina.reshenie-tut.ru/wp-content/uploads/2016/03/neznaika2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34" y="1556792"/>
            <a:ext cx="1529645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975" y="3717032"/>
            <a:ext cx="8796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18" y="269497"/>
            <a:ext cx="8569963" cy="6319005"/>
          </a:xfrm>
          <a:prstGeom prst="rect">
            <a:avLst/>
          </a:prstGeom>
        </p:spPr>
      </p:pic>
      <p:pic>
        <p:nvPicPr>
          <p:cNvPr id="3" name="Picture 2" descr="http://xn--18-6kclvec3aj7p.xn--p1ai/wp-content/uploads/zadumajjs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29136" cy="222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88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2004045" cy="26755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202575"/>
            <a:ext cx="3024336" cy="22302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1" y="2996952"/>
            <a:ext cx="2952329" cy="28872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504" y="44624"/>
            <a:ext cx="8784976" cy="249299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FF00"/>
                </a:solidFill>
              </a:rPr>
              <a:t>Лампочка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chemeClr val="bg1"/>
                </a:solidFill>
              </a:rPr>
              <a:t>пусть ваши лица светятся радостью и счастьем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от </a:t>
            </a:r>
            <a:r>
              <a:rPr lang="ru-RU" sz="2400" b="1" dirty="0">
                <a:solidFill>
                  <a:schemeClr val="bg1"/>
                </a:solidFill>
              </a:rPr>
              <a:t>правильных ответов товарищей;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u="sng" dirty="0" smtClean="0">
                <a:solidFill>
                  <a:srgbClr val="FFFF00"/>
                </a:solidFill>
              </a:rPr>
              <a:t>Генератор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- </a:t>
            </a:r>
            <a:r>
              <a:rPr lang="ru-RU" sz="2400" b="1" dirty="0" smtClean="0">
                <a:solidFill>
                  <a:schemeClr val="bg1"/>
                </a:solidFill>
              </a:rPr>
              <a:t>как </a:t>
            </a:r>
            <a:r>
              <a:rPr lang="ru-RU" sz="2400" b="1" dirty="0">
                <a:solidFill>
                  <a:schemeClr val="bg1"/>
                </a:solidFill>
              </a:rPr>
              <a:t>генератор является источником энергии,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так </a:t>
            </a:r>
            <a:r>
              <a:rPr lang="ru-RU" sz="2400" b="1" dirty="0">
                <a:solidFill>
                  <a:schemeClr val="bg1"/>
                </a:solidFill>
              </a:rPr>
              <a:t>и вы будьте инициаторами и генераторами идей;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u="sng" dirty="0" smtClean="0">
                <a:solidFill>
                  <a:srgbClr val="FFFF00"/>
                </a:solidFill>
              </a:rPr>
              <a:t>Амперметр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chemeClr val="bg1"/>
                </a:solidFill>
              </a:rPr>
              <a:t>последовательно включайтесь в процесс обсуждения поставленной цели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050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18" y="269497"/>
            <a:ext cx="8569963" cy="6319005"/>
          </a:xfrm>
          <a:prstGeom prst="rect">
            <a:avLst/>
          </a:prstGeom>
        </p:spPr>
      </p:pic>
      <p:pic>
        <p:nvPicPr>
          <p:cNvPr id="3074" name="Picture 2" descr="http://xn--18-6kclvec3aj7p.xn--p1ai/wp-content/uploads/zadumajjs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624"/>
            <a:ext cx="1529136" cy="222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04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959"/>
          <a:stretch/>
        </p:blipFill>
        <p:spPr>
          <a:xfrm>
            <a:off x="116101" y="1760242"/>
            <a:ext cx="2173368" cy="46756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16110" y="1124744"/>
            <a:ext cx="6830844" cy="56323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1746"/>
                </a:solidFill>
              </a:rPr>
              <a:t>1.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1746"/>
                </a:solidFill>
              </a:rPr>
              <a:t>При сборке электрической цепи использовать провода с наконечниками, без видимых повреждений изоляции, избегать пересечений проводов.</a:t>
            </a:r>
          </a:p>
          <a:p>
            <a:r>
              <a:rPr lang="ru-RU" sz="2400" b="1" dirty="0" smtClean="0">
                <a:solidFill>
                  <a:srgbClr val="003300"/>
                </a:solidFill>
              </a:rPr>
              <a:t>2. Источник тока подключать в последнюю очередь.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3. Собранную электрическую цепь включать только после проверки ее учителем.</a:t>
            </a:r>
          </a:p>
          <a:p>
            <a:r>
              <a:rPr lang="ru-RU" sz="2400" b="1" dirty="0">
                <a:solidFill>
                  <a:srgbClr val="12122C"/>
                </a:solidFill>
              </a:rPr>
              <a:t>4. Источник тока подключать и отключать при разомкнутом ключе. </a:t>
            </a:r>
            <a:endParaRPr lang="ru-RU" sz="1100" b="1" dirty="0" smtClean="0">
              <a:solidFill>
                <a:srgbClr val="12122C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5</a:t>
            </a:r>
            <a:r>
              <a:rPr lang="ru-RU" sz="2400" b="1" dirty="0" smtClean="0">
                <a:solidFill>
                  <a:srgbClr val="002060"/>
                </a:solidFill>
              </a:rPr>
              <a:t>. Не прикасаться к элементам цепи, находящимся под напряжением и без изоляции.</a:t>
            </a:r>
            <a:endParaRPr lang="ru-RU" sz="1100" b="1" dirty="0" smtClean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660033"/>
                </a:solidFill>
              </a:rPr>
              <a:t>6</a:t>
            </a:r>
            <a:r>
              <a:rPr lang="ru-RU" sz="2400" b="1" dirty="0" smtClean="0">
                <a:solidFill>
                  <a:srgbClr val="660033"/>
                </a:solidFill>
              </a:rPr>
              <a:t>. Пользоваться только исправными штепсельными соединениями, розетками, гнездами и выключателями.</a:t>
            </a:r>
            <a:endParaRPr lang="ru-RU" sz="2400" b="1" dirty="0">
              <a:solidFill>
                <a:srgbClr val="66003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8751" y="151998"/>
            <a:ext cx="5786776" cy="769441"/>
          </a:xfrm>
          <a:prstGeom prst="rect">
            <a:avLst/>
          </a:prstGeom>
          <a:solidFill>
            <a:srgbClr val="00206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Техника безопасности</a:t>
            </a:r>
            <a:endParaRPr lang="ru-RU" sz="4400" b="1" i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http://krs.spb.ru/image/cache/data/6004bd0b/mr2c1tx1qhzwtzgq-1000x10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05" y="138300"/>
            <a:ext cx="1234108" cy="123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3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04664"/>
            <a:ext cx="79928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/>
            <a:r>
              <a:rPr lang="ru-RU" sz="4000" b="1" u="sng" dirty="0">
                <a:solidFill>
                  <a:srgbClr val="002060"/>
                </a:solidFill>
              </a:rPr>
              <a:t>Задачи:</a:t>
            </a:r>
            <a:r>
              <a:rPr lang="ru-RU" sz="4000" b="1" u="sng" dirty="0"/>
              <a:t> 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/>
              <a:t>Экспериментально определить соотношение между величинами силы тока </a:t>
            </a:r>
            <a:r>
              <a:rPr lang="ru-RU" sz="2400" b="1" dirty="0" smtClean="0"/>
              <a:t>и напряжения </a:t>
            </a:r>
            <a:r>
              <a:rPr lang="ru-RU" sz="2400" b="1" dirty="0"/>
              <a:t>на отдельных участках цепи при параллельном и последовательном соединениях проводников</a:t>
            </a:r>
            <a:r>
              <a:rPr lang="ru-RU" sz="2400" b="1" dirty="0" smtClean="0"/>
              <a:t>;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endParaRPr lang="ru-RU" sz="2400" dirty="0"/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1746"/>
                </a:solidFill>
              </a:rPr>
              <a:t>Вычислить</a:t>
            </a:r>
            <a:r>
              <a:rPr lang="ru-RU" sz="2400" b="1" dirty="0">
                <a:solidFill>
                  <a:srgbClr val="001746"/>
                </a:solidFill>
              </a:rPr>
              <a:t> </a:t>
            </a:r>
            <a:r>
              <a:rPr lang="ru-RU" sz="2400" b="1" dirty="0" smtClean="0">
                <a:solidFill>
                  <a:srgbClr val="001746"/>
                </a:solidFill>
              </a:rPr>
              <a:t>общее </a:t>
            </a:r>
            <a:r>
              <a:rPr lang="ru-RU" sz="2400" b="1" dirty="0">
                <a:solidFill>
                  <a:srgbClr val="001746"/>
                </a:solidFill>
              </a:rPr>
              <a:t>сопротивление цепи при последовательном и параллельном соединении проводников</a:t>
            </a:r>
            <a:r>
              <a:rPr lang="ru-RU" sz="2400" b="1" dirty="0" smtClean="0">
                <a:solidFill>
                  <a:srgbClr val="001746"/>
                </a:solidFill>
              </a:rPr>
              <a:t>;</a:t>
            </a:r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endParaRPr lang="ru-RU" sz="2400" dirty="0"/>
          </a:p>
          <a:p>
            <a:pPr marL="342900" lvl="0" indent="-342900" algn="just" fontAlgn="t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1B2911"/>
                </a:solidFill>
              </a:rPr>
              <a:t>На основании полученных в ходе исследования результатов сделать соответствующие выводы.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2805"/>
          <a:stretch/>
        </p:blipFill>
        <p:spPr>
          <a:xfrm>
            <a:off x="6516216" y="5175201"/>
            <a:ext cx="1877251" cy="1366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75201"/>
            <a:ext cx="1907857" cy="1429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831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3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2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152" y="260647"/>
            <a:ext cx="8632457" cy="954107"/>
          </a:xfrm>
          <a:prstGeom prst="rect">
            <a:avLst/>
          </a:prstGeom>
          <a:solidFill>
            <a:srgbClr val="1A173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При последовательном соединении проводников сила тока во всех участках цепи одинакова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362306"/>
            <a:ext cx="2873895" cy="21554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879" y="4564380"/>
            <a:ext cx="2835106" cy="18889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969" y="1715926"/>
            <a:ext cx="1952219" cy="19092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269" y="2918594"/>
            <a:ext cx="3069947" cy="2299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769132" y="1598433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388783" y="1599859"/>
                <a:ext cx="4361193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8783" y="1599859"/>
                <a:ext cx="4361193" cy="678391"/>
              </a:xfrm>
              <a:prstGeom prst="rect">
                <a:avLst/>
              </a:prstGeom>
              <a:blipFill rotWithShape="1">
                <a:blip r:embed="rId10"/>
                <a:stretch>
                  <a:fillRect t="-125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14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954107"/>
          </a:xfrm>
          <a:prstGeom prst="rect">
            <a:avLst/>
          </a:prstGeom>
          <a:solidFill>
            <a:srgbClr val="1A173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При параллельном соединении проводников сила тока в цепи равна сумме сил токов на каждом участке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256" y="3356992"/>
            <a:ext cx="4887619" cy="32564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9" t="9129" r="9044" b="8551"/>
          <a:stretch/>
        </p:blipFill>
        <p:spPr>
          <a:xfrm>
            <a:off x="323528" y="4034957"/>
            <a:ext cx="3672408" cy="2776342"/>
          </a:xfrm>
          <a:prstGeom prst="rect">
            <a:avLst/>
          </a:prstGeom>
        </p:spPr>
      </p:pic>
      <p:pic>
        <p:nvPicPr>
          <p:cNvPr id="8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1187624" y="1457504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635896" y="1700808"/>
                <a:ext cx="4392488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ru-RU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…</a:t>
                </a:r>
                <a14:m>
                  <m:oMath xmlns:m="http://schemas.openxmlformats.org/officeDocument/2006/math">
                    <m:r>
                      <a:rPr lang="en-US" sz="3600" b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700808"/>
                <a:ext cx="4392488" cy="678391"/>
              </a:xfrm>
              <a:prstGeom prst="rect">
                <a:avLst/>
              </a:prstGeom>
              <a:blipFill rotWithShape="1">
                <a:blip r:embed="rId7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378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3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3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827584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2123728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267744" y="1700808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67744" y="198884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5896" y="1988840"/>
            <a:ext cx="0" cy="648072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35896" y="2645913"/>
            <a:ext cx="216024" cy="216024"/>
          </a:xfrm>
          <a:prstGeom prst="line">
            <a:avLst/>
          </a:prstGeom>
          <a:ln w="28575">
            <a:solidFill>
              <a:srgbClr val="1B29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2996952"/>
            <a:ext cx="0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1988840"/>
            <a:ext cx="0" cy="2088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27584" y="4077072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1640" y="393305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79953" y="3951058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21" idx="3"/>
          </p:cNvCxnSpPr>
          <p:nvPr/>
        </p:nvCxnSpPr>
        <p:spPr>
          <a:xfrm>
            <a:off x="1907704" y="4059070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3"/>
          </p:cNvCxnSpPr>
          <p:nvPr/>
        </p:nvCxnSpPr>
        <p:spPr>
          <a:xfrm flipV="1">
            <a:off x="2856017" y="4059070"/>
            <a:ext cx="779879" cy="180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933650"/>
            <a:ext cx="62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</a:t>
            </a:r>
            <a:endParaRPr lang="ru-RU" sz="32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60032" y="19888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940152" y="184482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1628800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084168" y="198884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7380312" y="1988840"/>
            <a:ext cx="0" cy="6570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380312" y="2645913"/>
            <a:ext cx="288032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7380312" y="2861937"/>
            <a:ext cx="0" cy="639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860032" y="1988840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60032" y="3429000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292080" y="2996952"/>
            <a:ext cx="0" cy="9541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804248" y="3501008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292080" y="2996952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5757766" y="2829907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Прямая соединительная линия 64"/>
          <p:cNvCxnSpPr>
            <a:stCxn id="63" idx="3"/>
          </p:cNvCxnSpPr>
          <p:nvPr/>
        </p:nvCxnSpPr>
        <p:spPr>
          <a:xfrm>
            <a:off x="6333830" y="2955921"/>
            <a:ext cx="4704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804248" y="2955921"/>
            <a:ext cx="0" cy="9951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292080" y="3946358"/>
            <a:ext cx="415701" cy="4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5740991" y="3778986"/>
            <a:ext cx="576064" cy="2520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317055" y="3933056"/>
            <a:ext cx="48719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860032" y="93365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</a:t>
            </a:r>
            <a:endParaRPr lang="ru-RU" sz="3200" dirty="0"/>
          </a:p>
        </p:txBody>
      </p:sp>
      <p:sp>
        <p:nvSpPr>
          <p:cNvPr id="85" name="Блок-схема: узел 84"/>
          <p:cNvSpPr/>
          <p:nvPr/>
        </p:nvSpPr>
        <p:spPr>
          <a:xfrm>
            <a:off x="5258443" y="3379501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узел 85"/>
          <p:cNvSpPr/>
          <p:nvPr/>
        </p:nvSpPr>
        <p:spPr>
          <a:xfrm>
            <a:off x="6768243" y="3485674"/>
            <a:ext cx="72008" cy="7200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4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956" y="116632"/>
            <a:ext cx="8712968" cy="1384995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dirty="0">
                <a:solidFill>
                  <a:schemeClr val="bg1"/>
                </a:solidFill>
              </a:rPr>
              <a:t>П</a:t>
            </a:r>
            <a:r>
              <a:rPr lang="ru-RU" sz="2800" b="1" dirty="0" smtClean="0">
                <a:solidFill>
                  <a:schemeClr val="bg1"/>
                </a:solidFill>
              </a:rPr>
              <a:t>ри </a:t>
            </a:r>
            <a:r>
              <a:rPr lang="ru-RU" sz="2800" b="1" dirty="0">
                <a:solidFill>
                  <a:schemeClr val="bg1"/>
                </a:solidFill>
              </a:rPr>
              <a:t>последовательном соединении проводников полное напряжение в цепи равно сумме напряжений на отдельных её </a:t>
            </a:r>
            <a:r>
              <a:rPr lang="ru-RU" sz="2800" b="1" dirty="0" smtClean="0">
                <a:solidFill>
                  <a:schemeClr val="bg1"/>
                </a:solidFill>
              </a:rPr>
              <a:t>участках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171" y="4638425"/>
            <a:ext cx="2912239" cy="19403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27" y="5157192"/>
            <a:ext cx="2636803" cy="14215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03643"/>
            <a:ext cx="2251855" cy="28373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39" b="4561"/>
          <a:stretch/>
        </p:blipFill>
        <p:spPr>
          <a:xfrm>
            <a:off x="2987824" y="3022311"/>
            <a:ext cx="3384376" cy="2532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75037" y="1916832"/>
                <a:ext cx="583264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037" y="1916832"/>
                <a:ext cx="5832648" cy="678391"/>
              </a:xfrm>
              <a:prstGeom prst="rect">
                <a:avLst/>
              </a:prstGeom>
              <a:blipFill rotWithShape="1">
                <a:blip r:embed="rId7"/>
                <a:stretch>
                  <a:fillRect t="-12500" b="-28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53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712968" cy="954107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П</a:t>
            </a:r>
            <a:r>
              <a:rPr lang="ru-RU" sz="2800" b="1" dirty="0" smtClean="0">
                <a:solidFill>
                  <a:schemeClr val="bg1"/>
                </a:solidFill>
              </a:rPr>
              <a:t>ри </a:t>
            </a:r>
            <a:r>
              <a:rPr lang="ru-RU" sz="2800" b="1" dirty="0">
                <a:solidFill>
                  <a:schemeClr val="bg1"/>
                </a:solidFill>
              </a:rPr>
              <a:t>параллельном соединении проводников общее напряжение в цепи на всех ее участках </a:t>
            </a:r>
            <a:r>
              <a:rPr lang="ru-RU" sz="2800" b="1" dirty="0" smtClean="0">
                <a:solidFill>
                  <a:schemeClr val="bg1"/>
                </a:solidFill>
              </a:rPr>
              <a:t>одинаково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146" y="4626452"/>
            <a:ext cx="3195414" cy="21290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81082"/>
            <a:ext cx="2232248" cy="28126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93" y="4594801"/>
            <a:ext cx="3615041" cy="20699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2805"/>
          <a:stretch/>
        </p:blipFill>
        <p:spPr>
          <a:xfrm>
            <a:off x="3131840" y="2492895"/>
            <a:ext cx="3456384" cy="251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987824" y="1340768"/>
                <a:ext cx="583264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ru-RU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</m:t>
                    </m:r>
                    <m:r>
                      <a:rPr lang="ru-RU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1340768"/>
                <a:ext cx="5832648" cy="678391"/>
              </a:xfrm>
              <a:prstGeom prst="rect">
                <a:avLst/>
              </a:prstGeom>
              <a:blipFill rotWithShape="1">
                <a:blip r:embed="rId7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746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38706"/>
            <a:ext cx="8496944" cy="1323439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</a:t>
            </a:r>
            <a:r>
              <a:rPr lang="ru-RU" sz="2400" b="1" dirty="0" smtClean="0">
                <a:solidFill>
                  <a:schemeClr val="bg1"/>
                </a:solidFill>
              </a:rPr>
              <a:t>а </a:t>
            </a:r>
            <a:r>
              <a:rPr lang="ru-RU" sz="2400" b="1" dirty="0">
                <a:solidFill>
                  <a:schemeClr val="bg1"/>
                </a:solidFill>
              </a:rPr>
              <a:t>прошлых занятиях мы с вами вспомнили такие электрические величины, как </a:t>
            </a:r>
            <a:r>
              <a:rPr lang="ru-RU" sz="2800" b="1" i="1" dirty="0">
                <a:solidFill>
                  <a:schemeClr val="bg1"/>
                </a:solidFill>
              </a:rPr>
              <a:t>сила тока</a:t>
            </a:r>
            <a:r>
              <a:rPr lang="ru-RU" b="1" dirty="0">
                <a:solidFill>
                  <a:schemeClr val="bg1"/>
                </a:solidFill>
              </a:rPr>
              <a:t>,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800" b="1" i="1" dirty="0">
                <a:solidFill>
                  <a:schemeClr val="bg1"/>
                </a:solidFill>
              </a:rPr>
              <a:t>напряжение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r>
              <a:rPr lang="ru-RU" sz="2800" b="1" i="1" dirty="0">
                <a:solidFill>
                  <a:schemeClr val="bg1"/>
                </a:solidFill>
              </a:rPr>
              <a:t>сопротивление</a:t>
            </a:r>
            <a:r>
              <a:rPr lang="ru-RU" sz="2000" b="1" dirty="0">
                <a:solidFill>
                  <a:schemeClr val="bg1"/>
                </a:solidFill>
              </a:rPr>
              <a:t>;  </a:t>
            </a:r>
            <a:r>
              <a:rPr lang="ru-RU" sz="2800" b="1" i="1" dirty="0" smtClean="0">
                <a:solidFill>
                  <a:schemeClr val="bg1"/>
                </a:solidFill>
              </a:rPr>
              <a:t>закон </a:t>
            </a:r>
            <a:r>
              <a:rPr lang="ru-RU" sz="2800" b="1" i="1" dirty="0">
                <a:solidFill>
                  <a:schemeClr val="bg1"/>
                </a:solidFill>
              </a:rPr>
              <a:t>Ома для участка цепи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  <a:r>
              <a:rPr lang="ru-RU" sz="2400" b="1" dirty="0">
                <a:solidFill>
                  <a:schemeClr val="bg1"/>
                </a:solidFill>
              </a:rPr>
              <a:t>  </a:t>
            </a:r>
          </a:p>
        </p:txBody>
      </p:sp>
      <p:sp>
        <p:nvSpPr>
          <p:cNvPr id="6" name="AutoShape 10" descr="https://fs00.infourok.ru/images/doc/175/200869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 descr="C:\Users\Газдановы\Desktop\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4" r="3536" b="8190"/>
          <a:stretch/>
        </p:blipFill>
        <p:spPr bwMode="auto">
          <a:xfrm>
            <a:off x="1" y="1798447"/>
            <a:ext cx="7092280" cy="434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3" descr="https://geoffthegreygeek.com/wp-content/uploads/Georg_Simon_Ohm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C:\Users\Газдановы\Desktop\Georg_Simon_Oh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565" y="1988840"/>
            <a:ext cx="1944215" cy="247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30856" y="4563625"/>
            <a:ext cx="1985923" cy="830997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Ом Георг 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(1787-1854),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немецкий физик. </a:t>
            </a:r>
            <a:endParaRPr lang="ru-RU" sz="1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0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3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4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2  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=…=</m:t>
                        </m:r>
                        <m:sSub>
                          <m:sSubPr>
                            <m:ctrlP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blipFill rotWithShape="0">
                <a:blip r:embed="rId3"/>
                <a:stretch>
                  <a:fillRect t="-2740" r="-7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blipFill rotWithShape="0">
                <a:blip r:embed="rId4"/>
                <a:stretch>
                  <a:fillRect t="-6250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9746" y="1421487"/>
                <a:ext cx="3245297" cy="678391"/>
              </a:xfrm>
              <a:prstGeom prst="rect">
                <a:avLst/>
              </a:prstGeom>
              <a:solidFill>
                <a:srgbClr val="701228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3600" b="1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746" y="1421487"/>
                <a:ext cx="3245297" cy="678391"/>
              </a:xfrm>
              <a:prstGeom prst="rect">
                <a:avLst/>
              </a:prstGeom>
              <a:blipFill rotWithShape="1">
                <a:blip r:embed="rId5"/>
                <a:stretch>
                  <a:fillRect t="-12613" b="-297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59632" y="2492896"/>
                <a:ext cx="3337197" cy="678391"/>
              </a:xfrm>
              <a:prstGeom prst="rect">
                <a:avLst/>
              </a:prstGeom>
              <a:solidFill>
                <a:srgbClr val="00174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3600" b="1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492896"/>
                <a:ext cx="3337197" cy="678391"/>
              </a:xfrm>
              <a:prstGeom prst="rect">
                <a:avLst/>
              </a:prstGeom>
              <a:blipFill rotWithShape="1">
                <a:blip r:embed="rId6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91880" y="3550476"/>
                <a:ext cx="1224136" cy="887294"/>
              </a:xfrm>
              <a:prstGeom prst="rect">
                <a:avLst/>
              </a:prstGeom>
              <a:solidFill>
                <a:srgbClr val="1A173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 dirty="0" smtClean="0">
                    <a:solidFill>
                      <a:schemeClr val="bg1"/>
                    </a:solidFill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3550476"/>
                <a:ext cx="1224136" cy="887294"/>
              </a:xfrm>
              <a:prstGeom prst="rect">
                <a:avLst/>
              </a:prstGeom>
              <a:blipFill rotWithShape="1">
                <a:blip r:embed="rId7"/>
                <a:stretch>
                  <a:fillRect l="-5473" b="-12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087724" y="5157192"/>
                <a:ext cx="2808312" cy="743537"/>
              </a:xfrm>
              <a:prstGeom prst="rect">
                <a:avLst/>
              </a:prstGeom>
              <a:solidFill>
                <a:srgbClr val="00206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4000" b="1" dirty="0" smtClean="0">
                    <a:solidFill>
                      <a:schemeClr val="bg1"/>
                    </a:solidFill>
                  </a:rPr>
                  <a:t>-???</a:t>
                </a:r>
                <a:endParaRPr lang="ru-RU" sz="4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724" y="5157192"/>
                <a:ext cx="2808312" cy="743537"/>
              </a:xfrm>
              <a:prstGeom prst="rect">
                <a:avLst/>
              </a:prstGeom>
              <a:blipFill rotWithShape="1">
                <a:blip r:embed="rId8"/>
                <a:stretch>
                  <a:fillRect t="-13934" b="-30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23764" y="3688367"/>
            <a:ext cx="2332012" cy="523220"/>
          </a:xfrm>
          <a:prstGeom prst="rect">
            <a:avLst/>
          </a:prstGeom>
          <a:solidFill>
            <a:srgbClr val="15103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Закон Ома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www.clipartkid.com/images/615/log-in-register-upload-clipart-WcWjsA-clipar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49" y="3688367"/>
            <a:ext cx="876031" cy="48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49746" y="0"/>
            <a:ext cx="467442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Последовательное </a:t>
            </a:r>
          </a:p>
          <a:p>
            <a:pPr algn="ctr"/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2" name="Picture 4" descr="http://elektrik-a.su/wp-content/uploads/2015/08/posledovatelnoe-soedinenie-elektropriemnikov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125" y="896123"/>
            <a:ext cx="4323394" cy="179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gifmania.us/Animated-Gifs-Space/Free-Animations-Astronomy/Images-Astronomers/Albert-Einstein/Albert-Einstein-have-idea-49611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1" y="2811106"/>
            <a:ext cx="2509515" cy="385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68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92480" cy="1384995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b="1" dirty="0">
                <a:solidFill>
                  <a:schemeClr val="bg1"/>
                </a:solidFill>
              </a:rPr>
              <a:t>П</a:t>
            </a:r>
            <a:r>
              <a:rPr lang="ru-RU" sz="2800" b="1" dirty="0" smtClean="0">
                <a:solidFill>
                  <a:schemeClr val="bg1"/>
                </a:solidFill>
              </a:rPr>
              <a:t>ри </a:t>
            </a:r>
            <a:r>
              <a:rPr lang="ru-RU" sz="2800" b="1" dirty="0">
                <a:solidFill>
                  <a:schemeClr val="bg1"/>
                </a:solidFill>
              </a:rPr>
              <a:t>последовательном соединении проводников общее сопротивление цепи равно сумме сопротивлений отдельных её проводников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90" y="3725682"/>
            <a:ext cx="4543889" cy="24497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379" y="4149080"/>
            <a:ext cx="4283664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8224" y="1659929"/>
            <a:ext cx="1689771" cy="21291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95536" y="1844824"/>
                <a:ext cx="5112568" cy="678391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sz="3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844824"/>
                <a:ext cx="5112568" cy="678391"/>
              </a:xfrm>
              <a:prstGeom prst="rect">
                <a:avLst/>
              </a:prstGeom>
              <a:blipFill rotWithShape="1">
                <a:blip r:embed="rId5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735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ru-RU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</m:t>
                        </m:r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2  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3600" dirty="0">
                            <a:solidFill>
                              <a:prstClr val="white"/>
                            </a:solidFill>
                          </a:rPr>
                          <m:t>=…=</m:t>
                        </m:r>
                        <m:sSub>
                          <m:sSubPr>
                            <m:ctrlP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sz="3600" i="1" dirty="0">
                                <a:solidFill>
                                  <a:prstClr val="white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</m:s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836712"/>
                <a:ext cx="4824536" cy="891398"/>
              </a:xfrm>
              <a:prstGeom prst="rect">
                <a:avLst/>
              </a:prstGeom>
              <a:blipFill rotWithShape="0">
                <a:blip r:embed="rId2"/>
                <a:stretch>
                  <a:fillRect t="-2740" r="-7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ru-RU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2  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=…=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64704"/>
                <a:ext cx="6048672" cy="385362"/>
              </a:xfrm>
              <a:prstGeom prst="rect">
                <a:avLst/>
              </a:prstGeom>
              <a:blipFill rotWithShape="0">
                <a:blip r:embed="rId3"/>
                <a:stretch>
                  <a:fillRect t="-6250" b="-203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67544" y="1628800"/>
                <a:ext cx="3257090" cy="678391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 smtClean="0">
                    <a:solidFill>
                      <a:schemeClr val="bg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ru-RU" sz="3600" b="1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628800"/>
                <a:ext cx="3257090" cy="678391"/>
              </a:xfrm>
              <a:prstGeom prst="rect">
                <a:avLst/>
              </a:prstGeom>
              <a:blipFill rotWithShape="0">
                <a:blip r:embed="rId4"/>
                <a:stretch>
                  <a:fillRect t="-12613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27298" y="2680777"/>
                <a:ext cx="3750400" cy="678391"/>
              </a:xfrm>
              <a:prstGeom prst="rect">
                <a:avLst/>
              </a:prstGeom>
              <a:solidFill>
                <a:srgbClr val="001746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en-US" sz="3600" b="1" dirty="0" smtClean="0">
                    <a:solidFill>
                      <a:schemeClr val="bg1"/>
                    </a:solidFill>
                  </a:rPr>
                  <a:t>=</a:t>
                </a:r>
                <a:r>
                  <a:rPr lang="ru-RU" sz="3600" b="1" dirty="0" smtClean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ru-RU" sz="3600" b="1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en-US" sz="3600" b="1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298" y="2680777"/>
                <a:ext cx="3750400" cy="678391"/>
              </a:xfrm>
              <a:prstGeom prst="rect">
                <a:avLst/>
              </a:prstGeom>
              <a:blipFill rotWithShape="0">
                <a:blip r:embed="rId5"/>
                <a:stretch>
                  <a:fillRect t="-13514" b="-29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671900" y="5301208"/>
                <a:ext cx="2160240" cy="743537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4000" b="1" dirty="0" smtClean="0">
                    <a:solidFill>
                      <a:schemeClr val="bg1"/>
                    </a:solidFill>
                  </a:rPr>
                  <a:t>-???</a:t>
                </a:r>
                <a:endParaRPr lang="ru-RU" sz="4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1900" y="5301208"/>
                <a:ext cx="2160240" cy="743537"/>
              </a:xfrm>
              <a:prstGeom prst="rect">
                <a:avLst/>
              </a:prstGeom>
              <a:blipFill rotWithShape="0">
                <a:blip r:embed="rId6"/>
                <a:stretch>
                  <a:fillRect t="-13934" r="-8451" b="-30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280194" y="102984"/>
            <a:ext cx="40140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Параллельное </a:t>
            </a:r>
          </a:p>
          <a:p>
            <a:pPr algn="ctr"/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527884" y="4163652"/>
                <a:ext cx="1224136" cy="887294"/>
              </a:xfrm>
              <a:prstGeom prst="rect">
                <a:avLst/>
              </a:prstGeom>
              <a:solidFill>
                <a:srgbClr val="1A173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b="1" dirty="0" smtClean="0">
                    <a:solidFill>
                      <a:schemeClr val="bg1"/>
                    </a:solidFill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884" y="4163652"/>
                <a:ext cx="1224136" cy="887294"/>
              </a:xfrm>
              <a:prstGeom prst="rect">
                <a:avLst/>
              </a:prstGeom>
              <a:blipFill rotWithShape="0">
                <a:blip r:embed="rId7"/>
                <a:stretch>
                  <a:fillRect l="-5473" b="-12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2" descr="http://www.clipartkid.com/images/615/log-in-register-upload-clipart-WcWjsA-clipar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956" y="4389589"/>
            <a:ext cx="876031" cy="48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7504" y="4325598"/>
            <a:ext cx="2332012" cy="523220"/>
          </a:xfrm>
          <a:prstGeom prst="rect">
            <a:avLst/>
          </a:prstGeom>
          <a:solidFill>
            <a:srgbClr val="15103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Закон Ома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16" name="Picture 2" descr="http://www.gifmania.us/Animated-Gifs-Space/Free-Animations-Astronomy/Images-Astronomers/Albert-Einstein/Albert-Einstein-have-idea-49611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2564904"/>
            <a:ext cx="2509515" cy="385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tepka.ru/fizika_8/79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54504"/>
            <a:ext cx="4893642" cy="174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5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12968" cy="1815882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П</a:t>
            </a:r>
            <a:r>
              <a:rPr lang="ru-RU" sz="2800" b="1" dirty="0" smtClean="0">
                <a:solidFill>
                  <a:schemeClr val="bg1"/>
                </a:solidFill>
              </a:rPr>
              <a:t>ри </a:t>
            </a:r>
            <a:r>
              <a:rPr lang="ru-RU" sz="2800" b="1" dirty="0">
                <a:solidFill>
                  <a:schemeClr val="bg1"/>
                </a:solidFill>
              </a:rPr>
              <a:t>параллельном соединении проводников </a:t>
            </a:r>
            <a:r>
              <a:rPr lang="ru-RU" sz="2800" b="1" dirty="0" smtClean="0">
                <a:solidFill>
                  <a:schemeClr val="bg1"/>
                </a:solidFill>
              </a:rPr>
              <a:t>величина, обратная общему сопротивлению проводников, равна сумме величин, обратных сопротивлениями отдельных проводников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92214"/>
            <a:ext cx="1905000" cy="2400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515209"/>
            <a:ext cx="5415241" cy="31006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43808" y="2271404"/>
                <a:ext cx="5832648" cy="1002326"/>
              </a:xfrm>
              <a:prstGeom prst="rect">
                <a:avLst/>
              </a:prstGeom>
              <a:solidFill>
                <a:srgbClr val="0033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ru-RU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ru-RU" sz="3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общ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:r>
                  <a:rPr lang="ru-RU" sz="3600" b="1" dirty="0">
                    <a:solidFill>
                      <a:schemeClr val="bg1"/>
                    </a:solidFill>
                  </a:rPr>
                  <a:t>=</a:t>
                </a:r>
                <a:r>
                  <a:rPr lang="en-US" sz="3600" b="1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ru-RU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600" b="1" dirty="0">
                    <a:solidFill>
                      <a:schemeClr val="bg1"/>
                    </a:solidFill>
                  </a:rPr>
                  <a:t> + …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𝑵</m:t>
                            </m:r>
                          </m:sub>
                        </m:sSub>
                      </m:den>
                    </m:f>
                  </m:oMath>
                </a14:m>
                <a:endParaRPr lang="ru-RU" sz="36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2271404"/>
                <a:ext cx="5832648" cy="1002326"/>
              </a:xfrm>
              <a:prstGeom prst="rect">
                <a:avLst/>
              </a:prstGeom>
              <a:blipFill rotWithShape="1">
                <a:blip r:embed="rId4"/>
                <a:stretch>
                  <a:fillRect b="-6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761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11560" y="824518"/>
                <a:ext cx="7416824" cy="95410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chemeClr val="tx1"/>
                    </a:solidFill>
                  </a:rPr>
                  <a:t>Если </a:t>
                </a:r>
                <a:r>
                  <a:rPr lang="en-US" sz="2800" b="1" dirty="0" smtClean="0">
                    <a:solidFill>
                      <a:schemeClr val="tx1"/>
                    </a:solidFill>
                  </a:rPr>
                  <a:t>N-</a:t>
                </a:r>
                <a:r>
                  <a:rPr lang="ru-RU" sz="2800" b="1" dirty="0" smtClean="0">
                    <a:solidFill>
                      <a:schemeClr val="tx1"/>
                    </a:solidFill>
                  </a:rPr>
                  <a:t>одинаковых проводников</a:t>
                </a:r>
                <a:r>
                  <a:rPr lang="en-US" sz="28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sz="2800" b="1" dirty="0" smtClean="0">
                    <a:solidFill>
                      <a:schemeClr val="tx1"/>
                    </a:solidFill>
                  </a:rPr>
                  <a:t>сопротивлением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 smtClean="0">
                    <a:solidFill>
                      <a:schemeClr val="tx1"/>
                    </a:solidFill>
                  </a:rPr>
                  <a:t> каждое, то </a:t>
                </a: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824518"/>
                <a:ext cx="7416824" cy="954107"/>
              </a:xfrm>
              <a:prstGeom prst="rect">
                <a:avLst/>
              </a:prstGeom>
              <a:blipFill rotWithShape="1">
                <a:blip r:embed="rId2"/>
                <a:stretch>
                  <a:fillRect t="-5732" b="-171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11760" y="3789709"/>
                <a:ext cx="6557593" cy="9541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/>
                  <a:t>Если </a:t>
                </a:r>
                <a:r>
                  <a:rPr lang="en-US" sz="2800" b="1" dirty="0"/>
                  <a:t>N-</a:t>
                </a:r>
                <a:r>
                  <a:rPr lang="ru-RU" sz="2800" b="1" dirty="0"/>
                  <a:t>одинаковых проводников</a:t>
                </a:r>
                <a:r>
                  <a:rPr lang="en-US" sz="2800" b="1" dirty="0"/>
                  <a:t> </a:t>
                </a:r>
                <a:r>
                  <a:rPr lang="ru-RU" sz="2800" b="1" dirty="0"/>
                  <a:t>сопротивлением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ru-RU" sz="2800" b="1" dirty="0"/>
                  <a:t> каждое, то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3789709"/>
                <a:ext cx="6557593" cy="954107"/>
              </a:xfrm>
              <a:prstGeom prst="rect">
                <a:avLst/>
              </a:prstGeom>
              <a:blipFill rotWithShape="1">
                <a:blip r:embed="rId3"/>
                <a:stretch>
                  <a:fillRect t="-5769" b="-179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04838"/>
            <a:ext cx="1881584" cy="290034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5576" y="116632"/>
            <a:ext cx="74744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Последовательное </a:t>
            </a:r>
            <a:r>
              <a:rPr lang="en-US" sz="4000" b="1" i="1" dirty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cap="none" spc="0" dirty="0" smtClean="0">
                <a:ln w="1905">
                  <a:solidFill>
                    <a:srgbClr val="151038"/>
                  </a:solidFill>
                </a:ln>
                <a:solidFill>
                  <a:srgbClr val="14154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151038"/>
                </a:solidFill>
              </a:ln>
              <a:solidFill>
                <a:srgbClr val="14154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19872" y="2013689"/>
                <a:ext cx="2520280" cy="707886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 smtClean="0">
                    <a:solidFill>
                      <a:schemeClr val="bg1"/>
                    </a:solidFill>
                  </a:rPr>
                  <a:t>R=N∙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ru-RU" sz="4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013689"/>
                <a:ext cx="2520280" cy="707886"/>
              </a:xfrm>
              <a:prstGeom prst="rect">
                <a:avLst/>
              </a:prstGeom>
              <a:blipFill rotWithShape="1">
                <a:blip r:embed="rId5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1039647" y="2996952"/>
            <a:ext cx="70024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Параллельное </a:t>
            </a:r>
            <a:r>
              <a:rPr lang="en-US" sz="4000" b="1" i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cap="none" spc="0" dirty="0" smtClean="0">
                <a:ln w="1905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</a:t>
            </a:r>
            <a:endParaRPr lang="ru-RU" sz="4000" b="1" cap="none" spc="0" dirty="0">
              <a:ln w="1905">
                <a:solidFill>
                  <a:srgbClr val="00206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292080" y="5170222"/>
                <a:ext cx="2232248" cy="975588"/>
              </a:xfrm>
              <a:prstGeom prst="rect">
                <a:avLst/>
              </a:prstGeom>
              <a:solidFill>
                <a:srgbClr val="701228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000" b="1" dirty="0" smtClean="0">
                    <a:solidFill>
                      <a:schemeClr val="bg1"/>
                    </a:solidFill>
                  </a:rPr>
                  <a:t>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en-US" sz="40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en-US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den>
                    </m:f>
                  </m:oMath>
                </a14:m>
                <a:endParaRPr lang="ru-RU" sz="4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5170222"/>
                <a:ext cx="2232248" cy="975588"/>
              </a:xfrm>
              <a:prstGeom prst="rect">
                <a:avLst/>
              </a:prstGeom>
              <a:blipFill rotWithShape="1">
                <a:blip r:embed="rId6"/>
                <a:stretch>
                  <a:fillRect b="-13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036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55576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15451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3"/>
          </p:cNvCxnSpPr>
          <p:nvPr/>
        </p:nvCxnSpPr>
        <p:spPr>
          <a:xfrm>
            <a:off x="2135531" y="1412776"/>
            <a:ext cx="420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555776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3275856" y="1412776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0790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3"/>
          </p:cNvCxnSpPr>
          <p:nvPr/>
        </p:nvCxnSpPr>
        <p:spPr>
          <a:xfrm>
            <a:off x="442798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78802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3"/>
          </p:cNvCxnSpPr>
          <p:nvPr/>
        </p:nvCxnSpPr>
        <p:spPr>
          <a:xfrm>
            <a:off x="550810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86814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3"/>
          </p:cNvCxnSpPr>
          <p:nvPr/>
        </p:nvCxnSpPr>
        <p:spPr>
          <a:xfrm>
            <a:off x="6588224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35166" y="1340768"/>
            <a:ext cx="132213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236296" y="1348894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415451" y="75541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555776" y="7554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707904" y="75509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788024" y="7430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856341" y="75509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120172" y="2113088"/>
                <a:ext cx="1584176" cy="613245"/>
              </a:xfrm>
              <a:prstGeom prst="rect">
                <a:avLst/>
              </a:prstGeom>
              <a:solidFill>
                <a:srgbClr val="001746"/>
              </a:solidFill>
              <a:ln>
                <a:solidFill>
                  <a:srgbClr val="001746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3200" b="1" dirty="0" smtClean="0">
                    <a:solidFill>
                      <a:schemeClr val="bg1"/>
                    </a:solidFill>
                  </a:rPr>
                  <a:t> - ?</a:t>
                </a:r>
                <a:endParaRPr lang="ru-RU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172" y="2113088"/>
                <a:ext cx="1584176" cy="613245"/>
              </a:xfrm>
              <a:prstGeom prst="rect">
                <a:avLst/>
              </a:prstGeom>
              <a:blipFill rotWithShape="0">
                <a:blip r:embed="rId2"/>
                <a:stretch>
                  <a:fillRect t="-10784" r="-6107" b="-27451"/>
                </a:stretch>
              </a:blipFill>
              <a:ln>
                <a:solidFill>
                  <a:srgbClr val="001746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единительная линия 27"/>
          <p:cNvCxnSpPr/>
          <p:nvPr/>
        </p:nvCxnSpPr>
        <p:spPr>
          <a:xfrm flipH="1">
            <a:off x="635166" y="1268760"/>
            <a:ext cx="132213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7236296" y="1268760"/>
            <a:ext cx="144017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71600" y="4653136"/>
            <a:ext cx="2016224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987824" y="450912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707904" y="4640774"/>
            <a:ext cx="1980220" cy="23695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19672" y="3212976"/>
            <a:ext cx="0" cy="2952328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987824" y="30689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987824" y="3765088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87824" y="5253152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599667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2" idx="1"/>
          </p:cNvCxnSpPr>
          <p:nvPr/>
        </p:nvCxnSpPr>
        <p:spPr>
          <a:xfrm>
            <a:off x="1619672" y="321297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43" idx="1"/>
          </p:cNvCxnSpPr>
          <p:nvPr/>
        </p:nvCxnSpPr>
        <p:spPr>
          <a:xfrm>
            <a:off x="1619672" y="3909104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44" idx="1"/>
          </p:cNvCxnSpPr>
          <p:nvPr/>
        </p:nvCxnSpPr>
        <p:spPr>
          <a:xfrm>
            <a:off x="1619672" y="5397168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45" idx="1"/>
          </p:cNvCxnSpPr>
          <p:nvPr/>
        </p:nvCxnSpPr>
        <p:spPr>
          <a:xfrm>
            <a:off x="1619672" y="614068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42" idx="3"/>
          </p:cNvCxnSpPr>
          <p:nvPr/>
        </p:nvCxnSpPr>
        <p:spPr>
          <a:xfrm>
            <a:off x="3707904" y="321297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80144" y="3212976"/>
            <a:ext cx="0" cy="292771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43" idx="3"/>
          </p:cNvCxnSpPr>
          <p:nvPr/>
        </p:nvCxnSpPr>
        <p:spPr>
          <a:xfrm>
            <a:off x="3707904" y="3909104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44" idx="3"/>
          </p:cNvCxnSpPr>
          <p:nvPr/>
        </p:nvCxnSpPr>
        <p:spPr>
          <a:xfrm>
            <a:off x="3707904" y="5397168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45" idx="3"/>
          </p:cNvCxnSpPr>
          <p:nvPr/>
        </p:nvCxnSpPr>
        <p:spPr>
          <a:xfrm>
            <a:off x="3707904" y="614068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Блок-схема: узел 65"/>
          <p:cNvSpPr/>
          <p:nvPr/>
        </p:nvSpPr>
        <p:spPr>
          <a:xfrm>
            <a:off x="1599870" y="4624681"/>
            <a:ext cx="72008" cy="4836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17683" y="4580326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5688124" y="4601039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 flipH="1">
            <a:off x="4955385" y="3879001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 flipH="1">
            <a:off x="4919381" y="4640442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 flipH="1">
            <a:off x="4944140" y="538395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 flipH="1">
            <a:off x="1572424" y="5359930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 flipH="1">
            <a:off x="1584126" y="389968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817683" y="4509120"/>
            <a:ext cx="153917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5688124" y="4509120"/>
            <a:ext cx="180020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922625" y="26662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Ом</a:t>
            </a:r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2985636" y="3427115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951820" y="41090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951819" y="48417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891913" y="5572957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pic>
        <p:nvPicPr>
          <p:cNvPr id="83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6588224" y="3719624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6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755576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15451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3"/>
          </p:cNvCxnSpPr>
          <p:nvPr/>
        </p:nvCxnSpPr>
        <p:spPr>
          <a:xfrm>
            <a:off x="2135531" y="1412776"/>
            <a:ext cx="420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555776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3275856" y="1412776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0790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10" idx="3"/>
          </p:cNvCxnSpPr>
          <p:nvPr/>
        </p:nvCxnSpPr>
        <p:spPr>
          <a:xfrm>
            <a:off x="442798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78802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3"/>
          </p:cNvCxnSpPr>
          <p:nvPr/>
        </p:nvCxnSpPr>
        <p:spPr>
          <a:xfrm>
            <a:off x="5508104" y="1412776"/>
            <a:ext cx="360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868144" y="12687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3"/>
          </p:cNvCxnSpPr>
          <p:nvPr/>
        </p:nvCxnSpPr>
        <p:spPr>
          <a:xfrm>
            <a:off x="6588224" y="1412776"/>
            <a:ext cx="6480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35166" y="1340768"/>
            <a:ext cx="132213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236296" y="1348894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415451" y="755413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555776" y="7554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707904" y="75509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788024" y="7430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856341" y="75509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Ом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274967" y="1747687"/>
                <a:ext cx="3906434" cy="613245"/>
              </a:xfrm>
              <a:prstGeom prst="rect">
                <a:avLst/>
              </a:prstGeom>
              <a:solidFill>
                <a:srgbClr val="001746"/>
              </a:solidFill>
              <a:ln>
                <a:solidFill>
                  <a:srgbClr val="001746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3200" b="1" dirty="0" smtClean="0">
                    <a:solidFill>
                      <a:schemeClr val="bg1"/>
                    </a:solidFill>
                  </a:rPr>
                  <a:t> = 3</a:t>
                </a:r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ru-RU" sz="3200" b="1" dirty="0" smtClean="0">
                    <a:solidFill>
                      <a:schemeClr val="bg1"/>
                    </a:solidFill>
                  </a:rPr>
                  <a:t>5=15 (Ом)</a:t>
                </a:r>
                <a:endParaRPr lang="ru-RU" sz="32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4967" y="1747687"/>
                <a:ext cx="3906434" cy="613245"/>
              </a:xfrm>
              <a:prstGeom prst="rect">
                <a:avLst/>
              </a:prstGeom>
              <a:blipFill rotWithShape="0">
                <a:blip r:embed="rId2"/>
                <a:stretch>
                  <a:fillRect t="-10784" b="-27451"/>
                </a:stretch>
              </a:blipFill>
              <a:ln>
                <a:solidFill>
                  <a:srgbClr val="001746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единительная линия 27"/>
          <p:cNvCxnSpPr/>
          <p:nvPr/>
        </p:nvCxnSpPr>
        <p:spPr>
          <a:xfrm flipH="1">
            <a:off x="635166" y="1268760"/>
            <a:ext cx="132213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7236296" y="1268760"/>
            <a:ext cx="144017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71600" y="4653136"/>
            <a:ext cx="2016224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987824" y="450912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707904" y="4640774"/>
            <a:ext cx="1980220" cy="23695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19672" y="3212976"/>
            <a:ext cx="0" cy="2952328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987824" y="306896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987824" y="3765088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987824" y="5253152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987824" y="5996670"/>
            <a:ext cx="720080" cy="288032"/>
          </a:xfrm>
          <a:prstGeom prst="rect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42" idx="1"/>
          </p:cNvCxnSpPr>
          <p:nvPr/>
        </p:nvCxnSpPr>
        <p:spPr>
          <a:xfrm>
            <a:off x="1619672" y="321297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43" idx="1"/>
          </p:cNvCxnSpPr>
          <p:nvPr/>
        </p:nvCxnSpPr>
        <p:spPr>
          <a:xfrm>
            <a:off x="1619672" y="3909104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44" idx="1"/>
          </p:cNvCxnSpPr>
          <p:nvPr/>
        </p:nvCxnSpPr>
        <p:spPr>
          <a:xfrm>
            <a:off x="1619672" y="5397168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45" idx="1"/>
          </p:cNvCxnSpPr>
          <p:nvPr/>
        </p:nvCxnSpPr>
        <p:spPr>
          <a:xfrm>
            <a:off x="1619672" y="6140686"/>
            <a:ext cx="1368152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42" idx="3"/>
          </p:cNvCxnSpPr>
          <p:nvPr/>
        </p:nvCxnSpPr>
        <p:spPr>
          <a:xfrm>
            <a:off x="3707904" y="321297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80144" y="3212976"/>
            <a:ext cx="0" cy="29277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43" idx="3"/>
          </p:cNvCxnSpPr>
          <p:nvPr/>
        </p:nvCxnSpPr>
        <p:spPr>
          <a:xfrm>
            <a:off x="3707904" y="3909104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44" idx="3"/>
          </p:cNvCxnSpPr>
          <p:nvPr/>
        </p:nvCxnSpPr>
        <p:spPr>
          <a:xfrm>
            <a:off x="3707904" y="5397168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45" idx="3"/>
          </p:cNvCxnSpPr>
          <p:nvPr/>
        </p:nvCxnSpPr>
        <p:spPr>
          <a:xfrm>
            <a:off x="3707904" y="6140686"/>
            <a:ext cx="1272240" cy="0"/>
          </a:xfrm>
          <a:prstGeom prst="line">
            <a:avLst/>
          </a:prstGeom>
          <a:ln w="28575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Блок-схема: узел 65"/>
          <p:cNvSpPr/>
          <p:nvPr/>
        </p:nvSpPr>
        <p:spPr>
          <a:xfrm>
            <a:off x="1599870" y="4624681"/>
            <a:ext cx="72008" cy="4836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817683" y="4580326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67"/>
          <p:cNvSpPr/>
          <p:nvPr/>
        </p:nvSpPr>
        <p:spPr>
          <a:xfrm>
            <a:off x="5688124" y="4601039"/>
            <a:ext cx="144016" cy="144016"/>
          </a:xfrm>
          <a:prstGeom prst="flowChartConnector">
            <a:avLst/>
          </a:prstGeom>
          <a:solidFill>
            <a:schemeClr val="bg1"/>
          </a:solidFill>
          <a:ln w="28575"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 flipH="1">
            <a:off x="4955385" y="3879001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1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 flipH="1">
            <a:off x="4919381" y="4640442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 flipH="1">
            <a:off x="4944140" y="538395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 flipH="1">
            <a:off x="1572424" y="5359930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 flipH="1">
            <a:off x="1584126" y="3899688"/>
            <a:ext cx="72008" cy="48056"/>
          </a:xfrm>
          <a:prstGeom prst="flowChartConnector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817683" y="4509120"/>
            <a:ext cx="153917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5688124" y="4509120"/>
            <a:ext cx="180020" cy="288032"/>
          </a:xfrm>
          <a:prstGeom prst="line">
            <a:avLst/>
          </a:prstGeom>
          <a:ln w="19050">
            <a:solidFill>
              <a:srgbClr val="0017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922625" y="266625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Ом</a:t>
            </a:r>
            <a:endParaRPr lang="ru-RU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2985636" y="3427115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951820" y="41090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951819" y="4841774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891913" y="5572957"/>
            <a:ext cx="662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4 Ом</a:t>
            </a:r>
          </a:p>
        </p:txBody>
      </p:sp>
      <p:pic>
        <p:nvPicPr>
          <p:cNvPr id="83" name="Picture 3" descr="C:\Users\Газдановы\Desktop\i (5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61" r="23902"/>
          <a:stretch/>
        </p:blipFill>
        <p:spPr bwMode="auto">
          <a:xfrm>
            <a:off x="7387309" y="4080465"/>
            <a:ext cx="1368152" cy="256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553363" y="3122539"/>
                <a:ext cx="3365866" cy="713529"/>
              </a:xfrm>
              <a:prstGeom prst="rect">
                <a:avLst/>
              </a:prstGeom>
              <a:solidFill>
                <a:srgbClr val="75111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общ</m:t>
                        </m:r>
                      </m:sub>
                    </m:sSub>
                  </m:oMath>
                </a14:m>
                <a:r>
                  <a:rPr lang="ru-RU" sz="2800" b="1" dirty="0" smtClean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2800" b="1" dirty="0" smtClean="0">
                    <a:solidFill>
                      <a:schemeClr val="bg1"/>
                    </a:solidFill>
                  </a:rPr>
                  <a:t> = 0,8 (Ом)</a:t>
                </a:r>
                <a:endParaRPr lang="ru-RU" sz="28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3363" y="3122539"/>
                <a:ext cx="3365866" cy="713529"/>
              </a:xfrm>
              <a:prstGeom prst="rect">
                <a:avLst/>
              </a:prstGeom>
              <a:blipFill rotWithShape="0"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056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8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4799" b="80704"/>
          <a:stretch/>
        </p:blipFill>
        <p:spPr>
          <a:xfrm>
            <a:off x="246284" y="284085"/>
            <a:ext cx="8651432" cy="994300"/>
          </a:xfrm>
          <a:prstGeom prst="rect">
            <a:avLst/>
          </a:prstGeom>
        </p:spPr>
      </p:pic>
      <p:pic>
        <p:nvPicPr>
          <p:cNvPr id="1026" name="Picture 2" descr="http://www.cardssuccess.ru/xuzavnazev/630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1412776"/>
            <a:ext cx="90010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lorschool1.ru/wp-content/uploads/2014/05/fmban160x20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14699"/>
            <a:ext cx="230425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s://www.alllessons.ru/wp-content/uploads/files/hello_html_7ac0956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Газдановы\Desktop\hello_html_7ac0956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2" t="21168" r="21141" b="14070"/>
          <a:stretch/>
        </p:blipFill>
        <p:spPr bwMode="auto">
          <a:xfrm>
            <a:off x="3176555" y="3501009"/>
            <a:ext cx="5463897" cy="321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98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6732"/>
            <a:ext cx="6336704" cy="156966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Также вы знакомы с приборами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для </a:t>
            </a:r>
            <a:r>
              <a:rPr lang="ru-RU" sz="2400" b="1" dirty="0">
                <a:solidFill>
                  <a:schemeClr val="bg1"/>
                </a:solidFill>
              </a:rPr>
              <a:t>измерения силы тока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</a:t>
            </a:r>
            <a:r>
              <a:rPr lang="ru-RU" sz="2400" b="1" dirty="0">
                <a:solidFill>
                  <a:schemeClr val="bg1"/>
                </a:solidFill>
              </a:rPr>
              <a:t>напряжения, умеете собирать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простейшие </a:t>
            </a:r>
            <a:r>
              <a:rPr lang="ru-RU" sz="2400" b="1" dirty="0">
                <a:solidFill>
                  <a:schemeClr val="bg1"/>
                </a:solidFill>
              </a:rPr>
              <a:t>электрические цепи. </a:t>
            </a:r>
          </a:p>
        </p:txBody>
      </p:sp>
      <p:sp>
        <p:nvSpPr>
          <p:cNvPr id="3" name="AutoShape 2" descr="https://ds01.infourok.ru/uploads/ex/1263/00006082-20f9e856/img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://arhivurokov.ru/kopilka/up/html/2017/02/26/k_58b265e31dd6a/img_user_file_58b265e38d1fb_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86"/>
          <a:stretch/>
        </p:blipFill>
        <p:spPr bwMode="auto">
          <a:xfrm>
            <a:off x="4747372" y="1844824"/>
            <a:ext cx="4340994" cy="190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99728" y="3667028"/>
            <a:ext cx="3879568" cy="646331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АМПЕРМЕТР - прибор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для измерения силы тока в цепи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AutoShape 6" descr="https://im0-tub-ru.yandex.net/i?id=1cc7e6d4a68b1f373f81e2b74e2b26ed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5" name="Picture 7" descr="C:\Users\Газдановы\Desktop\i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0" t="35281" r="3333" b="6374"/>
          <a:stretch/>
        </p:blipFill>
        <p:spPr bwMode="auto">
          <a:xfrm>
            <a:off x="2397820" y="4849693"/>
            <a:ext cx="3583573" cy="187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3" y="5050644"/>
            <a:ext cx="2292655" cy="1477328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ВОЛЬТМЕТР - прибор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для измерения напряжения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 участке электрической  цепи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AutoShape 9" descr="https://im1-tub-ru.yandex.net/i?id=026bc36862dfc62a53dd2a8de3b0c9a4-sr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8" name="Picture 10" descr="C:\Users\Газдановы\Desktop\i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4436192"/>
            <a:ext cx="2422060" cy="242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easy-robots.ru/images/Lessons/Lesson_1/chem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696392"/>
            <a:ext cx="3240833" cy="210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5575" y="3805527"/>
            <a:ext cx="4320480" cy="369332"/>
          </a:xfrm>
          <a:prstGeom prst="rect">
            <a:avLst/>
          </a:prstGeom>
          <a:solidFill>
            <a:srgbClr val="CD1D1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СХЕМА простейшей электрической цепи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1746"/>
                </a:solidFill>
              </a:rPr>
              <a:t>Пример последовательного соединения: </a:t>
            </a:r>
            <a:r>
              <a:rPr lang="ru-RU" sz="3600" b="1" i="1" dirty="0" smtClean="0">
                <a:solidFill>
                  <a:srgbClr val="540000"/>
                </a:solidFill>
              </a:rPr>
              <a:t>гирлянда</a:t>
            </a:r>
            <a:endParaRPr lang="ru-RU" sz="3600" b="1" i="1" dirty="0">
              <a:solidFill>
                <a:srgbClr val="540000"/>
              </a:solidFill>
            </a:endParaRPr>
          </a:p>
        </p:txBody>
      </p:sp>
      <p:sp>
        <p:nvSpPr>
          <p:cNvPr id="3" name="AutoShape 2" descr="https://fs00.infourok.ru/images/doc/215/245360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Picture 4" descr="http://220el.ru/images/fasad/girlyanda_anim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92" y="1484784"/>
            <a:ext cx="847894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0490" y="220486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1746"/>
                </a:solidFill>
              </a:rPr>
              <a:t>Пример параллельного соединения: </a:t>
            </a:r>
            <a:r>
              <a:rPr lang="ru-RU" sz="3600" b="1" i="1" dirty="0" smtClean="0">
                <a:solidFill>
                  <a:srgbClr val="540000"/>
                </a:solidFill>
              </a:rPr>
              <a:t>лампы в кабинете</a:t>
            </a:r>
            <a:endParaRPr lang="ru-RU" sz="3600" b="1" i="1" dirty="0">
              <a:solidFill>
                <a:srgbClr val="540000"/>
              </a:solidFill>
            </a:endParaRPr>
          </a:p>
        </p:txBody>
      </p:sp>
      <p:pic>
        <p:nvPicPr>
          <p:cNvPr id="10248" name="Picture 8" descr="http://www.ru.all.biz/img/ru/service_catalog/267073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71"/>
          <a:stretch/>
        </p:blipFill>
        <p:spPr bwMode="auto">
          <a:xfrm>
            <a:off x="4387558" y="3405193"/>
            <a:ext cx="4645225" cy="32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https://im0-tub-ru.yandex.net/i?id=2050dc27d2c2b12a571df2bfbd8dce4a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1" name="Picture 11" descr="C:\Users\Газдановы\Desktop\i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566613"/>
            <a:ext cx="4008445" cy="300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95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0-tub-ru.yandex.net/i?id=73907b6c75ef1c038a1b9c4c72c5e14c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84056" y="101823"/>
            <a:ext cx="7856041" cy="461665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ПАРАЛЛЕЛЬНОЕ ВКЛЮЧЕНИЕ БЫТОВЫХ ПРИБОРОВ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152" y="1700808"/>
            <a:ext cx="3024336" cy="3170099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 fontAlgn="t"/>
            <a:r>
              <a:rPr lang="ru-RU" sz="3200" b="1" i="1" dirty="0">
                <a:solidFill>
                  <a:schemeClr val="bg1"/>
                </a:solidFill>
              </a:rPr>
              <a:t>Параллельно </a:t>
            </a:r>
            <a:r>
              <a:rPr lang="ru-RU" sz="2800" b="1" i="1" dirty="0">
                <a:solidFill>
                  <a:schemeClr val="bg1"/>
                </a:solidFill>
              </a:rPr>
              <a:t>включаются бытовые электроприборы, компьютер, телевизор, пылесос и т.д.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030429"/>
            <a:ext cx="4104456" cy="36398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44" y="1124744"/>
            <a:ext cx="564895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3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0864" y="188640"/>
            <a:ext cx="85222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ПРЕИМУЩЕСТВА И НЕДОСТАТКИ СОЕДИНЕНИЙ</a:t>
            </a:r>
            <a:endParaRPr lang="ru-RU" sz="3200" i="1" dirty="0">
              <a:ln w="18415" cmpd="sng">
                <a:solidFill>
                  <a:srgbClr val="660033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2992" y="5337211"/>
            <a:ext cx="5125232" cy="1323439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Параллельное – при перегорании одной лампы, остальные горят. Но при включении лампы с меньшим возможным напряжением она перегорит.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036" y="908720"/>
            <a:ext cx="5400600" cy="1323439"/>
          </a:xfrm>
          <a:prstGeom prst="rect">
            <a:avLst/>
          </a:prstGeom>
          <a:solidFill>
            <a:srgbClr val="1212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Последовательное – лампы с меньшим возможным напряжением включают в цепь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 большим напряжением, но при перегорании одной лампы все не будут гореть.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AutoShape 2" descr="https://ds01.infourok.ru/uploads/ex/0ce5/0000959c-e3b56272/4/hello_html_7648c6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 descr="C:\Users\Газдановы\Desktop\hello_html_7648c6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2" t="34068" r="8859" b="20367"/>
          <a:stretch/>
        </p:blipFill>
        <p:spPr bwMode="auto">
          <a:xfrm>
            <a:off x="982" y="4169689"/>
            <a:ext cx="3952925" cy="233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Газдановы\Desktop\hello_html_7648c6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2" t="33692" r="55967" b="16065"/>
          <a:stretch/>
        </p:blipFill>
        <p:spPr bwMode="auto">
          <a:xfrm>
            <a:off x="5493056" y="1052736"/>
            <a:ext cx="3556503" cy="25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http://funforkids.ru/pictures/neznaika/neznaika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51689"/>
            <a:ext cx="1734442" cy="315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41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384" y="492641"/>
            <a:ext cx="4970260" cy="147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936" y="2132856"/>
            <a:ext cx="8064896" cy="461665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и заполни таблицу!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66730"/>
              </p:ext>
            </p:extLst>
          </p:nvPr>
        </p:nvGraphicFramePr>
        <p:xfrm>
          <a:off x="467544" y="2852936"/>
          <a:ext cx="8291264" cy="175103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707584"/>
                <a:gridCol w="1645920"/>
                <a:gridCol w="1645920"/>
                <a:gridCol w="1645920"/>
                <a:gridCol w="1645920"/>
              </a:tblGrid>
              <a:tr h="737577">
                <a:tc>
                  <a:txBody>
                    <a:bodyPr/>
                    <a:lstStyle/>
                    <a:p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 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 smtClean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 </a:t>
                      </a:r>
                      <a:r>
                        <a:rPr lang="ru-RU" sz="1800" dirty="0" smtClean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 smtClean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2 </a:t>
                      </a:r>
                      <a:r>
                        <a:rPr lang="ru-RU" sz="1800" dirty="0" smtClean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3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 проводник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на всем участке цепи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А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U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В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u="none" strike="noStrike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R</a:t>
                      </a:r>
                      <a:r>
                        <a:rPr lang="en-US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Ом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16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35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n>
                            <a:solidFill>
                              <a:srgbClr val="003300"/>
                            </a:solidFill>
                          </a:ln>
                          <a:effectLst/>
                        </a:rPr>
                        <a:t>15</a:t>
                      </a:r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n>
                          <a:solidFill>
                            <a:srgbClr val="003300"/>
                          </a:solidFill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705963"/>
            <a:ext cx="2944744" cy="196200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26" y="4800922"/>
            <a:ext cx="3286938" cy="177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9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0518"/>
            <a:ext cx="4508172" cy="1336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458081"/>
              </p:ext>
            </p:extLst>
          </p:nvPr>
        </p:nvGraphicFramePr>
        <p:xfrm>
          <a:off x="395536" y="2924944"/>
          <a:ext cx="8291264" cy="175103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07584"/>
                <a:gridCol w="1645920"/>
                <a:gridCol w="1645920"/>
                <a:gridCol w="1645920"/>
                <a:gridCol w="1645920"/>
              </a:tblGrid>
              <a:tr h="737577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 smtClean="0">
                          <a:solidFill>
                            <a:srgbClr val="003300"/>
                          </a:solidFill>
                          <a:effectLst/>
                        </a:rPr>
                        <a:t>1 </a:t>
                      </a:r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 smtClean="0">
                          <a:solidFill>
                            <a:srgbClr val="003300"/>
                          </a:solidFill>
                          <a:effectLst/>
                        </a:rPr>
                        <a:t>2 </a:t>
                      </a:r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16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35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15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66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8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3300"/>
                          </a:solidFill>
                          <a:effectLst/>
                        </a:rPr>
                        <a:t>16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3300"/>
                          </a:solidFill>
                          <a:effectLst/>
                        </a:rPr>
                        <a:t>35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</a:rPr>
                        <a:t>15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3300"/>
                          </a:solidFill>
                          <a:effectLst/>
                        </a:rPr>
                        <a:t>66</a:t>
                      </a:r>
                      <a:endParaRPr lang="ru-RU" sz="18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797152"/>
            <a:ext cx="2996004" cy="19961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909187"/>
            <a:ext cx="3286938" cy="17720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936" y="2132856"/>
            <a:ext cx="8064896" cy="461665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и заполни таблицу!</a:t>
            </a:r>
          </a:p>
        </p:txBody>
      </p:sp>
    </p:spTree>
    <p:extLst>
      <p:ext uri="{BB962C8B-B14F-4D97-AF65-F5344CB8AC3E}">
        <p14:creationId xmlns:p14="http://schemas.microsoft.com/office/powerpoint/2010/main" val="267219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489" y="332656"/>
            <a:ext cx="2123393" cy="333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520446"/>
            <a:ext cx="5904656" cy="1200329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</a:t>
            </a:r>
            <a:r>
              <a:rPr lang="ru-RU" sz="2400" b="1" dirty="0">
                <a:solidFill>
                  <a:schemeClr val="bg1"/>
                </a:solidFill>
              </a:rPr>
              <a:t>заполни таблицу</a:t>
            </a:r>
            <a:r>
              <a:rPr lang="ru-RU" sz="2400" b="1" dirty="0" smtClean="0">
                <a:solidFill>
                  <a:schemeClr val="bg1"/>
                </a:solidFill>
              </a:rPr>
              <a:t>! При необходимости округляй ответ до десятых.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53857"/>
              </p:ext>
            </p:extLst>
          </p:nvPr>
        </p:nvGraphicFramePr>
        <p:xfrm>
          <a:off x="323528" y="3356992"/>
          <a:ext cx="6438950" cy="27874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87790"/>
                <a:gridCol w="1287790"/>
                <a:gridCol w="1287790"/>
                <a:gridCol w="1287790"/>
                <a:gridCol w="1287790"/>
              </a:tblGrid>
              <a:tr h="92713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2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</a:tr>
              <a:tr h="585030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8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45</a:t>
                      </a:r>
                    </a:p>
                  </a:txBody>
                  <a:tcPr marL="31750" marR="31750" marT="31750" marB="31750"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771208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869160"/>
            <a:ext cx="2195736" cy="146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6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83" y="194652"/>
            <a:ext cx="2227849" cy="31883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8902" y="1077670"/>
            <a:ext cx="5688632" cy="1200329"/>
          </a:xfrm>
          <a:prstGeom prst="rect">
            <a:avLst/>
          </a:prstGeom>
          <a:solidFill>
            <a:srgbClr val="70122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Выполни необходимые вычисления 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</a:t>
            </a:r>
            <a:r>
              <a:rPr lang="ru-RU" sz="2400" b="1" dirty="0">
                <a:solidFill>
                  <a:schemeClr val="bg1"/>
                </a:solidFill>
              </a:rPr>
              <a:t>заполни таблицу</a:t>
            </a:r>
            <a:r>
              <a:rPr lang="ru-RU" sz="2400" b="1" dirty="0" smtClean="0">
                <a:solidFill>
                  <a:schemeClr val="bg1"/>
                </a:solidFill>
              </a:rPr>
              <a:t>! При необходимости округляй ответ до десятых.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81561"/>
              </p:ext>
            </p:extLst>
          </p:nvPr>
        </p:nvGraphicFramePr>
        <p:xfrm>
          <a:off x="178902" y="3068960"/>
          <a:ext cx="6438953" cy="281502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87793"/>
                <a:gridCol w="1287790"/>
                <a:gridCol w="1287790"/>
                <a:gridCol w="1287790"/>
                <a:gridCol w="1287790"/>
              </a:tblGrid>
              <a:tr h="792087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1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2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 проводник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на всем участке цепи</a:t>
                      </a:r>
                    </a:p>
                  </a:txBody>
                  <a:tcPr marL="31750" marR="31750" marT="31750" marB="31750" anchor="ctr"/>
                </a:tc>
              </a:tr>
              <a:tr h="611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I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А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8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33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45</a:t>
                      </a:r>
                    </a:p>
                  </a:txBody>
                  <a:tcPr marL="31750" marR="31750" marT="31750" marB="31750" anchor="ctr"/>
                </a:tc>
              </a:tr>
              <a:tr h="602305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U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В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12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  <a:tr h="808848">
                <a:tc>
                  <a:txBody>
                    <a:bodyPr/>
                    <a:lstStyle/>
                    <a:p>
                      <a:pPr algn="ctr"/>
                      <a:r>
                        <a:rPr lang="en-US" sz="1600" b="1" u="none" strike="noStrike" dirty="0">
                          <a:solidFill>
                            <a:srgbClr val="003300"/>
                          </a:solidFill>
                          <a:effectLst/>
                        </a:rPr>
                        <a:t>R</a:t>
                      </a:r>
                      <a:r>
                        <a:rPr lang="en-US" sz="1600" b="1" dirty="0">
                          <a:solidFill>
                            <a:srgbClr val="003300"/>
                          </a:solidFill>
                          <a:effectLst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Ом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3300"/>
                          </a:solidFill>
                          <a:effectLst/>
                        </a:rPr>
                        <a:t>3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1,5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0,4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3300"/>
                          </a:solidFill>
                          <a:effectLst/>
                        </a:rPr>
                        <a:t>0,3</a:t>
                      </a:r>
                      <a:endParaRPr lang="ru-RU" sz="1600" b="1" dirty="0">
                        <a:solidFill>
                          <a:srgbClr val="003300"/>
                        </a:solidFill>
                        <a:effectLst/>
                      </a:endParaRPr>
                    </a:p>
                  </a:txBody>
                  <a:tcPr marL="31750" marR="31750" marT="31750" marB="3175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621" y="169476"/>
            <a:ext cx="4123348" cy="646331"/>
          </a:xfrm>
          <a:prstGeom prst="rect">
            <a:avLst/>
          </a:prstGeom>
          <a:solidFill>
            <a:srgbClr val="14154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Рассмотри схему!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96" y="4509120"/>
            <a:ext cx="2195736" cy="146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 descr="http://previews.123rf.com/images/usbfco/usbfco1406/usbfco140600042/29139841-Funny-owl-with-student-hat-Stock-Phot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thumbs.dreamstime.com/z/nerd-boy-thinking-clipart-picture-cartoon-character-6052548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7" name="Picture 9" descr="C:\Users\Газдановы\Desktop\nerd-boy-thinking-clipart-picture-cartoon-character-605254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1" t="6546" r="14423" b="7795"/>
          <a:stretch/>
        </p:blipFill>
        <p:spPr bwMode="auto">
          <a:xfrm>
            <a:off x="291196" y="160337"/>
            <a:ext cx="2336587" cy="294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Users\Газдановы\Desktop\clipart-picture-of-a-nerd-boy-cartoon-character-in-welcoming-gesture-ccrxwA-clipar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9" t="7687" r="17883"/>
          <a:stretch/>
        </p:blipFill>
        <p:spPr bwMode="auto">
          <a:xfrm>
            <a:off x="5076056" y="3809662"/>
            <a:ext cx="2095401" cy="305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Users\Газдановы\Desktop\1042210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35" t="6393" r="8522" b="5409"/>
          <a:stretch/>
        </p:blipFill>
        <p:spPr bwMode="auto">
          <a:xfrm>
            <a:off x="4658618" y="86877"/>
            <a:ext cx="1987004" cy="237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Users\Газдановы\Desktop\depositphotos_86215326-stock-illustration-nerd-boy-holding-sig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5" t="9692" r="15830"/>
          <a:stretch/>
        </p:blipFill>
        <p:spPr bwMode="auto">
          <a:xfrm>
            <a:off x="155575" y="3809662"/>
            <a:ext cx="2017145" cy="275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Users\Газдановы\Desktop\school-girl-cartoon-illustration-6252464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7" r="18386" b="5580"/>
          <a:stretch/>
        </p:blipFill>
        <p:spPr bwMode="auto">
          <a:xfrm>
            <a:off x="7171457" y="4146653"/>
            <a:ext cx="1711136" cy="259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2339752" y="183060"/>
            <a:ext cx="2318866" cy="1229716"/>
          </a:xfrm>
          <a:prstGeom prst="cloudCallout">
            <a:avLst>
              <a:gd name="adj1" fmla="val -53895"/>
              <a:gd name="adj2" fmla="val 7943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«Я УЗНАЛ (ВСПОМНИЛ…»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6876256" y="119991"/>
            <a:ext cx="2088232" cy="844598"/>
          </a:xfrm>
          <a:prstGeom prst="cloudCallout">
            <a:avLst>
              <a:gd name="adj1" fmla="val -73176"/>
              <a:gd name="adj2" fmla="val 81724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«Я МОГУ…»</a:t>
            </a:r>
            <a:endParaRPr lang="ru-RU" b="1" i="1" dirty="0"/>
          </a:p>
        </p:txBody>
      </p:sp>
      <p:sp>
        <p:nvSpPr>
          <p:cNvPr id="16" name="Выноска-облако 15"/>
          <p:cNvSpPr/>
          <p:nvPr/>
        </p:nvSpPr>
        <p:spPr>
          <a:xfrm>
            <a:off x="1547664" y="3194804"/>
            <a:ext cx="2952328" cy="1026284"/>
          </a:xfrm>
          <a:prstGeom prst="cloudCallout">
            <a:avLst>
              <a:gd name="adj1" fmla="val -29113"/>
              <a:gd name="adj2" fmla="val 101315"/>
            </a:avLst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«БЫЛО ТРУДНО…»</a:t>
            </a:r>
            <a:endParaRPr lang="ru-RU" b="1" i="1" dirty="0"/>
          </a:p>
        </p:txBody>
      </p:sp>
      <p:sp>
        <p:nvSpPr>
          <p:cNvPr id="17" name="Выноска-облако 16"/>
          <p:cNvSpPr/>
          <p:nvPr/>
        </p:nvSpPr>
        <p:spPr>
          <a:xfrm>
            <a:off x="5968950" y="2728183"/>
            <a:ext cx="2984205" cy="1229716"/>
          </a:xfrm>
          <a:prstGeom prst="cloudCallout">
            <a:avLst>
              <a:gd name="adj1" fmla="val -10215"/>
              <a:gd name="adj2" fmla="val 99311"/>
            </a:avLst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«БЫЛО ИНТЕРЕСНО…»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31982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7878"/>
            <a:ext cx="8064896" cy="6102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516216" y="5517232"/>
            <a:ext cx="1944216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755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9712" y="206920"/>
            <a:ext cx="789075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i="1" cap="none" spc="0" dirty="0" smtClean="0">
                <a:ln w="18415" cmpd="sng">
                  <a:solidFill>
                    <a:srgbClr val="701228"/>
                  </a:solidFill>
                  <a:prstDash val="solid"/>
                </a:ln>
                <a:solidFill>
                  <a:srgbClr val="75111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ВЫРАЗИ СВОЕ ОТНОШЕНИЕ К УРОКУ</a:t>
            </a:r>
            <a:endParaRPr lang="ru-RU" sz="3600" b="0" i="1" cap="none" spc="0" dirty="0">
              <a:ln w="18415" cmpd="sng">
                <a:solidFill>
                  <a:srgbClr val="701228"/>
                </a:solidFill>
                <a:prstDash val="solid"/>
              </a:ln>
              <a:solidFill>
                <a:srgbClr val="75111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2" descr="http://www.iq-testy.ru/skin/smile/s422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2016223" cy="118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67743" y="1179237"/>
            <a:ext cx="65527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642D"/>
                </a:solidFill>
              </a:rPr>
              <a:t>т</a:t>
            </a:r>
            <a:r>
              <a:rPr lang="ru-RU" sz="3200" b="1" dirty="0" smtClean="0">
                <a:solidFill>
                  <a:srgbClr val="00642D"/>
                </a:solidFill>
              </a:rPr>
              <a:t>е, кто считает, что хорошо понял тему и поработал на уроке</a:t>
            </a:r>
            <a:endParaRPr lang="ru-RU" sz="3200" b="1" dirty="0">
              <a:solidFill>
                <a:srgbClr val="00642D"/>
              </a:solidFill>
            </a:endParaRPr>
          </a:p>
        </p:txBody>
      </p:sp>
      <p:pic>
        <p:nvPicPr>
          <p:cNvPr id="9" name="Picture 6" descr="http://smayli.ru/data/smiles/emocii-15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78593" y="2782379"/>
            <a:ext cx="65527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0099"/>
                </a:solidFill>
              </a:rPr>
              <a:t>т</a:t>
            </a:r>
            <a:r>
              <a:rPr lang="ru-RU" sz="3200" b="1" dirty="0" smtClean="0">
                <a:solidFill>
                  <a:srgbClr val="000099"/>
                </a:solidFill>
              </a:rPr>
              <a:t>е, кто считает, что ему еще нужно работать над данной темой</a:t>
            </a:r>
            <a:endParaRPr lang="ru-RU" sz="3200" b="1" dirty="0">
              <a:solidFill>
                <a:srgbClr val="000099"/>
              </a:solidFill>
            </a:endParaRPr>
          </a:p>
        </p:txBody>
      </p:sp>
      <p:pic>
        <p:nvPicPr>
          <p:cNvPr id="11" name="Picture 4" descr="http://tritroichki.narod.ru/smiles/emo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50" y="4365104"/>
            <a:ext cx="1443437" cy="129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239144" y="4362394"/>
            <a:ext cx="65921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т</a:t>
            </a:r>
            <a:r>
              <a:rPr lang="ru-RU" sz="3200" b="1" dirty="0" smtClean="0">
                <a:solidFill>
                  <a:srgbClr val="C00000"/>
                </a:solidFill>
              </a:rPr>
              <a:t>е, кто считает, что недостаточно хорошо понял тему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3" name="Picture 2" descr="http://www.iq-testy.ru/skin/smile/s422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761628"/>
            <a:ext cx="1525026" cy="8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smayli.ru/data/smiles/emocii-15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429" y="5691096"/>
            <a:ext cx="1035323" cy="103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tritroichki.narod.ru/smiles/emo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710568"/>
            <a:ext cx="1050514" cy="94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6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330" y="108977"/>
            <a:ext cx="8496944" cy="1692771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Сила тока </a:t>
            </a:r>
            <a:r>
              <a:rPr lang="ru-RU" sz="2400" b="1" dirty="0">
                <a:solidFill>
                  <a:schemeClr val="bg1"/>
                </a:solidFill>
              </a:rPr>
              <a:t>обозначается буквой - </a:t>
            </a:r>
            <a:r>
              <a:rPr lang="ru-RU" sz="2800" b="1" dirty="0">
                <a:solidFill>
                  <a:srgbClr val="FFFF00"/>
                </a:solidFill>
              </a:rPr>
              <a:t>I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единица </a:t>
            </a:r>
            <a:r>
              <a:rPr lang="ru-RU" sz="2400" b="1" dirty="0">
                <a:solidFill>
                  <a:schemeClr val="bg1"/>
                </a:solidFill>
              </a:rPr>
              <a:t>измерения - </a:t>
            </a:r>
            <a:r>
              <a:rPr lang="ru-RU" sz="2400" b="1" dirty="0" smtClean="0">
                <a:solidFill>
                  <a:srgbClr val="FFFF00"/>
                </a:solidFill>
              </a:rPr>
              <a:t>1А (Ампер)</a:t>
            </a:r>
            <a:r>
              <a:rPr lang="ru-RU" sz="2400" b="1" dirty="0" smtClean="0">
                <a:solidFill>
                  <a:schemeClr val="bg1"/>
                </a:solidFill>
              </a:rPr>
              <a:t>;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прибор </a:t>
            </a:r>
            <a:r>
              <a:rPr lang="ru-RU" sz="2400" b="1" dirty="0">
                <a:solidFill>
                  <a:schemeClr val="bg1"/>
                </a:solidFill>
              </a:rPr>
              <a:t>для </a:t>
            </a:r>
            <a:r>
              <a:rPr lang="ru-RU" sz="2400" b="1" dirty="0" smtClean="0">
                <a:solidFill>
                  <a:schemeClr val="bg1"/>
                </a:solidFill>
              </a:rPr>
              <a:t>измерения </a:t>
            </a:r>
            <a:r>
              <a:rPr lang="ru-RU" sz="2400" b="1" dirty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rgbClr val="FFFF00"/>
                </a:solidFill>
              </a:rPr>
              <a:t>амперметр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физический </a:t>
            </a:r>
            <a:r>
              <a:rPr lang="ru-RU" sz="2400" b="1" dirty="0">
                <a:solidFill>
                  <a:schemeClr val="bg1"/>
                </a:solidFill>
              </a:rPr>
              <a:t>смысл -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электрический ток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146" name="Picture 2" descr="http://player.myshared.ru/4/301325/slides/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801748"/>
            <a:ext cx="6682171" cy="501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44208" y="6165304"/>
            <a:ext cx="17136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260648"/>
            <a:ext cx="604316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Домашнее задание</a:t>
            </a:r>
            <a:r>
              <a:rPr lang="ru-RU" sz="36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00174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 105, задача №799 </a:t>
            </a:r>
          </a:p>
          <a:p>
            <a:pPr algn="ctr"/>
            <a:r>
              <a:rPr lang="ru-RU" sz="3200" b="1" i="1" cap="none" spc="0" dirty="0" smtClean="0">
                <a:ln w="0"/>
                <a:solidFill>
                  <a:srgbClr val="12122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(из задачника А.П. Рымкевич)</a:t>
            </a:r>
            <a:endParaRPr lang="ru-RU" sz="3200" b="1" i="1" cap="none" spc="0" dirty="0">
              <a:ln w="0"/>
              <a:solidFill>
                <a:srgbClr val="12122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484" name="Picture 4" descr="http://bcsdk12.net/cms/lib01/GA01000598/Centricity/Domain/6528/homework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9" y="3721920"/>
            <a:ext cx="5012585" cy="313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06" y="3645024"/>
            <a:ext cx="1704975" cy="2676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02" y="2263899"/>
            <a:ext cx="1657350" cy="2762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6611"/>
            <a:ext cx="1881584" cy="290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2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3.bp.blogspot.com/-q-KzRftNFqo/TzfJsBf77aI/AAAAAAAAAfM/PSODvJyYxRI/s1600/76a0369df6a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501008"/>
            <a:ext cx="3719476" cy="317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5142" y="332656"/>
            <a:ext cx="7777514" cy="923330"/>
          </a:xfrm>
          <a:prstGeom prst="rect">
            <a:avLst/>
          </a:prstGeom>
          <a:solidFill>
            <a:srgbClr val="1A173D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ВСЕМ СПАСИБО ЗА УРОК!</a:t>
            </a:r>
            <a:endParaRPr lang="ru-RU" sz="5400" b="1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http://900igr.net/datai/fizika/Tok/0019-030-8.-Parallelnoe-soedinenie-provodnik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11" y="1628800"/>
            <a:ext cx="629467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6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0146"/>
            <a:ext cx="8712968" cy="1323439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Напряжение</a:t>
            </a:r>
            <a:r>
              <a:rPr lang="ru-RU" sz="2400" b="1" dirty="0">
                <a:solidFill>
                  <a:schemeClr val="bg1"/>
                </a:solidFill>
              </a:rPr>
              <a:t> обозначается буквой - </a:t>
            </a:r>
            <a:r>
              <a:rPr lang="ru-RU" sz="2800" b="1" dirty="0">
                <a:solidFill>
                  <a:srgbClr val="FFFF00"/>
                </a:solidFill>
              </a:rPr>
              <a:t>U</a:t>
            </a:r>
            <a:r>
              <a:rPr lang="ru-RU" sz="2400" b="1" dirty="0">
                <a:solidFill>
                  <a:schemeClr val="bg1"/>
                </a:solidFill>
              </a:rPr>
              <a:t>; единица измерения - </a:t>
            </a:r>
            <a:r>
              <a:rPr lang="ru-RU" sz="2400" b="1" dirty="0" smtClean="0">
                <a:solidFill>
                  <a:srgbClr val="FFFF00"/>
                </a:solidFill>
              </a:rPr>
              <a:t>1В (Вольт)</a:t>
            </a:r>
            <a:r>
              <a:rPr lang="ru-RU" sz="2400" b="1" dirty="0" smtClean="0">
                <a:solidFill>
                  <a:schemeClr val="bg1"/>
                </a:solidFill>
              </a:rPr>
              <a:t>;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прибор для </a:t>
            </a:r>
            <a:r>
              <a:rPr lang="ru-RU" sz="2400" b="1" dirty="0" smtClean="0">
                <a:solidFill>
                  <a:schemeClr val="bg1"/>
                </a:solidFill>
              </a:rPr>
              <a:t>измерения </a:t>
            </a:r>
            <a:r>
              <a:rPr lang="ru-RU" sz="2400" b="1" dirty="0">
                <a:solidFill>
                  <a:schemeClr val="bg1"/>
                </a:solidFill>
              </a:rPr>
              <a:t>– </a:t>
            </a:r>
            <a:r>
              <a:rPr lang="ru-RU" sz="2400" b="1" dirty="0">
                <a:solidFill>
                  <a:srgbClr val="FFFF00"/>
                </a:solidFill>
              </a:rPr>
              <a:t>вольтметр</a:t>
            </a:r>
            <a:r>
              <a:rPr lang="ru-RU" sz="2400" b="1" dirty="0">
                <a:solidFill>
                  <a:schemeClr val="bg1"/>
                </a:solidFill>
              </a:rPr>
              <a:t>; физический смысл –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электрическое поле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AutoShape 4" descr="https://im1-tub-ru.yandex.net/i?id=b5ccc3f97cb312e6b893437ae60642c0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player.myshared.ru/4/301325/slides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10479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84168" y="618812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4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442" y="51027"/>
            <a:ext cx="8568952" cy="1446550"/>
          </a:xfrm>
          <a:prstGeom prst="rect">
            <a:avLst/>
          </a:prstGeom>
          <a:solidFill>
            <a:srgbClr val="1A173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</a:rPr>
              <a:t>Сопротивление</a:t>
            </a:r>
            <a:r>
              <a:rPr lang="ru-RU" sz="2400" b="1" dirty="0">
                <a:solidFill>
                  <a:schemeClr val="bg1"/>
                </a:solidFill>
              </a:rPr>
              <a:t> обозначается буквой - </a:t>
            </a:r>
            <a:r>
              <a:rPr lang="ru-RU" sz="3200" b="1" dirty="0">
                <a:solidFill>
                  <a:srgbClr val="FFFF00"/>
                </a:solidFill>
              </a:rPr>
              <a:t>R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единица </a:t>
            </a:r>
            <a:r>
              <a:rPr lang="ru-RU" sz="2400" b="1" dirty="0">
                <a:solidFill>
                  <a:schemeClr val="bg1"/>
                </a:solidFill>
              </a:rPr>
              <a:t>измерения – </a:t>
            </a:r>
            <a:r>
              <a:rPr lang="ru-RU" sz="2800" b="1" dirty="0" smtClean="0">
                <a:solidFill>
                  <a:srgbClr val="FFFF00"/>
                </a:solidFill>
              </a:rPr>
              <a:t>1 </a:t>
            </a:r>
            <a:r>
              <a:rPr lang="ru-RU" sz="3200" b="1" dirty="0" smtClean="0">
                <a:solidFill>
                  <a:srgbClr val="FFFF00"/>
                </a:solidFill>
              </a:rPr>
              <a:t>О</a:t>
            </a:r>
            <a:r>
              <a:rPr lang="ru-RU" sz="2800" b="1" dirty="0" smtClean="0">
                <a:solidFill>
                  <a:srgbClr val="FFFF00"/>
                </a:solidFill>
              </a:rPr>
              <a:t>м</a:t>
            </a:r>
            <a:r>
              <a:rPr lang="ru-RU" sz="2400" b="1" dirty="0">
                <a:solidFill>
                  <a:schemeClr val="bg1"/>
                </a:solidFill>
              </a:rPr>
              <a:t>;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физический </a:t>
            </a:r>
            <a:r>
              <a:rPr lang="ru-RU" sz="2400" b="1" dirty="0">
                <a:solidFill>
                  <a:schemeClr val="bg1"/>
                </a:solidFill>
              </a:rPr>
              <a:t>смысл – </a:t>
            </a:r>
            <a:r>
              <a:rPr lang="ru-RU" sz="2400" b="1" dirty="0">
                <a:solidFill>
                  <a:srgbClr val="FFFF00"/>
                </a:solidFill>
              </a:rPr>
              <a:t>характеризует проводник</a:t>
            </a:r>
            <a:r>
              <a:rPr lang="ru-RU" sz="2400" b="1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8194" name="Picture 2" descr="http://player.myshared.ru/4/301325/slides/slide_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49621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8" y="6188124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https://im0-tub-ru.yandex.net/i?id=5a94e4d6dbe4c7a42e3d3f0c0ee69eb3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99592" y="260648"/>
            <a:ext cx="7560840" cy="1569660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Физические величины</a:t>
            </a:r>
            <a:r>
              <a:rPr lang="ru-RU" sz="2800" b="1" dirty="0">
                <a:solidFill>
                  <a:schemeClr val="bg1"/>
                </a:solidFill>
              </a:rPr>
              <a:t> :</a:t>
            </a:r>
            <a:r>
              <a:rPr lang="ru-RU" sz="2000" b="1" dirty="0" smtClean="0">
                <a:solidFill>
                  <a:schemeClr val="bg1"/>
                </a:solidFill>
              </a:rPr>
              <a:t>сила </a:t>
            </a:r>
            <a:r>
              <a:rPr lang="ru-RU" sz="2000" b="1" dirty="0">
                <a:solidFill>
                  <a:schemeClr val="bg1"/>
                </a:solidFill>
              </a:rPr>
              <a:t>тока,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напряжение </a:t>
            </a:r>
            <a:r>
              <a:rPr lang="ru-RU" sz="2000" b="1" dirty="0">
                <a:solidFill>
                  <a:schemeClr val="bg1"/>
                </a:solidFill>
              </a:rPr>
              <a:t>и сопротивление – связаны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между </a:t>
            </a:r>
            <a:r>
              <a:rPr lang="ru-RU" sz="2000" b="1" dirty="0">
                <a:solidFill>
                  <a:schemeClr val="bg1"/>
                </a:solidFill>
              </a:rPr>
              <a:t>собой </a:t>
            </a:r>
            <a:r>
              <a:rPr lang="ru-RU" sz="2400" b="1" dirty="0" smtClean="0">
                <a:solidFill>
                  <a:schemeClr val="bg1"/>
                </a:solidFill>
              </a:rPr>
              <a:t>законом Ома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участке цепи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Газдановы\Desktop\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466"/>
          <a:stretch/>
        </p:blipFill>
        <p:spPr bwMode="auto">
          <a:xfrm>
            <a:off x="2843808" y="2348880"/>
            <a:ext cx="6156175" cy="38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radiosaray.ru/virtual/pics/pic_Ohm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03" y="2348880"/>
            <a:ext cx="2519524" cy="367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https://ds03.infourok.ru/uploads/ex/0e41/00037d28-5c7fc451/hello_html_2c4ec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im2-tub-ru.yandex.net/i?id=a12b45ee86fb7bf2880e341006bdde07-l&amp;n=1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https://im1-tub-ru.yandex.net/i?id=0844050a1826aeb05d50239ea4bd0458-l&amp;n=1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5" descr="https://im3-tub-ru.yandex.net/i?id=754e7fa051c2ee9af4152bfc381dbbe3-l&amp;n=13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C:\Users\Газдановы\Desktop\i (2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3" t="16983" r="62039" b="26480"/>
          <a:stretch/>
        </p:blipFill>
        <p:spPr bwMode="auto">
          <a:xfrm>
            <a:off x="442611" y="1089896"/>
            <a:ext cx="2301621" cy="290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Газдановы\Desktop\i (2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912"/>
          <a:stretch/>
        </p:blipFill>
        <p:spPr bwMode="auto">
          <a:xfrm>
            <a:off x="0" y="-17955"/>
            <a:ext cx="9144000" cy="96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86464" y="948231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/>
              <a:t>I</a:t>
            </a:r>
            <a:r>
              <a:rPr lang="en-US" sz="2800" b="1" i="1" dirty="0" smtClean="0"/>
              <a:t> ~</a:t>
            </a:r>
            <a:r>
              <a:rPr lang="en-US" sz="2800" i="1" dirty="0" smtClean="0"/>
              <a:t> </a:t>
            </a:r>
            <a:r>
              <a:rPr lang="en-US" sz="2800" b="1" i="1" dirty="0" smtClean="0"/>
              <a:t>U </a:t>
            </a:r>
            <a:r>
              <a:rPr lang="en-US" sz="2400" dirty="0" smtClean="0"/>
              <a:t>– </a:t>
            </a:r>
            <a:r>
              <a:rPr lang="ru-RU" sz="2400" b="1" dirty="0" smtClean="0">
                <a:solidFill>
                  <a:srgbClr val="002060"/>
                </a:solidFill>
              </a:rPr>
              <a:t>прямая зависимость</a:t>
            </a:r>
          </a:p>
          <a:p>
            <a:r>
              <a:rPr lang="en-US" sz="2800" b="1" i="1" dirty="0" smtClean="0"/>
              <a:t>I</a:t>
            </a:r>
            <a:r>
              <a:rPr lang="ru-RU" sz="2800" b="1" i="1" dirty="0" smtClean="0"/>
              <a:t> ~ 1/</a:t>
            </a:r>
            <a:r>
              <a:rPr lang="en-US" sz="2800" b="1" i="1" dirty="0" smtClean="0"/>
              <a:t>R</a:t>
            </a:r>
            <a:r>
              <a:rPr lang="ru-RU" sz="2800" b="1" i="1" dirty="0" smtClean="0"/>
              <a:t> </a:t>
            </a:r>
            <a:r>
              <a:rPr lang="ru-RU" sz="2400" dirty="0" smtClean="0"/>
              <a:t>– </a:t>
            </a:r>
            <a:r>
              <a:rPr lang="ru-RU" sz="2400" b="1" dirty="0" smtClean="0">
                <a:solidFill>
                  <a:srgbClr val="C00000"/>
                </a:solidFill>
              </a:rPr>
              <a:t>обратная зависимость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152" name="Picture 8" descr="http://image.slidesharecdn.com/8-120313171857-phpapp02/95/8-4-728.jpg%253Fcb%253D13316605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0" r="21844" b="10061"/>
          <a:stretch/>
        </p:blipFill>
        <p:spPr bwMode="auto">
          <a:xfrm>
            <a:off x="5979819" y="1988840"/>
            <a:ext cx="2996708" cy="352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7715" y="5513171"/>
            <a:ext cx="8424936" cy="1261884"/>
          </a:xfrm>
          <a:prstGeom prst="rect">
            <a:avLst/>
          </a:prstGeom>
          <a:solidFill>
            <a:srgbClr val="1212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Закон Ома: </a:t>
            </a:r>
            <a:r>
              <a:rPr lang="ru-RU" sz="2400" b="1" dirty="0" smtClean="0">
                <a:solidFill>
                  <a:schemeClr val="bg1"/>
                </a:solidFill>
              </a:rPr>
              <a:t>сила тока на участке цепи прямо пропорциональна напряжению на концах этого участка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 обратно пропорциональна его сопротивлению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805" y="4047429"/>
            <a:ext cx="3066043" cy="1415772"/>
          </a:xfrm>
          <a:prstGeom prst="rect">
            <a:avLst/>
          </a:prstGeom>
          <a:solidFill>
            <a:srgbClr val="00174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</a:rPr>
              <a:t>Ом Георг </a:t>
            </a:r>
            <a:r>
              <a:rPr lang="ru-RU" sz="1400" b="1" i="1" dirty="0" smtClean="0">
                <a:solidFill>
                  <a:schemeClr val="bg1"/>
                </a:solidFill>
              </a:rPr>
              <a:t>(1787-1854) – немецкий физик. Открыл теоретически 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и подтвердил на опыте закон, 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выражающий связь между 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силой тока в цепи, напряжением  </a:t>
            </a:r>
          </a:p>
          <a:p>
            <a:pPr algn="ctr"/>
            <a:r>
              <a:rPr lang="ru-RU" sz="1400" b="1" i="1" dirty="0" smtClean="0">
                <a:solidFill>
                  <a:schemeClr val="bg1"/>
                </a:solidFill>
              </a:rPr>
              <a:t>и сопротивлением</a:t>
            </a:r>
            <a:endParaRPr lang="ru-RU" sz="1400" b="1" i="1" dirty="0">
              <a:solidFill>
                <a:schemeClr val="bg1"/>
              </a:solidFill>
            </a:endParaRPr>
          </a:p>
        </p:txBody>
      </p:sp>
      <p:pic>
        <p:nvPicPr>
          <p:cNvPr id="6154" name="Picture 10" descr="http://konspekta.net/lektsiacom/baza2/1127907833449.files/image00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7987"/>
          <a:stretch/>
        </p:blipFill>
        <p:spPr bwMode="auto">
          <a:xfrm>
            <a:off x="3255164" y="2204864"/>
            <a:ext cx="2858609" cy="207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3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</TotalTime>
  <Words>1073</Words>
  <Application>Microsoft Office PowerPoint</Application>
  <PresentationFormat>Экран (4:3)</PresentationFormat>
  <Paragraphs>233</Paragraphs>
  <Slides>51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7" baseType="lpstr">
      <vt:lpstr>Arial</vt:lpstr>
      <vt:lpstr>Calibri</vt:lpstr>
      <vt:lpstr>Calibri Light</vt:lpstr>
      <vt:lpstr>Cambria Math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Газдановы</dc:creator>
  <cp:lastModifiedBy>1</cp:lastModifiedBy>
  <cp:revision>110</cp:revision>
  <dcterms:created xsi:type="dcterms:W3CDTF">2017-03-14T17:49:58Z</dcterms:created>
  <dcterms:modified xsi:type="dcterms:W3CDTF">2017-04-12T15:36:50Z</dcterms:modified>
</cp:coreProperties>
</file>