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 autoAdjust="0"/>
    <p:restoredTop sz="94660"/>
  </p:normalViewPr>
  <p:slideViewPr>
    <p:cSldViewPr>
      <p:cViewPr varScale="1">
        <p:scale>
          <a:sx n="105" d="100"/>
          <a:sy n="105" d="100"/>
        </p:scale>
        <p:origin x="-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885C3-4303-4BF2-8B19-B6BA5AC933DA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38AC8-279D-4C7E-8FDA-F977C60B42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EBD9E-7AD1-4967-98E4-B21CC88BC6DE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EE3E5-6B91-48F3-9963-218E39F7E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647B0-4371-4C89-94BE-30F35F5D5C72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B502C-A1F7-40C9-B1EA-C889A78C6D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F19EC-DA8D-4CA5-BD3E-78E7C5113972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08C0F-501E-4CA6-A5DC-C3D4736137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8AE1C-2B7F-40B9-9F53-D0445AD68FA3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A64CD-6D38-469C-A2FA-3985511B54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44338-9578-4295-947E-3C9FA9962EC8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A149C-6395-4F08-B006-F6359563FD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AB83C-3E5F-4B78-BA8C-63015A5D9D5A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4E4394-B12E-402C-85B5-BFA00D14B3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01701-B417-4C43-B4D9-FCC19F4DFDF4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61930-FF53-4972-BF30-9B72FBAF16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B5924-AD4E-46F4-82FA-50C8E28FE2F2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DC03E-D31C-40CA-8879-FB7A8ED3A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58DB0-EA37-4082-B221-1907E679F3C2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9CC96-817E-4D02-A96A-25249F322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126E7-736F-44D2-B11A-285C95FAB21A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51228-B3FC-4DCC-BACB-27C8D5F6BD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2533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94405E-F4DF-4A99-9A18-E0751D48657B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D33976B-B489-4E92-9796-90C48F495D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5" r:id="rId5"/>
    <p:sldLayoutId id="2147483670" r:id="rId6"/>
    <p:sldLayoutId id="2147483676" r:id="rId7"/>
    <p:sldLayoutId id="2147483677" r:id="rId8"/>
    <p:sldLayoutId id="2147483678" r:id="rId9"/>
    <p:sldLayoutId id="2147483669" r:id="rId10"/>
    <p:sldLayoutId id="214748367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Relationship Id="rId9" Type="http://schemas.openxmlformats.org/officeDocument/2006/relationships/image" Target="../media/image2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wmf"/><Relationship Id="rId4" Type="http://schemas.openxmlformats.org/officeDocument/2006/relationships/image" Target="../media/image51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image" Target="../media/image54.wmf"/><Relationship Id="rId7" Type="http://schemas.openxmlformats.org/officeDocument/2006/relationships/image" Target="../media/image58.wmf"/><Relationship Id="rId12" Type="http://schemas.openxmlformats.org/officeDocument/2006/relationships/image" Target="../media/image23.wmf"/><Relationship Id="rId2" Type="http://schemas.openxmlformats.org/officeDocument/2006/relationships/image" Target="../media/image5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wmf"/><Relationship Id="rId11" Type="http://schemas.openxmlformats.org/officeDocument/2006/relationships/image" Target="../media/image61.wmf"/><Relationship Id="rId5" Type="http://schemas.openxmlformats.org/officeDocument/2006/relationships/image" Target="../media/image56.wmf"/><Relationship Id="rId10" Type="http://schemas.openxmlformats.org/officeDocument/2006/relationships/image" Target="../media/image21.wmf"/><Relationship Id="rId4" Type="http://schemas.openxmlformats.org/officeDocument/2006/relationships/image" Target="../media/image55.wmf"/><Relationship Id="rId9" Type="http://schemas.openxmlformats.org/officeDocument/2006/relationships/image" Target="../media/image60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3" Type="http://schemas.openxmlformats.org/officeDocument/2006/relationships/image" Target="../media/image63.wmf"/><Relationship Id="rId7" Type="http://schemas.openxmlformats.org/officeDocument/2006/relationships/image" Target="../media/image67.wmf"/><Relationship Id="rId2" Type="http://schemas.openxmlformats.org/officeDocument/2006/relationships/image" Target="../media/image6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70.wmf"/><Relationship Id="rId7" Type="http://schemas.openxmlformats.org/officeDocument/2006/relationships/image" Target="../media/image73.wmf"/><Relationship Id="rId2" Type="http://schemas.openxmlformats.org/officeDocument/2006/relationships/image" Target="../media/image6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13" Type="http://schemas.openxmlformats.org/officeDocument/2006/relationships/image" Target="../media/image23.wmf"/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12" Type="http://schemas.openxmlformats.org/officeDocument/2006/relationships/image" Target="../media/image82.wmf"/><Relationship Id="rId2" Type="http://schemas.openxmlformats.org/officeDocument/2006/relationships/image" Target="../media/image7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wmf"/><Relationship Id="rId11" Type="http://schemas.openxmlformats.org/officeDocument/2006/relationships/image" Target="../media/image21.wmf"/><Relationship Id="rId5" Type="http://schemas.openxmlformats.org/officeDocument/2006/relationships/image" Target="../media/image77.wmf"/><Relationship Id="rId10" Type="http://schemas.openxmlformats.org/officeDocument/2006/relationships/image" Target="../media/image60.wmf"/><Relationship Id="rId4" Type="http://schemas.openxmlformats.org/officeDocument/2006/relationships/image" Target="../media/image76.wmf"/><Relationship Id="rId9" Type="http://schemas.openxmlformats.org/officeDocument/2006/relationships/image" Target="../media/image81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wmf"/><Relationship Id="rId5" Type="http://schemas.openxmlformats.org/officeDocument/2006/relationships/image" Target="../media/image86.wmf"/><Relationship Id="rId4" Type="http://schemas.openxmlformats.org/officeDocument/2006/relationships/image" Target="../media/image8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7" Type="http://schemas.openxmlformats.org/officeDocument/2006/relationships/image" Target="../media/image93.wmf"/><Relationship Id="rId2" Type="http://schemas.openxmlformats.org/officeDocument/2006/relationships/image" Target="../media/image8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wmf"/><Relationship Id="rId5" Type="http://schemas.openxmlformats.org/officeDocument/2006/relationships/image" Target="../media/image91.wmf"/><Relationship Id="rId4" Type="http://schemas.openxmlformats.org/officeDocument/2006/relationships/image" Target="../media/image90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7" Type="http://schemas.openxmlformats.org/officeDocument/2006/relationships/image" Target="../media/image99.wmf"/><Relationship Id="rId2" Type="http://schemas.openxmlformats.org/officeDocument/2006/relationships/image" Target="../media/image9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wmf"/><Relationship Id="rId5" Type="http://schemas.openxmlformats.org/officeDocument/2006/relationships/image" Target="../media/image97.wmf"/><Relationship Id="rId4" Type="http://schemas.openxmlformats.org/officeDocument/2006/relationships/image" Target="../media/image9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wmf"/><Relationship Id="rId2" Type="http://schemas.openxmlformats.org/officeDocument/2006/relationships/image" Target="../media/image10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wmf"/><Relationship Id="rId5" Type="http://schemas.openxmlformats.org/officeDocument/2006/relationships/image" Target="../media/image103.wmf"/><Relationship Id="rId4" Type="http://schemas.openxmlformats.org/officeDocument/2006/relationships/image" Target="../media/image102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8.wmf"/><Relationship Id="rId4" Type="http://schemas.openxmlformats.org/officeDocument/2006/relationships/image" Target="../media/image107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wmf"/><Relationship Id="rId2" Type="http://schemas.openxmlformats.org/officeDocument/2006/relationships/image" Target="../media/image109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2.wmf"/><Relationship Id="rId4" Type="http://schemas.openxmlformats.org/officeDocument/2006/relationships/image" Target="../media/image11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wmf"/><Relationship Id="rId2" Type="http://schemas.openxmlformats.org/officeDocument/2006/relationships/image" Target="../media/image11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10" Type="http://schemas.openxmlformats.org/officeDocument/2006/relationships/image" Target="../media/image23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786063"/>
            <a:ext cx="8458200" cy="250031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dirty="0" smtClean="0"/>
              <a:t> </a:t>
            </a:r>
            <a:r>
              <a:rPr lang="ru-RU" sz="4800" b="1" dirty="0" smtClean="0">
                <a:solidFill>
                  <a:srgbClr val="FF0000"/>
                </a:solidFill>
              </a:rPr>
              <a:t>Правило   </a:t>
            </a:r>
            <a:r>
              <a:rPr lang="ru-RU" sz="4800" b="1" dirty="0" err="1" smtClean="0">
                <a:solidFill>
                  <a:srgbClr val="FF0000"/>
                </a:solidFill>
              </a:rPr>
              <a:t>Крамера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85800" y="642938"/>
            <a:ext cx="8458200" cy="928687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z="4800" smtClean="0">
                <a:solidFill>
                  <a:srgbClr val="FF0000"/>
                </a:solidFill>
              </a:rPr>
              <a:t>Система линейных уравнений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428625"/>
            <a:ext cx="16621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Рисунок 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63" y="1785938"/>
            <a:ext cx="3643312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Рисунок 4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2786063"/>
            <a:ext cx="300037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Рисунок 4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75" y="2786063"/>
            <a:ext cx="314325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Рисунок 4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88" y="4786313"/>
            <a:ext cx="60166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Рисунок 4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25" y="4786313"/>
            <a:ext cx="10922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Рисунок 4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86313" y="5929313"/>
            <a:ext cx="1857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Рисунок 4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86625" y="6072188"/>
            <a:ext cx="714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357188" y="357188"/>
            <a:ext cx="714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cs typeface="Times New Roman" pitchFamily="18" charset="0"/>
              </a:rPr>
              <a:t>3</a:t>
            </a:r>
            <a:r>
              <a:rPr lang="ru-RU" sz="2000">
                <a:cs typeface="Times New Roman" pitchFamily="18" charset="0"/>
              </a:rPr>
              <a:t>. </a:t>
            </a:r>
            <a:endParaRPr lang="ru-RU" sz="2000"/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785813" y="1428750"/>
            <a:ext cx="8001000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cs typeface="Times New Roman" pitchFamily="18" charset="0"/>
              </a:rPr>
              <a:t>Найдем главный и оба вспомогательных определителя системы:</a:t>
            </a:r>
            <a:endParaRPr lang="ru-RU" sz="2000"/>
          </a:p>
          <a:p>
            <a:pPr eaLnBrk="0" hangingPunct="0"/>
            <a:endParaRPr lang="ru-RU"/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0" y="1847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0" y="2314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357188" y="3643313"/>
            <a:ext cx="85725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>
                <a:cs typeface="Times New Roman" pitchFamily="18" charset="0"/>
              </a:rPr>
              <a:t>Главный и оба вспомогательных определителя равны нулю, значит система совместна и имеет бесконечное множество решений. Чтобы найти все пары решений системы, достаточно взять любое из уравнений системы и, придавая переменной </a:t>
            </a:r>
            <a:r>
              <a:rPr lang="en-US">
                <a:cs typeface="Times New Roman" pitchFamily="18" charset="0"/>
              </a:rPr>
              <a:t>x </a:t>
            </a:r>
            <a:r>
              <a:rPr lang="ru-RU">
                <a:cs typeface="Times New Roman" pitchFamily="18" charset="0"/>
              </a:rPr>
              <a:t>произвольные значения из множества действительных чисел </a:t>
            </a:r>
            <a:r>
              <a:rPr lang="en-US">
                <a:cs typeface="Times New Roman" pitchFamily="18" charset="0"/>
              </a:rPr>
              <a:t>x</a:t>
            </a:r>
            <a:r>
              <a:rPr lang="ru-RU">
                <a:cs typeface="Times New Roman" pitchFamily="18" charset="0"/>
              </a:rPr>
              <a:t> = </a:t>
            </a:r>
            <a:endParaRPr lang="ru-RU"/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3786188" y="4714875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r>
              <a:rPr lang="ru-RU">
                <a:cs typeface="Times New Roman" pitchFamily="18" charset="0"/>
              </a:rPr>
              <a:t>найти значения </a:t>
            </a:r>
            <a:r>
              <a:rPr lang="en-US">
                <a:cs typeface="Times New Roman" pitchFamily="18" charset="0"/>
              </a:rPr>
              <a:t>y</a:t>
            </a:r>
            <a:r>
              <a:rPr lang="ru-RU">
                <a:cs typeface="Times New Roman" pitchFamily="18" charset="0"/>
              </a:rPr>
              <a:t>: </a:t>
            </a:r>
            <a:endParaRPr lang="ru-RU"/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357188" y="6000750"/>
            <a:ext cx="5643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cs typeface="Times New Roman" pitchFamily="18" charset="0"/>
              </a:rPr>
              <a:t>Ответ</a:t>
            </a:r>
            <a:r>
              <a:rPr lang="ru-RU" sz="2000">
                <a:cs typeface="Times New Roman" pitchFamily="18" charset="0"/>
              </a:rPr>
              <a:t>: система имеет б/м решений, </a:t>
            </a:r>
            <a:endParaRPr lang="ru-RU" sz="2000"/>
          </a:p>
        </p:txBody>
      </p:sp>
      <p:sp>
        <p:nvSpPr>
          <p:cNvPr id="23568" name="Rectangle 16"/>
          <p:cNvSpPr>
            <a:spLocks noChangeArrowheads="1"/>
          </p:cNvSpPr>
          <p:nvPr/>
        </p:nvSpPr>
        <p:spPr bwMode="auto">
          <a:xfrm>
            <a:off x="6643688" y="6000750"/>
            <a:ext cx="642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>
                <a:cs typeface="Times New Roman" pitchFamily="18" charset="0"/>
              </a:rPr>
              <a:t> где </a:t>
            </a:r>
            <a:endParaRPr lang="ru-RU"/>
          </a:p>
        </p:txBody>
      </p:sp>
      <p:sp>
        <p:nvSpPr>
          <p:cNvPr id="23569" name="Прямоугольник 17"/>
          <p:cNvSpPr>
            <a:spLocks noChangeArrowheads="1"/>
          </p:cNvSpPr>
          <p:nvPr/>
        </p:nvSpPr>
        <p:spPr bwMode="auto">
          <a:xfrm>
            <a:off x="3429000" y="1143000"/>
            <a:ext cx="1095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Решение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428625"/>
            <a:ext cx="168275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Рисунок 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88" y="2428875"/>
            <a:ext cx="3429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Рисунок 4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3429000"/>
            <a:ext cx="600075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75" y="5072063"/>
            <a:ext cx="5284788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357188" y="428625"/>
            <a:ext cx="5000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cs typeface="Times New Roman" pitchFamily="18" charset="0"/>
              </a:rPr>
              <a:t>4</a:t>
            </a:r>
            <a:r>
              <a:rPr lang="ru-RU" sz="2000">
                <a:cs typeface="Times New Roman" pitchFamily="18" charset="0"/>
              </a:rPr>
              <a:t>.</a:t>
            </a:r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428625" y="1285875"/>
            <a:ext cx="7858125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								</a:t>
            </a:r>
            <a:endParaRPr lang="ru-RU" sz="1100"/>
          </a:p>
          <a:p>
            <a:pPr algn="ctr" eaLnBrk="0" hangingPunct="0"/>
            <a:r>
              <a:rPr lang="ru-RU" sz="2000" b="1">
                <a:solidFill>
                  <a:srgbClr val="7030A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Решение</a:t>
            </a:r>
            <a:endParaRPr lang="ru-RU" sz="2000">
              <a:solidFill>
                <a:srgbClr val="7030A0"/>
              </a:solidFill>
            </a:endParaRPr>
          </a:p>
          <a:p>
            <a:pPr algn="ctr" eaLnBrk="0" hangingPunct="0"/>
            <a:r>
              <a:rPr lang="ru-RU" sz="2000">
                <a:cs typeface="Times New Roman" pitchFamily="18" charset="0"/>
              </a:rPr>
              <a:t>Найдем главный и оба вспомогательных определителя системы:</a:t>
            </a:r>
            <a:endParaRPr lang="ru-RU" sz="2000"/>
          </a:p>
          <a:p>
            <a:pPr eaLnBrk="0" hangingPunct="0"/>
            <a:endParaRPr lang="ru-RU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571500" y="4500563"/>
            <a:ext cx="7715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cs typeface="Times New Roman" pitchFamily="18" charset="0"/>
              </a:rPr>
              <a:t> значит, система имеет единственное решение.</a:t>
            </a:r>
            <a:endParaRPr lang="ru-RU" sz="2000"/>
          </a:p>
          <a:p>
            <a:pPr eaLnBrk="0" hangingPunct="0"/>
            <a:endParaRPr lang="ru-RU" sz="2000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1828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.</a:t>
            </a:r>
            <a:endParaRPr lang="ru-RU" sz="1100"/>
          </a:p>
          <a:p>
            <a:pPr eaLnBrk="0" hangingPunct="0"/>
            <a:endParaRPr lang="ru-RU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7000875" y="5857875"/>
            <a:ext cx="185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.</a:t>
            </a:r>
            <a:endParaRPr lang="ru-RU" sz="1100"/>
          </a:p>
          <a:p>
            <a:pPr eaLnBrk="0" hangingPunct="0"/>
            <a:r>
              <a:rPr lang="ru-RU" sz="2000" b="1">
                <a:cs typeface="Times New Roman" pitchFamily="18" charset="0"/>
              </a:rPr>
              <a:t>Ответ</a:t>
            </a:r>
            <a:r>
              <a:rPr lang="ru-RU" sz="2000">
                <a:cs typeface="Times New Roman" pitchFamily="18" charset="0"/>
              </a:rPr>
              <a:t>: (3; -1).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428625"/>
            <a:ext cx="173196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Рисунок 5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2357438"/>
            <a:ext cx="358933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Рисунок 5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63" y="3571875"/>
            <a:ext cx="72945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Рисунок 5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88" y="5286375"/>
            <a:ext cx="434022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500063" y="428625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cs typeface="Times New Roman" pitchFamily="18" charset="0"/>
              </a:rPr>
              <a:t>5</a:t>
            </a:r>
            <a:r>
              <a:rPr lang="ru-RU" sz="2000">
                <a:cs typeface="Times New Roman" pitchFamily="18" charset="0"/>
              </a:rPr>
              <a:t>. </a:t>
            </a:r>
            <a:endParaRPr lang="ru-RU" sz="2000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428625" y="1428750"/>
            <a:ext cx="7929563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solidFill>
                  <a:srgbClr val="7030A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Решение</a:t>
            </a:r>
            <a:endParaRPr lang="ru-RU" sz="2000">
              <a:solidFill>
                <a:srgbClr val="7030A0"/>
              </a:solidFill>
              <a:ea typeface="Times New Roman" pitchFamily="18" charset="0"/>
              <a:cs typeface="Courier New" pitchFamily="49" charset="0"/>
            </a:endParaRPr>
          </a:p>
          <a:p>
            <a:pPr algn="ctr" eaLnBrk="0" hangingPunct="0"/>
            <a:r>
              <a:rPr lang="ru-RU" sz="2000">
                <a:ea typeface="Times New Roman" pitchFamily="18" charset="0"/>
                <a:cs typeface="Courier New" pitchFamily="49" charset="0"/>
              </a:rPr>
              <a:t>Найдем главный и оба вспомогательных определителя системы:</a:t>
            </a:r>
          </a:p>
          <a:p>
            <a:pPr algn="ctr" eaLnBrk="0" hangingPunct="0"/>
            <a:endParaRPr lang="ru-RU">
              <a:ea typeface="Times New Roman" pitchFamily="18" charset="0"/>
              <a:cs typeface="Courier New" pitchFamily="49" charset="0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642938" y="4714875"/>
            <a:ext cx="7358062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 </a:t>
            </a:r>
            <a:r>
              <a:rPr lang="ru-RU" sz="2000">
                <a:cs typeface="Times New Roman" pitchFamily="18" charset="0"/>
              </a:rPr>
              <a:t>значит, система имеет единственное решение.</a:t>
            </a:r>
            <a:endParaRPr lang="ru-RU" sz="2000"/>
          </a:p>
          <a:p>
            <a:pPr eaLnBrk="0" hangingPunct="0"/>
            <a:endParaRPr lang="ru-RU"/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0" y="2286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.</a:t>
            </a:r>
            <a:endParaRPr lang="ru-RU" sz="1100"/>
          </a:p>
          <a:p>
            <a:pPr eaLnBrk="0" hangingPunct="0"/>
            <a:endParaRPr lang="ru-RU"/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6858000" y="5786438"/>
            <a:ext cx="2286000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.</a:t>
            </a:r>
            <a:endParaRPr lang="ru-RU" sz="1100"/>
          </a:p>
          <a:p>
            <a:pPr eaLnBrk="0" hangingPunct="0"/>
            <a:r>
              <a:rPr lang="ru-RU" sz="2000" b="1">
                <a:cs typeface="Times New Roman" pitchFamily="18" charset="0"/>
              </a:rPr>
              <a:t>Ответ</a:t>
            </a:r>
            <a:r>
              <a:rPr lang="ru-RU" sz="2000">
                <a:cs typeface="Times New Roman" pitchFamily="18" charset="0"/>
              </a:rPr>
              <a:t>: (-1; 1)</a:t>
            </a:r>
            <a:endParaRPr lang="ru-RU" sz="2000"/>
          </a:p>
          <a:p>
            <a:pPr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285750"/>
            <a:ext cx="20002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Рисунок 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2357438"/>
            <a:ext cx="341153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Рисунок 5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3429000"/>
            <a:ext cx="642937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Рисунок 5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63" y="4857750"/>
            <a:ext cx="44069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214313" y="357188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cs typeface="Times New Roman" pitchFamily="18" charset="0"/>
              </a:rPr>
              <a:t>6</a:t>
            </a:r>
            <a:r>
              <a:rPr lang="ru-RU" sz="2000">
                <a:cs typeface="Times New Roman" pitchFamily="18" charset="0"/>
              </a:rPr>
              <a:t>.</a:t>
            </a:r>
            <a:endParaRPr lang="ru-RU" sz="2000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571500" y="1500188"/>
            <a:ext cx="8072438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b="1">
                <a:solidFill>
                  <a:srgbClr val="7030A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Решение</a:t>
            </a:r>
            <a:endParaRPr lang="ru-RU" sz="2000">
              <a:solidFill>
                <a:srgbClr val="7030A0"/>
              </a:solidFill>
              <a:ea typeface="Times New Roman" pitchFamily="18" charset="0"/>
              <a:cs typeface="Courier New" pitchFamily="49" charset="0"/>
            </a:endParaRPr>
          </a:p>
          <a:p>
            <a:pPr eaLnBrk="0" hangingPunct="0"/>
            <a:r>
              <a:rPr lang="ru-RU" sz="2000">
                <a:ea typeface="Times New Roman" pitchFamily="18" charset="0"/>
                <a:cs typeface="Courier New" pitchFamily="49" charset="0"/>
              </a:rPr>
              <a:t>Найдем главный и оба вспомогательных определителя системы:</a:t>
            </a:r>
          </a:p>
          <a:p>
            <a:pPr eaLnBrk="0" hangingPunct="0"/>
            <a:endParaRPr lang="ru-RU">
              <a:ea typeface="Times New Roman" pitchFamily="18" charset="0"/>
              <a:cs typeface="Courier New" pitchFamily="49" charset="0"/>
            </a:endParaRP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857250" y="4357688"/>
            <a:ext cx="7572375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cs typeface="Times New Roman" pitchFamily="18" charset="0"/>
              </a:rPr>
              <a:t>значит, система имеет единственное решение.</a:t>
            </a:r>
            <a:endParaRPr lang="ru-RU" sz="2000"/>
          </a:p>
          <a:p>
            <a:pPr eaLnBrk="0" hangingPunct="0"/>
            <a:endParaRPr lang="ru-RU"/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2286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.</a:t>
            </a:r>
            <a:endParaRPr lang="ru-RU" sz="1100"/>
          </a:p>
          <a:p>
            <a:pPr eaLnBrk="0" hangingPunct="0"/>
            <a:endParaRPr lang="ru-RU"/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6357938" y="5929313"/>
            <a:ext cx="2571750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.</a:t>
            </a:r>
            <a:endParaRPr lang="ru-RU" sz="1100"/>
          </a:p>
          <a:p>
            <a:pPr eaLnBrk="0" hangingPunct="0"/>
            <a:r>
              <a:rPr lang="ru-RU" sz="2000" b="1">
                <a:cs typeface="Times New Roman" pitchFamily="18" charset="0"/>
              </a:rPr>
              <a:t>Ответ</a:t>
            </a:r>
            <a:r>
              <a:rPr lang="ru-RU" sz="2000">
                <a:cs typeface="Times New Roman" pitchFamily="18" charset="0"/>
              </a:rPr>
              <a:t>: (3; -1).</a:t>
            </a:r>
            <a:endParaRPr lang="ru-RU" sz="2000"/>
          </a:p>
          <a:p>
            <a:pPr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28625" y="1071563"/>
            <a:ext cx="8358188" cy="355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>
                <a:cs typeface="Times New Roman" pitchFamily="18" charset="0"/>
              </a:rPr>
              <a:t>С помощью правила Крамера легко проводить исследование систем уравнений </a:t>
            </a:r>
            <a:r>
              <a:rPr lang="ru-RU" sz="2800">
                <a:solidFill>
                  <a:srgbClr val="FF0000"/>
                </a:solidFill>
                <a:cs typeface="Times New Roman" pitchFamily="18" charset="0"/>
              </a:rPr>
              <a:t>с параметрами</a:t>
            </a:r>
            <a:r>
              <a:rPr lang="ru-RU" sz="2800">
                <a:cs typeface="Times New Roman" pitchFamily="18" charset="0"/>
              </a:rPr>
              <a:t>.</a:t>
            </a:r>
          </a:p>
          <a:p>
            <a:pPr algn="ctr"/>
            <a:endParaRPr lang="ru-RU" sz="2800">
              <a:cs typeface="Times New Roman" pitchFamily="18" charset="0"/>
            </a:endParaRPr>
          </a:p>
          <a:p>
            <a:pPr algn="ctr"/>
            <a:endParaRPr lang="ru-RU" sz="2800">
              <a:cs typeface="Times New Roman" pitchFamily="18" charset="0"/>
            </a:endParaRPr>
          </a:p>
          <a:p>
            <a:endParaRPr lang="ru-RU" sz="1100"/>
          </a:p>
          <a:p>
            <a:pPr algn="ctr" eaLnBrk="0" hangingPunct="0"/>
            <a:r>
              <a:rPr lang="ru-RU" sz="2400" b="1">
                <a:solidFill>
                  <a:srgbClr val="FF0000"/>
                </a:solidFill>
                <a:cs typeface="Times New Roman" pitchFamily="18" charset="0"/>
              </a:rPr>
              <a:t>Исследовать систему уравнений - это значит решить вопрос о ее совместности или несовместности, и если она совместна, то найти все ее решения.</a:t>
            </a:r>
          </a:p>
          <a:p>
            <a:pPr eaLnBrk="0" hangingPunct="0"/>
            <a:r>
              <a:rPr lang="ru-RU" sz="1200" b="1">
                <a:cs typeface="Times New Roman" pitchFamily="18" charset="0"/>
              </a:rPr>
              <a:t/>
            </a:r>
            <a:br>
              <a:rPr lang="ru-RU" sz="1200" b="1">
                <a:cs typeface="Times New Roman" pitchFamily="18" charset="0"/>
              </a:rPr>
            </a:b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357188"/>
            <a:ext cx="1928813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Рисунок 6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38" y="1857375"/>
            <a:ext cx="2571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Рисунок 6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2714625"/>
            <a:ext cx="3224213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Рисунок 6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88" y="2571750"/>
            <a:ext cx="36734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Рисунок 6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15188" y="3429000"/>
            <a:ext cx="16144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Рисунок 6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3" y="4143375"/>
            <a:ext cx="30829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Рисунок 6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72125" y="4143375"/>
            <a:ext cx="28321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Рисунок 6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71938" y="4714875"/>
            <a:ext cx="19716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Рисунок 6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357313" y="5786438"/>
            <a:ext cx="65563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Рисунок 6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43750" y="5786438"/>
            <a:ext cx="108902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Рисунок 6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500938" y="6215063"/>
            <a:ext cx="714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Рисунок 7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819900"/>
            <a:ext cx="37147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Рисунок 7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6981825"/>
            <a:ext cx="58102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Рисунок 7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7172325"/>
            <a:ext cx="381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7" name="Rectangle 17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solidFill>
                  <a:srgbClr val="7030A0"/>
                </a:solidFill>
                <a:cs typeface="Times New Roman" pitchFamily="18" charset="0"/>
              </a:rPr>
              <a:t>7</a:t>
            </a:r>
            <a:r>
              <a:rPr lang="ru-RU" sz="2000">
                <a:solidFill>
                  <a:srgbClr val="7030A0"/>
                </a:solidFill>
                <a:cs typeface="Times New Roman" pitchFamily="18" charset="0"/>
              </a:rPr>
              <a:t>. Исследовать систему уравне</a:t>
            </a:r>
            <a:r>
              <a:rPr lang="ru-RU" sz="2000">
                <a:cs typeface="Times New Roman" pitchFamily="18" charset="0"/>
              </a:rPr>
              <a:t>ний </a:t>
            </a:r>
            <a:endParaRPr lang="ru-RU" sz="2000"/>
          </a:p>
        </p:txBody>
      </p:sp>
      <p:sp>
        <p:nvSpPr>
          <p:cNvPr id="28688" name="Rectangle 18"/>
          <p:cNvSpPr>
            <a:spLocks noChangeArrowheads="1"/>
          </p:cNvSpPr>
          <p:nvPr/>
        </p:nvSpPr>
        <p:spPr bwMode="auto">
          <a:xfrm>
            <a:off x="357188" y="1285875"/>
            <a:ext cx="8215312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solidFill>
                  <a:srgbClr val="7030A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Решение</a:t>
            </a:r>
            <a:endParaRPr lang="ru-RU" sz="2000">
              <a:solidFill>
                <a:srgbClr val="7030A0"/>
              </a:solidFill>
              <a:ea typeface="Times New Roman" pitchFamily="18" charset="0"/>
              <a:cs typeface="Courier New" pitchFamily="49" charset="0"/>
            </a:endParaRPr>
          </a:p>
          <a:p>
            <a:pPr algn="ctr" eaLnBrk="0" hangingPunct="0"/>
            <a:r>
              <a:rPr lang="ru-RU" sz="2000">
                <a:ea typeface="Times New Roman" pitchFamily="18" charset="0"/>
                <a:cs typeface="Courier New" pitchFamily="49" charset="0"/>
              </a:rPr>
              <a:t>Найдем главный и оба вспомогательных определителя системы:</a:t>
            </a:r>
          </a:p>
          <a:p>
            <a:pPr eaLnBrk="0" hangingPunct="0"/>
            <a:endParaRPr lang="ru-RU">
              <a:ea typeface="Times New Roman" pitchFamily="18" charset="0"/>
              <a:cs typeface="Courier New" pitchFamily="49" charset="0"/>
            </a:endParaRPr>
          </a:p>
        </p:txBody>
      </p:sp>
      <p:sp>
        <p:nvSpPr>
          <p:cNvPr id="28689" name="Rectangle 19"/>
          <p:cNvSpPr>
            <a:spLocks noChangeArrowheads="1"/>
          </p:cNvSpPr>
          <p:nvPr/>
        </p:nvSpPr>
        <p:spPr bwMode="auto">
          <a:xfrm>
            <a:off x="0" y="1847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28690" name="Rectangle 20"/>
          <p:cNvSpPr>
            <a:spLocks noChangeArrowheads="1"/>
          </p:cNvSpPr>
          <p:nvPr/>
        </p:nvSpPr>
        <p:spPr bwMode="auto">
          <a:xfrm>
            <a:off x="0" y="2314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28691" name="Rectangle 21"/>
          <p:cNvSpPr>
            <a:spLocks noChangeArrowheads="1"/>
          </p:cNvSpPr>
          <p:nvPr/>
        </p:nvSpPr>
        <p:spPr bwMode="auto">
          <a:xfrm>
            <a:off x="357188" y="3429000"/>
            <a:ext cx="8072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1. Главный определитель системы не равен нулю, если </a:t>
            </a:r>
            <a:endParaRPr lang="ru-RU" sz="2000"/>
          </a:p>
        </p:txBody>
      </p:sp>
      <p:sp>
        <p:nvSpPr>
          <p:cNvPr id="28692" name="Rectangle 22"/>
          <p:cNvSpPr>
            <a:spLocks noChangeArrowheads="1"/>
          </p:cNvSpPr>
          <p:nvPr/>
        </p:nvSpPr>
        <p:spPr bwMode="auto">
          <a:xfrm>
            <a:off x="357188" y="3786188"/>
            <a:ext cx="7786687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cs typeface="Times New Roman" pitchFamily="18" charset="0"/>
              </a:rPr>
              <a:t> тогда система совместна и имеет единственное решение:</a:t>
            </a:r>
            <a:endParaRPr lang="ru-RU" sz="2000"/>
          </a:p>
          <a:p>
            <a:pPr eaLnBrk="0" hangingPunct="0"/>
            <a:endParaRPr lang="ru-RU"/>
          </a:p>
        </p:txBody>
      </p:sp>
      <p:sp>
        <p:nvSpPr>
          <p:cNvPr id="28693" name="Rectangle 23"/>
          <p:cNvSpPr>
            <a:spLocks noChangeArrowheads="1"/>
          </p:cNvSpPr>
          <p:nvPr/>
        </p:nvSpPr>
        <p:spPr bwMode="auto">
          <a:xfrm>
            <a:off x="0" y="3867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28694" name="Rectangle 24"/>
          <p:cNvSpPr>
            <a:spLocks noChangeArrowheads="1"/>
          </p:cNvSpPr>
          <p:nvPr/>
        </p:nvSpPr>
        <p:spPr bwMode="auto">
          <a:xfrm>
            <a:off x="428625" y="4714875"/>
            <a:ext cx="7215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2. Если </a:t>
            </a:r>
            <a:r>
              <a:rPr lang="en-US" sz="2000">
                <a:cs typeface="Times New Roman" pitchFamily="18" charset="0"/>
              </a:rPr>
              <a:t>a </a:t>
            </a:r>
            <a:r>
              <a:rPr lang="ru-RU" sz="2000">
                <a:cs typeface="Times New Roman" pitchFamily="18" charset="0"/>
              </a:rPr>
              <a:t>- 1= 0, </a:t>
            </a:r>
            <a:r>
              <a:rPr lang="en-US" sz="2000">
                <a:cs typeface="Times New Roman" pitchFamily="18" charset="0"/>
              </a:rPr>
              <a:t>a</a:t>
            </a:r>
            <a:r>
              <a:rPr lang="ru-RU" sz="2000">
                <a:cs typeface="Times New Roman" pitchFamily="18" charset="0"/>
              </a:rPr>
              <a:t> = 1, тогда </a:t>
            </a:r>
            <a:endParaRPr lang="ru-RU" sz="2000"/>
          </a:p>
        </p:txBody>
      </p:sp>
      <p:sp>
        <p:nvSpPr>
          <p:cNvPr id="28695" name="Rectangle 25"/>
          <p:cNvSpPr>
            <a:spLocks noChangeArrowheads="1"/>
          </p:cNvSpPr>
          <p:nvPr/>
        </p:nvSpPr>
        <p:spPr bwMode="auto">
          <a:xfrm>
            <a:off x="214313" y="5072063"/>
            <a:ext cx="83581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 значит система совместна и имеет бесконечное множество решений, т. е. является неопределенной. </a:t>
            </a:r>
            <a:endParaRPr lang="ru-RU" sz="2000"/>
          </a:p>
          <a:p>
            <a:pPr algn="just" eaLnBrk="0" hangingPunct="0"/>
            <a:r>
              <a:rPr lang="ru-RU" sz="2000">
                <a:cs typeface="Times New Roman" pitchFamily="18" charset="0"/>
              </a:rPr>
              <a:t>Пусть </a:t>
            </a:r>
            <a:endParaRPr lang="ru-RU" sz="2000"/>
          </a:p>
        </p:txBody>
      </p:sp>
      <p:sp>
        <p:nvSpPr>
          <p:cNvPr id="28696" name="Rectangle 26"/>
          <p:cNvSpPr>
            <a:spLocks noChangeArrowheads="1"/>
          </p:cNvSpPr>
          <p:nvPr/>
        </p:nvSpPr>
        <p:spPr bwMode="auto">
          <a:xfrm>
            <a:off x="2000250" y="5715000"/>
            <a:ext cx="6715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 тогда из первого или второго уравнения </a:t>
            </a:r>
            <a:endParaRPr lang="ru-RU" sz="2000"/>
          </a:p>
        </p:txBody>
      </p:sp>
      <p:sp>
        <p:nvSpPr>
          <p:cNvPr id="28697" name="Rectangle 27"/>
          <p:cNvSpPr>
            <a:spLocks noChangeArrowheads="1"/>
          </p:cNvSpPr>
          <p:nvPr/>
        </p:nvSpPr>
        <p:spPr bwMode="auto">
          <a:xfrm>
            <a:off x="6858000" y="6143625"/>
            <a:ext cx="857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 где </a:t>
            </a:r>
            <a:endParaRPr lang="ru-RU" sz="2000"/>
          </a:p>
        </p:txBody>
      </p:sp>
      <p:sp>
        <p:nvSpPr>
          <p:cNvPr id="28698" name="Rectangle 31"/>
          <p:cNvSpPr>
            <a:spLocks noChangeArrowheads="1"/>
          </p:cNvSpPr>
          <p:nvPr/>
        </p:nvSpPr>
        <p:spPr bwMode="auto">
          <a:xfrm>
            <a:off x="0" y="698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28699" name="Rectangle 32"/>
          <p:cNvSpPr>
            <a:spLocks noChangeArrowheads="1"/>
          </p:cNvSpPr>
          <p:nvPr/>
        </p:nvSpPr>
        <p:spPr bwMode="auto">
          <a:xfrm>
            <a:off x="0" y="7172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где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785813"/>
            <a:ext cx="34290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Рисунок 7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357438"/>
            <a:ext cx="56102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Рисунок 7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3071813"/>
            <a:ext cx="48577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Рисунок 7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3500438"/>
            <a:ext cx="607218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Рисунок 7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9000" y="4357688"/>
            <a:ext cx="44291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Рисунок 8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3000" y="5000625"/>
            <a:ext cx="60007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Рисунок 8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29000" y="5857875"/>
            <a:ext cx="52863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857250" y="285750"/>
            <a:ext cx="7429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solidFill>
                  <a:srgbClr val="7030A0"/>
                </a:solidFill>
                <a:cs typeface="Times New Roman" pitchFamily="18" charset="0"/>
              </a:rPr>
              <a:t>8</a:t>
            </a:r>
            <a:r>
              <a:rPr lang="ru-RU" sz="2000">
                <a:solidFill>
                  <a:srgbClr val="7030A0"/>
                </a:solidFill>
                <a:cs typeface="Times New Roman" pitchFamily="18" charset="0"/>
              </a:rPr>
              <a:t>. Исследовать систему уравнений:</a:t>
            </a:r>
            <a:endParaRPr lang="ru-RU" sz="2000">
              <a:solidFill>
                <a:srgbClr val="7030A0"/>
              </a:solidFill>
            </a:endParaRPr>
          </a:p>
          <a:p>
            <a:pPr algn="ctr" eaLnBrk="0" hangingPunct="0"/>
            <a:endParaRPr lang="ru-RU" sz="2000"/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00063" y="1571625"/>
            <a:ext cx="80010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solidFill>
                  <a:srgbClr val="7030A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Решен</a:t>
            </a:r>
            <a:r>
              <a:rPr lang="ru-RU" sz="2000" b="1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ие</a:t>
            </a:r>
            <a:endParaRPr lang="ru-RU" sz="2000">
              <a:ea typeface="Times New Roman" pitchFamily="18" charset="0"/>
              <a:cs typeface="Courier New" pitchFamily="49" charset="0"/>
            </a:endParaRPr>
          </a:p>
          <a:p>
            <a:pPr algn="ctr" eaLnBrk="0" hangingPunct="0"/>
            <a:r>
              <a:rPr lang="ru-RU" sz="2000">
                <a:ea typeface="Times New Roman" pitchFamily="18" charset="0"/>
                <a:cs typeface="Courier New" pitchFamily="49" charset="0"/>
              </a:rPr>
              <a:t>Найдем главный и оба вспомогательных определителя системы:</a:t>
            </a:r>
          </a:p>
          <a:p>
            <a:pPr algn="ctr" eaLnBrk="0" hangingPunct="0"/>
            <a:endParaRPr lang="ru-RU">
              <a:ea typeface="Times New Roman" pitchFamily="18" charset="0"/>
              <a:cs typeface="Courier New" pitchFamily="49" charset="0"/>
            </a:endParaRPr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1828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1785938" y="2571750"/>
            <a:ext cx="5643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0" y="3657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457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480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357188"/>
            <a:ext cx="48704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Рисунок 8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357313"/>
            <a:ext cx="407193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Рисунок 8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0" y="1285875"/>
            <a:ext cx="402907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Рисунок 8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88" y="2714625"/>
            <a:ext cx="3643312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Рисунок 8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75" y="3857625"/>
            <a:ext cx="2643188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Рисунок 8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5" y="4786313"/>
            <a:ext cx="121443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Рисунок 8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2250" y="5214938"/>
            <a:ext cx="107156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Rectangle 13"/>
          <p:cNvSpPr>
            <a:spLocks noChangeArrowheads="1"/>
          </p:cNvSpPr>
          <p:nvPr/>
        </p:nvSpPr>
        <p:spPr bwMode="auto">
          <a:xfrm>
            <a:off x="285750" y="285750"/>
            <a:ext cx="1357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1. Если </a:t>
            </a:r>
            <a:endParaRPr lang="ru-RU" sz="2000"/>
          </a:p>
        </p:txBody>
      </p:sp>
      <p:sp>
        <p:nvSpPr>
          <p:cNvPr id="30729" name="Rectangle 14"/>
          <p:cNvSpPr>
            <a:spLocks noChangeArrowheads="1"/>
          </p:cNvSpPr>
          <p:nvPr/>
        </p:nvSpPr>
        <p:spPr bwMode="auto">
          <a:xfrm>
            <a:off x="500063" y="928688"/>
            <a:ext cx="7715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r>
              <a:rPr lang="ru-RU" sz="2000">
                <a:cs typeface="Times New Roman" pitchFamily="18" charset="0"/>
              </a:rPr>
              <a:t>тогда система совместна и имеет единственное решение </a:t>
            </a:r>
            <a:endParaRPr lang="ru-RU" sz="2000"/>
          </a:p>
        </p:txBody>
      </p:sp>
      <p:sp>
        <p:nvSpPr>
          <p:cNvPr id="30730" name="Rectangle 15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30731" name="Rectangle 16"/>
          <p:cNvSpPr>
            <a:spLocks noChangeArrowheads="1"/>
          </p:cNvSpPr>
          <p:nvPr/>
        </p:nvSpPr>
        <p:spPr bwMode="auto">
          <a:xfrm>
            <a:off x="500063" y="2786063"/>
            <a:ext cx="4143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2. Если </a:t>
            </a:r>
            <a:r>
              <a:rPr lang="en-US" sz="2000">
                <a:cs typeface="Times New Roman" pitchFamily="18" charset="0"/>
              </a:rPr>
              <a:t>a</a:t>
            </a:r>
            <a:r>
              <a:rPr lang="ru-RU" sz="2000">
                <a:cs typeface="Times New Roman" pitchFamily="18" charset="0"/>
              </a:rPr>
              <a:t> = 2, тогда </a:t>
            </a:r>
            <a:endParaRPr lang="ru-RU" sz="2000"/>
          </a:p>
        </p:txBody>
      </p:sp>
      <p:sp>
        <p:nvSpPr>
          <p:cNvPr id="30732" name="Rectangle 17"/>
          <p:cNvSpPr>
            <a:spLocks noChangeArrowheads="1"/>
          </p:cNvSpPr>
          <p:nvPr/>
        </p:nvSpPr>
        <p:spPr bwMode="auto">
          <a:xfrm>
            <a:off x="428625" y="3357563"/>
            <a:ext cx="63579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 значит система несовместна.</a:t>
            </a:r>
          </a:p>
          <a:p>
            <a:pPr algn="just"/>
            <a:endParaRPr lang="ru-RU" sz="2000"/>
          </a:p>
          <a:p>
            <a:pPr algn="just" eaLnBrk="0" hangingPunct="0"/>
            <a:r>
              <a:rPr lang="ru-RU" sz="2000">
                <a:cs typeface="Times New Roman" pitchFamily="18" charset="0"/>
              </a:rPr>
              <a:t>3. Если </a:t>
            </a:r>
            <a:r>
              <a:rPr lang="en-US" sz="2000">
                <a:cs typeface="Times New Roman" pitchFamily="18" charset="0"/>
              </a:rPr>
              <a:t>a</a:t>
            </a:r>
            <a:r>
              <a:rPr lang="ru-RU" sz="2000">
                <a:cs typeface="Times New Roman" pitchFamily="18" charset="0"/>
              </a:rPr>
              <a:t> = 0, тогда </a:t>
            </a:r>
            <a:endParaRPr lang="ru-RU" sz="2000"/>
          </a:p>
        </p:txBody>
      </p:sp>
      <p:sp>
        <p:nvSpPr>
          <p:cNvPr id="30733" name="Rectangle 18"/>
          <p:cNvSpPr>
            <a:spLocks noChangeArrowheads="1"/>
          </p:cNvSpPr>
          <p:nvPr/>
        </p:nvSpPr>
        <p:spPr bwMode="auto">
          <a:xfrm>
            <a:off x="428625" y="4286250"/>
            <a:ext cx="79295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 значит система имеет бесконечное множество решений, т. е. является неопределенной. Положим </a:t>
            </a:r>
            <a:r>
              <a:rPr lang="en-US" sz="2000">
                <a:cs typeface="Times New Roman" pitchFamily="18" charset="0"/>
              </a:rPr>
              <a:t>x</a:t>
            </a:r>
            <a:r>
              <a:rPr lang="ru-RU" sz="2000">
                <a:cs typeface="Times New Roman" pitchFamily="18" charset="0"/>
              </a:rPr>
              <a:t> = </a:t>
            </a:r>
            <a:r>
              <a:rPr lang="en-US" sz="2000">
                <a:cs typeface="Times New Roman" pitchFamily="18" charset="0"/>
              </a:rPr>
              <a:t>t</a:t>
            </a:r>
            <a:r>
              <a:rPr lang="ru-RU" sz="2000">
                <a:cs typeface="Times New Roman" pitchFamily="18" charset="0"/>
              </a:rPr>
              <a:t>, тогда из первого или второго уравнения находим </a:t>
            </a:r>
            <a:endParaRPr lang="ru-RU" sz="2000"/>
          </a:p>
        </p:txBody>
      </p:sp>
      <p:sp>
        <p:nvSpPr>
          <p:cNvPr id="30734" name="Rectangle 22"/>
          <p:cNvSpPr>
            <a:spLocks noChangeArrowheads="1"/>
          </p:cNvSpPr>
          <p:nvPr/>
        </p:nvSpPr>
        <p:spPr bwMode="auto">
          <a:xfrm>
            <a:off x="0" y="4143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30735" name="Rectangle 24"/>
          <p:cNvSpPr>
            <a:spLocks noChangeArrowheads="1"/>
          </p:cNvSpPr>
          <p:nvPr/>
        </p:nvSpPr>
        <p:spPr bwMode="auto">
          <a:xfrm>
            <a:off x="5357813" y="5286375"/>
            <a:ext cx="135731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600">
                <a:cs typeface="Times New Roman" pitchFamily="18" charset="0"/>
              </a:rPr>
              <a:t> где </a:t>
            </a:r>
            <a:endParaRPr lang="ru-RU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571500"/>
            <a:ext cx="169386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Рисунок 9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2143125"/>
            <a:ext cx="223996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Рисунок 9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3" y="3071813"/>
            <a:ext cx="3357562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Рисунок 9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" y="3000375"/>
            <a:ext cx="3786187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Рисунок 9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88" y="3929063"/>
            <a:ext cx="1857375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Рисунок 9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63" y="3929063"/>
            <a:ext cx="10715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Рисунок 10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" y="4572000"/>
            <a:ext cx="3071813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Рисунок 10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72063" y="4572000"/>
            <a:ext cx="335756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Рисунок 10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71813" y="5357813"/>
            <a:ext cx="230028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Рисунок 10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857625" y="6072188"/>
            <a:ext cx="81915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Рисунок 10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572125" y="6000750"/>
            <a:ext cx="1446213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Рисунок 10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2375" y="6072188"/>
            <a:ext cx="714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Рисунок 11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7715250"/>
            <a:ext cx="381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8" name="Rectangle 20"/>
          <p:cNvSpPr>
            <a:spLocks noChangeArrowheads="1"/>
          </p:cNvSpPr>
          <p:nvPr/>
        </p:nvSpPr>
        <p:spPr bwMode="auto">
          <a:xfrm>
            <a:off x="357188" y="214313"/>
            <a:ext cx="7715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solidFill>
                  <a:srgbClr val="7030A0"/>
                </a:solidFill>
                <a:cs typeface="Times New Roman" pitchFamily="18" charset="0"/>
              </a:rPr>
              <a:t>9</a:t>
            </a:r>
            <a:r>
              <a:rPr lang="ru-RU" sz="2000">
                <a:solidFill>
                  <a:srgbClr val="7030A0"/>
                </a:solidFill>
                <a:cs typeface="Times New Roman" pitchFamily="18" charset="0"/>
              </a:rPr>
              <a:t>. Исследовать систему уравнений </a:t>
            </a:r>
            <a:endParaRPr lang="ru-RU" sz="2000">
              <a:solidFill>
                <a:srgbClr val="7030A0"/>
              </a:solidFill>
            </a:endParaRPr>
          </a:p>
        </p:txBody>
      </p:sp>
      <p:sp>
        <p:nvSpPr>
          <p:cNvPr id="31759" name="Rectangle 21"/>
          <p:cNvSpPr>
            <a:spLocks noChangeArrowheads="1"/>
          </p:cNvSpPr>
          <p:nvPr/>
        </p:nvSpPr>
        <p:spPr bwMode="auto">
          <a:xfrm>
            <a:off x="357188" y="1428750"/>
            <a:ext cx="79295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solidFill>
                  <a:srgbClr val="7030A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Решение</a:t>
            </a:r>
            <a:endParaRPr lang="ru-RU" sz="2000">
              <a:solidFill>
                <a:srgbClr val="7030A0"/>
              </a:solidFill>
              <a:ea typeface="Times New Roman" pitchFamily="18" charset="0"/>
              <a:cs typeface="Courier New" pitchFamily="49" charset="0"/>
            </a:endParaRPr>
          </a:p>
          <a:p>
            <a:pPr algn="ctr" eaLnBrk="0" hangingPunct="0"/>
            <a:r>
              <a:rPr lang="ru-RU" sz="2000">
                <a:ea typeface="Times New Roman" pitchFamily="18" charset="0"/>
                <a:cs typeface="Courier New" pitchFamily="49" charset="0"/>
              </a:rPr>
              <a:t>Найдем главный и оба вспомогательных определителя системы:</a:t>
            </a:r>
          </a:p>
          <a:p>
            <a:pPr algn="ctr" eaLnBrk="0" hangingPunct="0"/>
            <a:endParaRPr lang="ru-RU" sz="2000">
              <a:ea typeface="Times New Roman" pitchFamily="18" charset="0"/>
              <a:cs typeface="Courier New" pitchFamily="49" charset="0"/>
            </a:endParaRPr>
          </a:p>
        </p:txBody>
      </p:sp>
      <p:sp>
        <p:nvSpPr>
          <p:cNvPr id="31760" name="Rectangle 22"/>
          <p:cNvSpPr>
            <a:spLocks noChangeArrowheads="1"/>
          </p:cNvSpPr>
          <p:nvPr/>
        </p:nvSpPr>
        <p:spPr bwMode="auto">
          <a:xfrm>
            <a:off x="0" y="1847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31761" name="Rectangle 23"/>
          <p:cNvSpPr>
            <a:spLocks noChangeArrowheads="1"/>
          </p:cNvSpPr>
          <p:nvPr/>
        </p:nvSpPr>
        <p:spPr bwMode="auto">
          <a:xfrm>
            <a:off x="0" y="2314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31762" name="Rectangle 24"/>
          <p:cNvSpPr>
            <a:spLocks noChangeArrowheads="1"/>
          </p:cNvSpPr>
          <p:nvPr/>
        </p:nvSpPr>
        <p:spPr bwMode="auto">
          <a:xfrm>
            <a:off x="357188" y="3857625"/>
            <a:ext cx="39290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1. Если </a:t>
            </a:r>
            <a:endParaRPr lang="ru-RU" sz="2000"/>
          </a:p>
        </p:txBody>
      </p:sp>
      <p:sp>
        <p:nvSpPr>
          <p:cNvPr id="31763" name="Rectangle 25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31764" name="Rectangle 26"/>
          <p:cNvSpPr>
            <a:spLocks noChangeArrowheads="1"/>
          </p:cNvSpPr>
          <p:nvPr/>
        </p:nvSpPr>
        <p:spPr bwMode="auto">
          <a:xfrm>
            <a:off x="500063" y="4286250"/>
            <a:ext cx="8072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 тогда система совместна и имеет единственное решение </a:t>
            </a:r>
            <a:endParaRPr lang="ru-RU" sz="2000"/>
          </a:p>
        </p:txBody>
      </p:sp>
      <p:sp>
        <p:nvSpPr>
          <p:cNvPr id="31765" name="Rectangle 27"/>
          <p:cNvSpPr>
            <a:spLocks noChangeArrowheads="1"/>
          </p:cNvSpPr>
          <p:nvPr/>
        </p:nvSpPr>
        <p:spPr bwMode="auto">
          <a:xfrm>
            <a:off x="0" y="4029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31766" name="Rectangle 28"/>
          <p:cNvSpPr>
            <a:spLocks noChangeArrowheads="1"/>
          </p:cNvSpPr>
          <p:nvPr/>
        </p:nvSpPr>
        <p:spPr bwMode="auto">
          <a:xfrm>
            <a:off x="500063" y="5357813"/>
            <a:ext cx="4786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2. Если </a:t>
            </a:r>
            <a:r>
              <a:rPr lang="en-US" sz="2000">
                <a:cs typeface="Times New Roman" pitchFamily="18" charset="0"/>
              </a:rPr>
              <a:t>a</a:t>
            </a:r>
            <a:r>
              <a:rPr lang="ru-RU" sz="2000">
                <a:cs typeface="Times New Roman" pitchFamily="18" charset="0"/>
              </a:rPr>
              <a:t> = -</a:t>
            </a:r>
            <a:r>
              <a:rPr lang="en-US" sz="2000">
                <a:cs typeface="Times New Roman" pitchFamily="18" charset="0"/>
              </a:rPr>
              <a:t>b</a:t>
            </a:r>
            <a:r>
              <a:rPr lang="ru-RU" sz="2000">
                <a:cs typeface="Times New Roman" pitchFamily="18" charset="0"/>
              </a:rPr>
              <a:t>, тогда </a:t>
            </a:r>
            <a:endParaRPr lang="ru-RU" sz="2000"/>
          </a:p>
        </p:txBody>
      </p:sp>
      <p:sp>
        <p:nvSpPr>
          <p:cNvPr id="31767" name="Rectangle 29"/>
          <p:cNvSpPr>
            <a:spLocks noChangeArrowheads="1"/>
          </p:cNvSpPr>
          <p:nvPr/>
        </p:nvSpPr>
        <p:spPr bwMode="auto">
          <a:xfrm>
            <a:off x="428625" y="5715000"/>
            <a:ext cx="8358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 система имеет бесконечное множество решений, т. е. является неопределенной. Положим </a:t>
            </a:r>
            <a:endParaRPr lang="ru-RU" sz="2000"/>
          </a:p>
        </p:txBody>
      </p:sp>
      <p:sp>
        <p:nvSpPr>
          <p:cNvPr id="31768" name="Rectangle 30"/>
          <p:cNvSpPr>
            <a:spLocks noChangeArrowheads="1"/>
          </p:cNvSpPr>
          <p:nvPr/>
        </p:nvSpPr>
        <p:spPr bwMode="auto">
          <a:xfrm>
            <a:off x="4786313" y="6000750"/>
            <a:ext cx="1500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 тогда </a:t>
            </a:r>
            <a:endParaRPr lang="ru-RU" sz="2000"/>
          </a:p>
        </p:txBody>
      </p:sp>
      <p:sp>
        <p:nvSpPr>
          <p:cNvPr id="31769" name="Rectangle 31"/>
          <p:cNvSpPr>
            <a:spLocks noChangeArrowheads="1"/>
          </p:cNvSpPr>
          <p:nvPr/>
        </p:nvSpPr>
        <p:spPr bwMode="auto">
          <a:xfrm>
            <a:off x="7000875" y="6000750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r>
              <a:rPr lang="ru-RU" sz="2000">
                <a:cs typeface="Times New Roman" pitchFamily="18" charset="0"/>
              </a:rPr>
              <a:t>где </a:t>
            </a:r>
            <a:endParaRPr lang="ru-RU" sz="2000"/>
          </a:p>
        </p:txBody>
      </p:sp>
      <p:sp>
        <p:nvSpPr>
          <p:cNvPr id="31770" name="Rectangle 34"/>
          <p:cNvSpPr>
            <a:spLocks noChangeArrowheads="1"/>
          </p:cNvSpPr>
          <p:nvPr/>
        </p:nvSpPr>
        <p:spPr bwMode="auto">
          <a:xfrm>
            <a:off x="0" y="6505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31771" name="Rectangle 35"/>
          <p:cNvSpPr>
            <a:spLocks noChangeArrowheads="1"/>
          </p:cNvSpPr>
          <p:nvPr/>
        </p:nvSpPr>
        <p:spPr bwMode="auto">
          <a:xfrm>
            <a:off x="0" y="6705600"/>
            <a:ext cx="228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31772" name="Rectangle 37"/>
          <p:cNvSpPr>
            <a:spLocks noChangeArrowheads="1"/>
          </p:cNvSpPr>
          <p:nvPr/>
        </p:nvSpPr>
        <p:spPr bwMode="auto">
          <a:xfrm>
            <a:off x="0" y="7515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31773" name="Rectangle 38"/>
          <p:cNvSpPr>
            <a:spLocks noChangeArrowheads="1"/>
          </p:cNvSpPr>
          <p:nvPr/>
        </p:nvSpPr>
        <p:spPr bwMode="auto">
          <a:xfrm>
            <a:off x="0" y="7715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где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1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785813"/>
            <a:ext cx="162083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Рисунок 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3143250"/>
            <a:ext cx="347027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Рисунок 1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4500563"/>
            <a:ext cx="346233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Рисунок 1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88" y="4429125"/>
            <a:ext cx="35687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Рисунок 1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25" y="5500688"/>
            <a:ext cx="2014538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Rectangle 7"/>
          <p:cNvSpPr>
            <a:spLocks noChangeArrowheads="1"/>
          </p:cNvSpPr>
          <p:nvPr/>
        </p:nvSpPr>
        <p:spPr bwMode="auto">
          <a:xfrm>
            <a:off x="571500" y="428625"/>
            <a:ext cx="7715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solidFill>
                  <a:srgbClr val="7030A0"/>
                </a:solidFill>
                <a:cs typeface="Times New Roman" pitchFamily="18" charset="0"/>
              </a:rPr>
              <a:t>10</a:t>
            </a:r>
            <a:r>
              <a:rPr lang="ru-RU" sz="2000">
                <a:solidFill>
                  <a:srgbClr val="7030A0"/>
                </a:solidFill>
                <a:cs typeface="Times New Roman" pitchFamily="18" charset="0"/>
              </a:rPr>
              <a:t>. Найти все значения а, при которых система уравнений </a:t>
            </a:r>
            <a:endParaRPr lang="ru-RU" sz="2000">
              <a:solidFill>
                <a:srgbClr val="7030A0"/>
              </a:solidFill>
            </a:endParaRPr>
          </a:p>
        </p:txBody>
      </p:sp>
      <p:sp>
        <p:nvSpPr>
          <p:cNvPr id="32775" name="Rectangle 8"/>
          <p:cNvSpPr>
            <a:spLocks noChangeArrowheads="1"/>
          </p:cNvSpPr>
          <p:nvPr/>
        </p:nvSpPr>
        <p:spPr bwMode="auto">
          <a:xfrm>
            <a:off x="714375" y="1785938"/>
            <a:ext cx="7929563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 </a:t>
            </a:r>
            <a:r>
              <a:rPr lang="ru-RU" sz="2000">
                <a:cs typeface="Times New Roman" pitchFamily="18" charset="0"/>
              </a:rPr>
              <a:t>имеет единственное решение.</a:t>
            </a:r>
          </a:p>
          <a:p>
            <a:endParaRPr lang="ru-RU" sz="2000"/>
          </a:p>
          <a:p>
            <a:pPr algn="ctr" eaLnBrk="0" hangingPunct="0"/>
            <a:r>
              <a:rPr lang="ru-RU" sz="2000" b="1">
                <a:solidFill>
                  <a:srgbClr val="7030A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Решение</a:t>
            </a:r>
            <a:endParaRPr lang="ru-RU" sz="2000">
              <a:solidFill>
                <a:srgbClr val="7030A0"/>
              </a:solidFill>
            </a:endParaRPr>
          </a:p>
          <a:p>
            <a:pPr eaLnBrk="0" hangingPunct="0"/>
            <a:r>
              <a:rPr lang="ru-RU" sz="2000">
                <a:cs typeface="Times New Roman" pitchFamily="18" charset="0"/>
              </a:rPr>
              <a:t>Найдем главный и оба вспомогательных определителя системы:</a:t>
            </a:r>
            <a:endParaRPr lang="ru-RU" sz="2000"/>
          </a:p>
          <a:p>
            <a:pPr eaLnBrk="0" hangingPunct="0"/>
            <a:endParaRPr lang="ru-RU" sz="2000"/>
          </a:p>
        </p:txBody>
      </p:sp>
      <p:sp>
        <p:nvSpPr>
          <p:cNvPr id="32776" name="Rectangle 9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32777" name="Rectangle 10"/>
          <p:cNvSpPr>
            <a:spLocks noChangeArrowheads="1"/>
          </p:cNvSpPr>
          <p:nvPr/>
        </p:nvSpPr>
        <p:spPr bwMode="auto">
          <a:xfrm>
            <a:off x="0" y="1828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 </a:t>
            </a:r>
            <a:endParaRPr lang="ru-RU"/>
          </a:p>
        </p:txBody>
      </p:sp>
      <p:sp>
        <p:nvSpPr>
          <p:cNvPr id="32778" name="Rectangle 11"/>
          <p:cNvSpPr>
            <a:spLocks noChangeArrowheads="1"/>
          </p:cNvSpPr>
          <p:nvPr/>
        </p:nvSpPr>
        <p:spPr bwMode="auto">
          <a:xfrm>
            <a:off x="785813" y="5500688"/>
            <a:ext cx="4714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Если </a:t>
            </a:r>
            <a:endParaRPr lang="ru-RU" sz="2000"/>
          </a:p>
        </p:txBody>
      </p:sp>
      <p:sp>
        <p:nvSpPr>
          <p:cNvPr id="32779" name="Rectangle 12"/>
          <p:cNvSpPr>
            <a:spLocks noChangeArrowheads="1"/>
          </p:cNvSpPr>
          <p:nvPr/>
        </p:nvSpPr>
        <p:spPr bwMode="auto">
          <a:xfrm>
            <a:off x="857250" y="5857875"/>
            <a:ext cx="5929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cs typeface="Times New Roman" pitchFamily="18" charset="0"/>
              </a:rPr>
              <a:t>то система имеет </a:t>
            </a:r>
            <a:r>
              <a:rPr lang="ru-RU" sz="2000" b="1">
                <a:cs typeface="Times New Roman" pitchFamily="18" charset="0"/>
              </a:rPr>
              <a:t>единственное решение</a:t>
            </a:r>
            <a:r>
              <a:rPr lang="ru-RU" sz="2000">
                <a:cs typeface="Times New Roman" pitchFamily="18" charset="0"/>
              </a:rPr>
              <a:t>.  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1214438"/>
            <a:ext cx="442912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4143375"/>
            <a:ext cx="72866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428750" y="214313"/>
            <a:ext cx="65008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>
                <a:cs typeface="Times New Roman" pitchFamily="18" charset="0"/>
              </a:rPr>
              <a:t>Пусть дана система двух линейных уравнений с двумя переменными</a:t>
            </a:r>
            <a:endParaRPr lang="ru-RU" sz="2800"/>
          </a:p>
          <a:p>
            <a:pPr eaLnBrk="0" hangingPunct="0"/>
            <a:endParaRPr lang="ru-RU" sz="280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500188" y="3357563"/>
            <a:ext cx="6572250" cy="12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 i="1">
                <a:solidFill>
                  <a:srgbClr val="FF0000"/>
                </a:solidFill>
                <a:cs typeface="Times New Roman" pitchFamily="18" charset="0"/>
              </a:rPr>
              <a:t>Главным определителем</a:t>
            </a:r>
            <a:r>
              <a:rPr lang="ru-RU" sz="280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2800">
                <a:cs typeface="Times New Roman" pitchFamily="18" charset="0"/>
              </a:rPr>
              <a:t>системы называется число, которое равно</a:t>
            </a:r>
            <a:endParaRPr lang="ru-RU" sz="2800"/>
          </a:p>
          <a:p>
            <a:pPr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1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428625"/>
            <a:ext cx="357187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Рисунок 1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1000125"/>
            <a:ext cx="32861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Рисунок 1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2928938"/>
            <a:ext cx="69611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Рисунок 1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38" y="3786188"/>
            <a:ext cx="60864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Рисунок 1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75" y="4572000"/>
            <a:ext cx="6357938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Рисунок 12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63" y="5572125"/>
            <a:ext cx="1928812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785813" y="357188"/>
            <a:ext cx="4357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solidFill>
                  <a:srgbClr val="7030A0"/>
                </a:solidFill>
                <a:cs typeface="Times New Roman" pitchFamily="18" charset="0"/>
              </a:rPr>
              <a:t>11</a:t>
            </a:r>
            <a:r>
              <a:rPr lang="ru-RU" sz="2000">
                <a:solidFill>
                  <a:srgbClr val="7030A0"/>
                </a:solidFill>
                <a:cs typeface="Times New Roman" pitchFamily="18" charset="0"/>
              </a:rPr>
              <a:t>. Найти все значения </a:t>
            </a:r>
            <a:endParaRPr lang="ru-RU" sz="2000">
              <a:solidFill>
                <a:srgbClr val="7030A0"/>
              </a:solidFill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4143375" y="357188"/>
            <a:ext cx="4786313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cs typeface="Times New Roman" pitchFamily="18" charset="0"/>
              </a:rPr>
              <a:t>, </a:t>
            </a:r>
            <a:r>
              <a:rPr lang="ru-RU" sz="2000">
                <a:solidFill>
                  <a:srgbClr val="7030A0"/>
                </a:solidFill>
                <a:cs typeface="Times New Roman" pitchFamily="18" charset="0"/>
              </a:rPr>
              <a:t>при которых система уравнений </a:t>
            </a:r>
            <a:endParaRPr lang="ru-RU" sz="2000">
              <a:solidFill>
                <a:srgbClr val="7030A0"/>
              </a:solidFill>
            </a:endParaRPr>
          </a:p>
          <a:p>
            <a:pPr eaLnBrk="0" hangingPunct="0"/>
            <a:endParaRPr lang="ru-RU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857250" y="1785938"/>
            <a:ext cx="7929563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cs typeface="Times New Roman" pitchFamily="18" charset="0"/>
              </a:rPr>
              <a:t> имеет бесконечное множество решений.</a:t>
            </a:r>
            <a:endParaRPr lang="ru-RU" sz="2000"/>
          </a:p>
          <a:p>
            <a:pPr algn="ctr" eaLnBrk="0" hangingPunct="0"/>
            <a:r>
              <a:rPr lang="ru-RU" sz="2000" b="1">
                <a:solidFill>
                  <a:srgbClr val="7030A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Решение</a:t>
            </a:r>
            <a:endParaRPr lang="ru-RU" sz="2000">
              <a:solidFill>
                <a:srgbClr val="7030A0"/>
              </a:solidFill>
            </a:endParaRPr>
          </a:p>
          <a:p>
            <a:pPr eaLnBrk="0" hangingPunct="0"/>
            <a:r>
              <a:rPr lang="ru-RU" sz="2000">
                <a:cs typeface="Times New Roman" pitchFamily="18" charset="0"/>
              </a:rPr>
              <a:t>Найдем главный и оба вспомогательных определителя системы:</a:t>
            </a:r>
            <a:endParaRPr lang="ru-RU" sz="2000"/>
          </a:p>
          <a:p>
            <a:pPr eaLnBrk="0" hangingPunct="0"/>
            <a:endParaRPr lang="ru-RU"/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,</a:t>
            </a:r>
            <a:endParaRPr lang="ru-RU" sz="1100"/>
          </a:p>
          <a:p>
            <a:pPr eaLnBrk="0" hangingPunct="0"/>
            <a:endParaRPr lang="ru-RU"/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0" y="2057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  </a:t>
            </a:r>
            <a:endParaRPr lang="ru-RU" sz="1100"/>
          </a:p>
          <a:p>
            <a:pPr eaLnBrk="0" hangingPunct="0"/>
            <a:endParaRPr lang="ru-RU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285750" y="5429250"/>
            <a:ext cx="7000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.</a:t>
            </a:r>
            <a:endParaRPr lang="ru-RU" sz="1100"/>
          </a:p>
          <a:p>
            <a:pPr algn="just" eaLnBrk="0" hangingPunct="0"/>
            <a:r>
              <a:rPr lang="ru-RU" sz="2000">
                <a:cs typeface="Times New Roman" pitchFamily="18" charset="0"/>
              </a:rPr>
              <a:t>Если </a:t>
            </a:r>
            <a:r>
              <a:rPr lang="en-US" sz="2000">
                <a:cs typeface="Times New Roman" pitchFamily="18" charset="0"/>
              </a:rPr>
              <a:t>m</a:t>
            </a:r>
            <a:r>
              <a:rPr lang="ru-RU" sz="2000">
                <a:cs typeface="Times New Roman" pitchFamily="18" charset="0"/>
              </a:rPr>
              <a:t> = 5, тогда все три определителя равны нулю </a:t>
            </a:r>
            <a:endParaRPr lang="ru-RU" sz="2000"/>
          </a:p>
        </p:txBody>
      </p:sp>
      <p:sp>
        <p:nvSpPr>
          <p:cNvPr id="33805" name="Rectangle 13"/>
          <p:cNvSpPr>
            <a:spLocks noChangeArrowheads="1"/>
          </p:cNvSpPr>
          <p:nvPr/>
        </p:nvSpPr>
        <p:spPr bwMode="auto">
          <a:xfrm>
            <a:off x="357188" y="5929313"/>
            <a:ext cx="8786812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cs typeface="Times New Roman" pitchFamily="18" charset="0"/>
              </a:rPr>
              <a:t> а значит система совместна и имеет бесконечное множество решений.</a:t>
            </a:r>
            <a:endParaRPr lang="ru-RU" sz="2000"/>
          </a:p>
          <a:p>
            <a:pPr eaLnBrk="0" hangingPunct="0"/>
            <a:r>
              <a:rPr lang="ru-RU" sz="2000" b="1">
                <a:cs typeface="Times New Roman" pitchFamily="18" charset="0"/>
              </a:rPr>
              <a:t>Ответ</a:t>
            </a:r>
            <a:r>
              <a:rPr lang="ru-RU" sz="2000">
                <a:cs typeface="Times New Roman" pitchFamily="18" charset="0"/>
              </a:rPr>
              <a:t>: </a:t>
            </a:r>
            <a:r>
              <a:rPr lang="en-US" sz="2000">
                <a:cs typeface="Times New Roman" pitchFamily="18" charset="0"/>
              </a:rPr>
              <a:t>m</a:t>
            </a:r>
            <a:r>
              <a:rPr lang="ru-RU" sz="2000">
                <a:cs typeface="Times New Roman" pitchFamily="18" charset="0"/>
              </a:rPr>
              <a:t> = 5. </a:t>
            </a:r>
            <a:endParaRPr lang="ru-RU" sz="2000"/>
          </a:p>
          <a:p>
            <a:pPr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1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642938"/>
            <a:ext cx="1928812" cy="97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Рисунок 1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0" y="2643188"/>
            <a:ext cx="492918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Рисунок 1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3429000"/>
            <a:ext cx="628650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Рисунок 12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38" y="4214813"/>
            <a:ext cx="6215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Рисунок 12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38" y="5214938"/>
            <a:ext cx="8572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Рисунок 13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38" y="5643563"/>
            <a:ext cx="2020887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714375" y="285750"/>
            <a:ext cx="7239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2000" b="1">
                <a:solidFill>
                  <a:srgbClr val="7030A0"/>
                </a:solidFill>
                <a:cs typeface="Times New Roman" pitchFamily="18" charset="0"/>
              </a:rPr>
              <a:t>12</a:t>
            </a:r>
            <a:r>
              <a:rPr lang="ru-RU" sz="2000">
                <a:solidFill>
                  <a:srgbClr val="7030A0"/>
                </a:solidFill>
                <a:cs typeface="Times New Roman" pitchFamily="18" charset="0"/>
              </a:rPr>
              <a:t>. Найти все значения </a:t>
            </a:r>
            <a:r>
              <a:rPr lang="ru-RU" sz="2000" i="1">
                <a:solidFill>
                  <a:srgbClr val="7030A0"/>
                </a:solidFill>
                <a:cs typeface="Times New Roman" pitchFamily="18" charset="0"/>
              </a:rPr>
              <a:t>а</a:t>
            </a:r>
            <a:r>
              <a:rPr lang="ru-RU" sz="2000">
                <a:solidFill>
                  <a:srgbClr val="7030A0"/>
                </a:solidFill>
                <a:cs typeface="Times New Roman" pitchFamily="18" charset="0"/>
              </a:rPr>
              <a:t>, при которых система уравнений </a:t>
            </a:r>
            <a:endParaRPr lang="ru-RU" sz="2000">
              <a:solidFill>
                <a:srgbClr val="7030A0"/>
              </a:solidFill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214313" y="1571625"/>
            <a:ext cx="8643937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cs typeface="Times New Roman" pitchFamily="18" charset="0"/>
              </a:rPr>
              <a:t> не имеет решений.</a:t>
            </a:r>
            <a:endParaRPr lang="ru-RU" sz="2000"/>
          </a:p>
          <a:p>
            <a:pPr algn="ctr" eaLnBrk="0" hangingPunct="0"/>
            <a:r>
              <a:rPr lang="ru-RU" sz="2000" b="1">
                <a:solidFill>
                  <a:srgbClr val="7030A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Решение</a:t>
            </a:r>
            <a:endParaRPr lang="ru-RU" sz="2000">
              <a:solidFill>
                <a:srgbClr val="7030A0"/>
              </a:solidFill>
            </a:endParaRPr>
          </a:p>
          <a:p>
            <a:pPr eaLnBrk="0" hangingPunct="0"/>
            <a:r>
              <a:rPr lang="ru-RU" sz="2000">
                <a:cs typeface="Times New Roman" pitchFamily="18" charset="0"/>
              </a:rPr>
              <a:t>Найдем главный и оба вспомогательных определителя системы:</a:t>
            </a:r>
            <a:endParaRPr lang="ru-RU" sz="2000"/>
          </a:p>
          <a:p>
            <a:pPr eaLnBrk="0" hangingPunct="0"/>
            <a:endParaRPr lang="ru-RU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.</a:t>
            </a:r>
            <a:endParaRPr lang="ru-RU" sz="1100"/>
          </a:p>
          <a:p>
            <a:pPr eaLnBrk="0" hangingPunct="0"/>
            <a:endParaRPr lang="ru-RU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1828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714375" y="5000625"/>
            <a:ext cx="5786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.</a:t>
            </a:r>
            <a:endParaRPr lang="ru-RU" sz="1100"/>
          </a:p>
          <a:p>
            <a:pPr algn="just" eaLnBrk="0" hangingPunct="0"/>
            <a:r>
              <a:rPr lang="ru-RU" sz="2000">
                <a:cs typeface="Times New Roman" pitchFamily="18" charset="0"/>
              </a:rPr>
              <a:t>При </a:t>
            </a:r>
            <a:r>
              <a:rPr lang="en-US" sz="2000">
                <a:cs typeface="Times New Roman" pitchFamily="18" charset="0"/>
              </a:rPr>
              <a:t>a</a:t>
            </a:r>
            <a:r>
              <a:rPr lang="ru-RU" sz="2000">
                <a:cs typeface="Times New Roman" pitchFamily="18" charset="0"/>
              </a:rPr>
              <a:t> = -2 главный определитель равен нулю </a:t>
            </a:r>
            <a:endParaRPr lang="ru-RU" sz="200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857250" y="5643563"/>
            <a:ext cx="5286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а оба вспомогательных не равны нулю </a:t>
            </a:r>
            <a:endParaRPr lang="ru-RU" sz="2000"/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5929313" y="6119813"/>
            <a:ext cx="2928937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.</a:t>
            </a:r>
            <a:endParaRPr lang="ru-RU" sz="1100"/>
          </a:p>
          <a:p>
            <a:pPr eaLnBrk="0" hangingPunct="0"/>
            <a:r>
              <a:rPr lang="ru-RU" sz="2000" b="1">
                <a:cs typeface="Times New Roman" pitchFamily="18" charset="0"/>
              </a:rPr>
              <a:t>Ответ</a:t>
            </a:r>
            <a:r>
              <a:rPr lang="ru-RU" sz="2000">
                <a:cs typeface="Times New Roman" pitchFamily="18" charset="0"/>
              </a:rPr>
              <a:t>: </a:t>
            </a:r>
            <a:r>
              <a:rPr lang="en-US" sz="2000">
                <a:cs typeface="Times New Roman" pitchFamily="18" charset="0"/>
              </a:rPr>
              <a:t>a </a:t>
            </a:r>
            <a:r>
              <a:rPr lang="ru-RU" sz="2000">
                <a:cs typeface="Times New Roman" pitchFamily="18" charset="0"/>
              </a:rPr>
              <a:t>= -2.</a:t>
            </a:r>
            <a:endParaRPr lang="ru-RU" sz="2000"/>
          </a:p>
          <a:p>
            <a:pPr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1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214438"/>
            <a:ext cx="1963737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Рисунок 1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357438"/>
            <a:ext cx="18573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Рисунок 1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25" y="4071938"/>
            <a:ext cx="21431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Рисунок 13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500" y="5286375"/>
            <a:ext cx="557213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Рисунок 13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63" y="5572125"/>
            <a:ext cx="12858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571500" y="214313"/>
            <a:ext cx="73580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solidFill>
                  <a:srgbClr val="FF0000"/>
                </a:solidFill>
                <a:cs typeface="Times New Roman" pitchFamily="18" charset="0"/>
              </a:rPr>
              <a:t>Дополнительные   задачи</a:t>
            </a:r>
          </a:p>
          <a:p>
            <a:pPr algn="just"/>
            <a:endParaRPr lang="ru-RU" sz="2000">
              <a:cs typeface="Times New Roman" pitchFamily="18" charset="0"/>
            </a:endParaRPr>
          </a:p>
          <a:p>
            <a:pPr algn="just"/>
            <a:r>
              <a:rPr lang="ru-RU" sz="2000">
                <a:solidFill>
                  <a:srgbClr val="7030A0"/>
                </a:solidFill>
                <a:cs typeface="Times New Roman" pitchFamily="18" charset="0"/>
              </a:rPr>
              <a:t>Решить систему уравнений:</a:t>
            </a:r>
            <a:endParaRPr lang="ru-RU" sz="2000">
              <a:solidFill>
                <a:srgbClr val="7030A0"/>
              </a:solidFill>
            </a:endParaRPr>
          </a:p>
          <a:p>
            <a:pPr algn="just" eaLnBrk="0" hangingPunct="0"/>
            <a:r>
              <a:rPr lang="ru-RU" sz="2000">
                <a:cs typeface="Times New Roman" pitchFamily="18" charset="0"/>
              </a:rPr>
              <a:t>1. </a:t>
            </a:r>
            <a:endParaRPr lang="ru-RU" sz="2000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642938" y="2071688"/>
            <a:ext cx="7929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				</a:t>
            </a:r>
            <a:r>
              <a:rPr lang="ru-RU" sz="2000">
                <a:cs typeface="Times New Roman" pitchFamily="18" charset="0"/>
              </a:rPr>
              <a:t>                   </a:t>
            </a:r>
            <a:r>
              <a:rPr lang="ru-RU" sz="2000" b="1" i="1">
                <a:cs typeface="Times New Roman" pitchFamily="18" charset="0"/>
              </a:rPr>
              <a:t>Ответ</a:t>
            </a:r>
            <a:r>
              <a:rPr lang="ru-RU" sz="2000">
                <a:cs typeface="Times New Roman" pitchFamily="18" charset="0"/>
              </a:rPr>
              <a:t>: (9; 7).</a:t>
            </a:r>
            <a:endParaRPr lang="ru-RU" sz="2000"/>
          </a:p>
          <a:p>
            <a:pPr algn="just" eaLnBrk="0" hangingPunct="0"/>
            <a:r>
              <a:rPr lang="ru-RU" sz="2000">
                <a:cs typeface="Times New Roman" pitchFamily="18" charset="0"/>
              </a:rPr>
              <a:t>2. </a:t>
            </a:r>
            <a:endParaRPr lang="ru-RU" sz="2000"/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500063" y="2928938"/>
            <a:ext cx="8072437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					</a:t>
            </a:r>
            <a:r>
              <a:rPr lang="ru-RU" sz="1200" b="1" i="1">
                <a:cs typeface="Times New Roman" pitchFamily="18" charset="0"/>
              </a:rPr>
              <a:t>                </a:t>
            </a:r>
            <a:r>
              <a:rPr lang="ru-RU" sz="2000" b="1" i="1">
                <a:cs typeface="Times New Roman" pitchFamily="18" charset="0"/>
              </a:rPr>
              <a:t>Ответ  </a:t>
            </a:r>
            <a:r>
              <a:rPr lang="ru-RU" sz="2000">
                <a:cs typeface="Times New Roman" pitchFamily="18" charset="0"/>
              </a:rPr>
              <a:t>(1;2)</a:t>
            </a:r>
            <a:endParaRPr lang="ru-RU" sz="2000"/>
          </a:p>
          <a:p>
            <a:pPr algn="just"/>
            <a:endParaRPr lang="ru-RU" sz="1100"/>
          </a:p>
          <a:p>
            <a:pPr algn="just" eaLnBrk="0" hangingPunct="0"/>
            <a:r>
              <a:rPr lang="ru-RU" sz="2000" b="1">
                <a:solidFill>
                  <a:srgbClr val="7030A0"/>
                </a:solidFill>
                <a:cs typeface="Times New Roman" pitchFamily="18" charset="0"/>
              </a:rPr>
              <a:t>Исследовать системы уравнений:</a:t>
            </a:r>
          </a:p>
          <a:p>
            <a:pPr algn="just" eaLnBrk="0" hangingPunct="0"/>
            <a:endParaRPr lang="ru-RU" sz="2000"/>
          </a:p>
          <a:p>
            <a:pPr algn="just" eaLnBrk="0" hangingPunct="0"/>
            <a:r>
              <a:rPr lang="ru-RU" sz="2000">
                <a:cs typeface="Times New Roman" pitchFamily="18" charset="0"/>
              </a:rPr>
              <a:t>  3. </a:t>
            </a:r>
            <a:endParaRPr lang="ru-RU" sz="2000"/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500063" y="4714875"/>
            <a:ext cx="828675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76200" algn="just"/>
            <a:r>
              <a:rPr lang="ru-RU" sz="1200" b="1" i="1">
                <a:cs typeface="Times New Roman" pitchFamily="18" charset="0"/>
              </a:rPr>
              <a:t>								     </a:t>
            </a:r>
            <a:r>
              <a:rPr lang="ru-RU" sz="2000" b="1" i="1">
                <a:cs typeface="Times New Roman" pitchFamily="18" charset="0"/>
              </a:rPr>
              <a:t>Ответ:</a:t>
            </a:r>
            <a:endParaRPr lang="ru-RU" sz="2000"/>
          </a:p>
          <a:p>
            <a:pPr indent="76200" algn="just" eaLnBrk="0" hangingPunct="0"/>
            <a:r>
              <a:rPr lang="ru-RU" sz="2000">
                <a:cs typeface="Times New Roman" pitchFamily="18" charset="0"/>
              </a:rPr>
              <a:t>1. Если </a:t>
            </a:r>
            <a:endParaRPr lang="ru-RU" sz="2000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2286000" y="5214938"/>
            <a:ext cx="6286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cs typeface="Times New Roman" pitchFamily="18" charset="0"/>
              </a:rPr>
              <a:t>,то система совместна и имеет единственное решение </a:t>
            </a:r>
            <a:endParaRPr lang="ru-RU" sz="2000"/>
          </a:p>
        </p:txBody>
      </p:sp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642938" y="5786438"/>
            <a:ext cx="7929562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.</a:t>
            </a:r>
            <a:endParaRPr lang="ru-RU" sz="1100"/>
          </a:p>
          <a:p>
            <a:pPr algn="just" eaLnBrk="0" hangingPunct="0"/>
            <a:r>
              <a:rPr lang="ru-RU" sz="2000">
                <a:cs typeface="Times New Roman" pitchFamily="18" charset="0"/>
              </a:rPr>
              <a:t>2. Если </a:t>
            </a:r>
            <a:r>
              <a:rPr lang="en-US" sz="2000">
                <a:cs typeface="Times New Roman" pitchFamily="18" charset="0"/>
              </a:rPr>
              <a:t>a</a:t>
            </a:r>
            <a:r>
              <a:rPr lang="ru-RU" sz="2000">
                <a:cs typeface="Times New Roman" pitchFamily="18" charset="0"/>
              </a:rPr>
              <a:t> = 0, то система совместна и имеет бесконечное множество решений</a:t>
            </a:r>
            <a:r>
              <a:rPr lang="ru-RU" sz="1200">
                <a:cs typeface="Times New Roman" pitchFamily="18" charset="0"/>
              </a:rPr>
              <a:t>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1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214313"/>
            <a:ext cx="2995613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Рисунок 1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0" y="1428750"/>
            <a:ext cx="192881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Рисунок 13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88" y="2214563"/>
            <a:ext cx="4143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Рисунок 13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25" y="3429000"/>
            <a:ext cx="7858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Rectangle 8"/>
          <p:cNvSpPr>
            <a:spLocks noChangeArrowheads="1"/>
          </p:cNvSpPr>
          <p:nvPr/>
        </p:nvSpPr>
        <p:spPr bwMode="auto">
          <a:xfrm>
            <a:off x="142875" y="214313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cs typeface="Times New Roman" pitchFamily="18" charset="0"/>
              </a:rPr>
              <a:t>4</a:t>
            </a:r>
            <a:r>
              <a:rPr lang="ru-RU" sz="2000">
                <a:cs typeface="Times New Roman" pitchFamily="18" charset="0"/>
              </a:rPr>
              <a:t>. </a:t>
            </a:r>
            <a:endParaRPr lang="ru-RU" sz="2000"/>
          </a:p>
        </p:txBody>
      </p:sp>
      <p:sp>
        <p:nvSpPr>
          <p:cNvPr id="36870" name="Rectangle 9"/>
          <p:cNvSpPr>
            <a:spLocks noChangeArrowheads="1"/>
          </p:cNvSpPr>
          <p:nvPr/>
        </p:nvSpPr>
        <p:spPr bwMode="auto">
          <a:xfrm>
            <a:off x="357188" y="1000125"/>
            <a:ext cx="6929437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 b="1" i="1">
                <a:cs typeface="Times New Roman" pitchFamily="18" charset="0"/>
              </a:rPr>
              <a:t>										</a:t>
            </a:r>
            <a:r>
              <a:rPr lang="ru-RU" sz="2000" b="1" i="1">
                <a:cs typeface="Times New Roman" pitchFamily="18" charset="0"/>
              </a:rPr>
              <a:t>Ответ</a:t>
            </a:r>
            <a:r>
              <a:rPr lang="ru-RU" sz="2000">
                <a:cs typeface="Times New Roman" pitchFamily="18" charset="0"/>
              </a:rPr>
              <a:t>:</a:t>
            </a:r>
            <a:endParaRPr lang="ru-RU" sz="2000"/>
          </a:p>
          <a:p>
            <a:pPr algn="just" eaLnBrk="0" hangingPunct="0"/>
            <a:r>
              <a:rPr lang="ru-RU" sz="2000">
                <a:cs typeface="Times New Roman" pitchFamily="18" charset="0"/>
              </a:rPr>
              <a:t>1. Если</a:t>
            </a:r>
            <a:endParaRPr lang="ru-RU" sz="2000"/>
          </a:p>
        </p:txBody>
      </p:sp>
      <p:sp>
        <p:nvSpPr>
          <p:cNvPr id="36871" name="Rectangle 10"/>
          <p:cNvSpPr>
            <a:spLocks noChangeArrowheads="1"/>
          </p:cNvSpPr>
          <p:nvPr/>
        </p:nvSpPr>
        <p:spPr bwMode="auto">
          <a:xfrm>
            <a:off x="428625" y="1857375"/>
            <a:ext cx="842962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 </a:t>
            </a:r>
            <a:r>
              <a:rPr lang="ru-RU" sz="2000">
                <a:cs typeface="Times New Roman" pitchFamily="18" charset="0"/>
              </a:rPr>
              <a:t>то система совместна и имеет единственное решение:</a:t>
            </a:r>
            <a:endParaRPr lang="ru-RU" sz="2000"/>
          </a:p>
          <a:p>
            <a:pPr eaLnBrk="0" hangingPunct="0"/>
            <a:endParaRPr lang="ru-RU"/>
          </a:p>
        </p:txBody>
      </p:sp>
      <p:sp>
        <p:nvSpPr>
          <p:cNvPr id="36872" name="Rectangle 11"/>
          <p:cNvSpPr>
            <a:spLocks noChangeArrowheads="1"/>
          </p:cNvSpPr>
          <p:nvPr/>
        </p:nvSpPr>
        <p:spPr bwMode="auto">
          <a:xfrm>
            <a:off x="500063" y="2857500"/>
            <a:ext cx="8429625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ru-RU" sz="1100"/>
          </a:p>
          <a:p>
            <a:pPr algn="just" eaLnBrk="0" hangingPunct="0"/>
            <a:r>
              <a:rPr lang="ru-RU" sz="2000">
                <a:cs typeface="Times New Roman" pitchFamily="18" charset="0"/>
              </a:rPr>
              <a:t>2. Если </a:t>
            </a:r>
            <a:r>
              <a:rPr lang="en-US" sz="2000">
                <a:cs typeface="Times New Roman" pitchFamily="18" charset="0"/>
              </a:rPr>
              <a:t>a</a:t>
            </a:r>
            <a:r>
              <a:rPr lang="ru-RU" sz="2000">
                <a:cs typeface="Times New Roman" pitchFamily="18" charset="0"/>
              </a:rPr>
              <a:t> = -1, то система совместна и имеет бесконечное множество решений.</a:t>
            </a:r>
            <a:endParaRPr lang="ru-RU" sz="2000"/>
          </a:p>
          <a:p>
            <a:pPr algn="just" eaLnBrk="0" hangingPunct="0"/>
            <a:r>
              <a:rPr lang="ru-RU" sz="2000">
                <a:cs typeface="Times New Roman" pitchFamily="18" charset="0"/>
              </a:rPr>
              <a:t>3. Если </a:t>
            </a:r>
            <a:endParaRPr lang="ru-RU" sz="2000"/>
          </a:p>
        </p:txBody>
      </p:sp>
      <p:sp>
        <p:nvSpPr>
          <p:cNvPr id="36873" name="Rectangle 12"/>
          <p:cNvSpPr>
            <a:spLocks noChangeArrowheads="1"/>
          </p:cNvSpPr>
          <p:nvPr/>
        </p:nvSpPr>
        <p:spPr bwMode="auto">
          <a:xfrm>
            <a:off x="2286000" y="3643313"/>
            <a:ext cx="7500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, </a:t>
            </a:r>
            <a:r>
              <a:rPr lang="ru-RU" sz="2000">
                <a:cs typeface="Times New Roman" pitchFamily="18" charset="0"/>
              </a:rPr>
              <a:t>то система несовместна.</a:t>
            </a:r>
            <a:endParaRPr lang="ru-RU" sz="2000"/>
          </a:p>
          <a:p>
            <a:pPr algn="just" eaLnBrk="0" hangingPunct="0"/>
            <a:r>
              <a:rPr lang="ru-RU" sz="2000">
                <a:cs typeface="Times New Roman" pitchFamily="18" charset="0"/>
              </a:rPr>
              <a:t>.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1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428625"/>
            <a:ext cx="18383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Рисунок 1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5" y="1643063"/>
            <a:ext cx="973138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Рисунок 14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3714750"/>
            <a:ext cx="2143125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Рисунок 14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3" y="5214938"/>
            <a:ext cx="12223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285750" y="285750"/>
            <a:ext cx="468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2000" b="1">
                <a:cs typeface="Times New Roman" pitchFamily="18" charset="0"/>
              </a:rPr>
              <a:t>5</a:t>
            </a:r>
            <a:r>
              <a:rPr lang="ru-RU" sz="2000">
                <a:cs typeface="Times New Roman" pitchFamily="18" charset="0"/>
              </a:rPr>
              <a:t>. </a:t>
            </a:r>
            <a:endParaRPr lang="ru-RU" sz="200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1714500" y="1214438"/>
            <a:ext cx="6143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57700" algn="just"/>
            <a:r>
              <a:rPr lang="ru-RU" sz="2000" b="1" i="1">
                <a:cs typeface="Times New Roman" pitchFamily="18" charset="0"/>
              </a:rPr>
              <a:t>Ответ:</a:t>
            </a:r>
            <a:endParaRPr lang="ru-RU" sz="2000"/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500063" y="1714500"/>
            <a:ext cx="78581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Если        , то система совместна и имеет единственное решение (</a:t>
            </a:r>
            <a:r>
              <a:rPr lang="en-US" sz="2000">
                <a:cs typeface="Times New Roman" pitchFamily="18" charset="0"/>
              </a:rPr>
              <a:t>a</a:t>
            </a:r>
            <a:r>
              <a:rPr lang="ru-RU" sz="2000">
                <a:cs typeface="Times New Roman" pitchFamily="18" charset="0"/>
              </a:rPr>
              <a:t>; </a:t>
            </a:r>
            <a:r>
              <a:rPr lang="en-US" sz="2000">
                <a:cs typeface="Times New Roman" pitchFamily="18" charset="0"/>
              </a:rPr>
              <a:t>b</a:t>
            </a:r>
            <a:r>
              <a:rPr lang="ru-RU" sz="2000">
                <a:cs typeface="Times New Roman" pitchFamily="18" charset="0"/>
              </a:rPr>
              <a:t>).</a:t>
            </a:r>
            <a:endParaRPr lang="ru-RU" sz="2000"/>
          </a:p>
          <a:p>
            <a:pPr algn="just" eaLnBrk="0" hangingPunct="0"/>
            <a:r>
              <a:rPr lang="ru-RU" sz="2000">
                <a:cs typeface="Times New Roman" pitchFamily="18" charset="0"/>
              </a:rPr>
              <a:t>2. Если </a:t>
            </a:r>
            <a:r>
              <a:rPr lang="en-US" sz="2000">
                <a:cs typeface="Times New Roman" pitchFamily="18" charset="0"/>
              </a:rPr>
              <a:t>a</a:t>
            </a:r>
            <a:r>
              <a:rPr lang="ru-RU" sz="2000">
                <a:cs typeface="Times New Roman" pitchFamily="18" charset="0"/>
              </a:rPr>
              <a:t> = </a:t>
            </a:r>
            <a:r>
              <a:rPr lang="en-US" sz="2000">
                <a:cs typeface="Times New Roman" pitchFamily="18" charset="0"/>
              </a:rPr>
              <a:t>b</a:t>
            </a:r>
            <a:r>
              <a:rPr lang="ru-RU" sz="2000">
                <a:cs typeface="Times New Roman" pitchFamily="18" charset="0"/>
              </a:rPr>
              <a:t>, то система  совместна и имеет б/м решений.</a:t>
            </a:r>
          </a:p>
          <a:p>
            <a:pPr algn="just" eaLnBrk="0" hangingPunct="0"/>
            <a:endParaRPr lang="ru-RU" sz="2000">
              <a:cs typeface="Times New Roman" pitchFamily="18" charset="0"/>
            </a:endParaRPr>
          </a:p>
          <a:p>
            <a:pPr algn="just" eaLnBrk="0" hangingPunct="0"/>
            <a:endParaRPr lang="ru-RU" sz="2000"/>
          </a:p>
          <a:p>
            <a:pPr algn="just" eaLnBrk="0" hangingPunct="0"/>
            <a:r>
              <a:rPr lang="ru-RU" sz="2000" b="1">
                <a:cs typeface="Times New Roman" pitchFamily="18" charset="0"/>
              </a:rPr>
              <a:t>6</a:t>
            </a:r>
            <a:r>
              <a:rPr lang="ru-RU" sz="2000">
                <a:cs typeface="Times New Roman" pitchFamily="18" charset="0"/>
              </a:rPr>
              <a:t>. Найти все значения </a:t>
            </a:r>
            <a:r>
              <a:rPr lang="en-US" sz="2000">
                <a:cs typeface="Times New Roman" pitchFamily="18" charset="0"/>
              </a:rPr>
              <a:t>a</a:t>
            </a:r>
            <a:r>
              <a:rPr lang="ru-RU" sz="2000">
                <a:cs typeface="Times New Roman" pitchFamily="18" charset="0"/>
              </a:rPr>
              <a:t>, при которых система уравнений </a:t>
            </a:r>
            <a:endParaRPr lang="ru-RU" sz="2000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571500" y="4714875"/>
            <a:ext cx="7215188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 имеет единственное решение.</a:t>
            </a:r>
            <a:endParaRPr lang="ru-RU" sz="2000"/>
          </a:p>
          <a:p>
            <a:pPr algn="just" eaLnBrk="0" hangingPunct="0"/>
            <a:r>
              <a:rPr lang="ru-RU" sz="1200" b="1" i="1">
                <a:cs typeface="Times New Roman" pitchFamily="18" charset="0"/>
              </a:rPr>
              <a:t>										</a:t>
            </a:r>
            <a:r>
              <a:rPr lang="ru-RU" sz="2000" b="1" i="1">
                <a:cs typeface="Times New Roman" pitchFamily="18" charset="0"/>
              </a:rPr>
              <a:t>Ответ</a:t>
            </a:r>
            <a:r>
              <a:rPr lang="ru-RU" sz="2000">
                <a:cs typeface="Times New Roman" pitchFamily="18" charset="0"/>
              </a:rPr>
              <a:t>: </a:t>
            </a:r>
            <a:endParaRPr lang="ru-RU" sz="200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2209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.</a:t>
            </a:r>
            <a:endParaRPr lang="ru-RU" sz="1100"/>
          </a:p>
          <a:p>
            <a:pPr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1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857250"/>
            <a:ext cx="232727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Рисунок 1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3714750"/>
            <a:ext cx="2286000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Рисунок 14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5214938"/>
            <a:ext cx="92868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714375" y="357188"/>
            <a:ext cx="7786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cs typeface="Times New Roman" pitchFamily="18" charset="0"/>
              </a:rPr>
              <a:t>7.</a:t>
            </a:r>
            <a:r>
              <a:rPr lang="ru-RU" sz="2000">
                <a:cs typeface="Times New Roman" pitchFamily="18" charset="0"/>
              </a:rPr>
              <a:t> Найти все значения </a:t>
            </a:r>
            <a:r>
              <a:rPr lang="en-US" sz="2000">
                <a:cs typeface="Times New Roman" pitchFamily="18" charset="0"/>
              </a:rPr>
              <a:t>m</a:t>
            </a:r>
            <a:r>
              <a:rPr lang="ru-RU" sz="2000">
                <a:cs typeface="Times New Roman" pitchFamily="18" charset="0"/>
              </a:rPr>
              <a:t>, при которых система уравнений </a:t>
            </a:r>
            <a:endParaRPr lang="ru-RU" sz="2000"/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785813" y="1785938"/>
            <a:ext cx="7358062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r>
              <a:rPr lang="ru-RU" sz="2000">
                <a:cs typeface="Times New Roman" pitchFamily="18" charset="0"/>
              </a:rPr>
              <a:t>имеет бесконечное множество решений.</a:t>
            </a:r>
            <a:endParaRPr lang="ru-RU" sz="2000"/>
          </a:p>
          <a:p>
            <a:pPr algn="just" eaLnBrk="0" hangingPunct="0"/>
            <a:r>
              <a:rPr lang="ru-RU" sz="2000">
                <a:cs typeface="Times New Roman" pitchFamily="18" charset="0"/>
              </a:rPr>
              <a:t>										</a:t>
            </a:r>
            <a:r>
              <a:rPr lang="ru-RU" sz="2000" b="1" i="1">
                <a:cs typeface="Times New Roman" pitchFamily="18" charset="0"/>
              </a:rPr>
              <a:t>Ответ</a:t>
            </a:r>
            <a:r>
              <a:rPr lang="ru-RU" sz="2000">
                <a:cs typeface="Times New Roman" pitchFamily="18" charset="0"/>
              </a:rPr>
              <a:t>: </a:t>
            </a:r>
            <a:r>
              <a:rPr lang="en-US" sz="2000">
                <a:cs typeface="Times New Roman" pitchFamily="18" charset="0"/>
              </a:rPr>
              <a:t>m</a:t>
            </a:r>
            <a:r>
              <a:rPr lang="ru-RU" sz="2000">
                <a:cs typeface="Times New Roman" pitchFamily="18" charset="0"/>
              </a:rPr>
              <a:t> = -7.</a:t>
            </a:r>
          </a:p>
          <a:p>
            <a:pPr algn="just" eaLnBrk="0" hangingPunct="0"/>
            <a:endParaRPr lang="ru-RU" sz="1200"/>
          </a:p>
          <a:p>
            <a:pPr algn="just" eaLnBrk="0" hangingPunct="0"/>
            <a:endParaRPr lang="ru-RU" sz="1100"/>
          </a:p>
          <a:p>
            <a:pPr algn="just" eaLnBrk="0" hangingPunct="0"/>
            <a:r>
              <a:rPr lang="ru-RU" sz="2000" b="1">
                <a:cs typeface="Times New Roman" pitchFamily="18" charset="0"/>
              </a:rPr>
              <a:t>8</a:t>
            </a:r>
            <a:r>
              <a:rPr lang="ru-RU" sz="2000">
                <a:cs typeface="Times New Roman" pitchFamily="18" charset="0"/>
              </a:rPr>
              <a:t>. Найти все значения </a:t>
            </a:r>
            <a:r>
              <a:rPr lang="en-US" sz="2000">
                <a:cs typeface="Times New Roman" pitchFamily="18" charset="0"/>
              </a:rPr>
              <a:t>a</a:t>
            </a:r>
            <a:r>
              <a:rPr lang="ru-RU" sz="2000">
                <a:cs typeface="Times New Roman" pitchFamily="18" charset="0"/>
              </a:rPr>
              <a:t>, при которых система уравнений</a:t>
            </a:r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857250" y="4786313"/>
            <a:ext cx="6786563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r>
              <a:rPr lang="ru-RU" sz="2000">
                <a:cs typeface="Times New Roman" pitchFamily="18" charset="0"/>
              </a:rPr>
              <a:t>не имеет решений.</a:t>
            </a:r>
            <a:endParaRPr lang="ru-RU" sz="2000"/>
          </a:p>
          <a:p>
            <a:pPr algn="just" eaLnBrk="0" hangingPunct="0"/>
            <a:r>
              <a:rPr lang="ru-RU" sz="1200">
                <a:cs typeface="Times New Roman" pitchFamily="18" charset="0"/>
              </a:rPr>
              <a:t>										</a:t>
            </a:r>
            <a:r>
              <a:rPr lang="ru-RU" sz="2000" b="1" i="1">
                <a:cs typeface="Times New Roman" pitchFamily="18" charset="0"/>
              </a:rPr>
              <a:t>Ответ</a:t>
            </a:r>
            <a:r>
              <a:rPr lang="ru-RU" sz="2000">
                <a:cs typeface="Times New Roman" pitchFamily="18" charset="0"/>
              </a:rPr>
              <a:t>:  </a:t>
            </a:r>
            <a:endParaRPr lang="ru-RU" sz="2000"/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0" y="179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1500188"/>
            <a:ext cx="5429250" cy="22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Рисунок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4357688"/>
            <a:ext cx="8072437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2357438" y="428625"/>
            <a:ext cx="45005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 i="1">
                <a:cs typeface="Times New Roman" pitchFamily="18" charset="0"/>
              </a:rPr>
              <a:t>Пример</a:t>
            </a:r>
            <a:r>
              <a:rPr lang="ru-RU" sz="3200">
                <a:cs typeface="Times New Roman" pitchFamily="18" charset="0"/>
              </a:rPr>
              <a:t>   </a:t>
            </a:r>
            <a:r>
              <a:rPr lang="ru-RU" sz="2400">
                <a:cs typeface="Times New Roman" pitchFamily="18" charset="0"/>
              </a:rPr>
              <a:t>                          Найти главный определитель системы</a:t>
            </a:r>
            <a:endParaRPr lang="ru-RU" sz="2400"/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0" y="923925"/>
            <a:ext cx="2714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200">
                <a:cs typeface="Times New Roman" pitchFamily="18" charset="0"/>
              </a:rPr>
              <a:t>  </a:t>
            </a:r>
            <a:endParaRPr lang="ru-RU"/>
          </a:p>
        </p:txBody>
      </p:sp>
      <p:sp>
        <p:nvSpPr>
          <p:cNvPr id="15365" name="Rectangle 7"/>
          <p:cNvSpPr>
            <a:spLocks noChangeArrowheads="1"/>
          </p:cNvSpPr>
          <p:nvPr/>
        </p:nvSpPr>
        <p:spPr bwMode="auto">
          <a:xfrm>
            <a:off x="2000250" y="3571875"/>
            <a:ext cx="4143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800" b="1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Решение</a:t>
            </a:r>
            <a:endParaRPr lang="ru-RU" sz="4800">
              <a:ea typeface="Times New Roman" pitchFamily="18" charset="0"/>
              <a:cs typeface="Courier New" pitchFamily="49" charset="0"/>
            </a:endParaRPr>
          </a:p>
          <a:p>
            <a:pPr algn="just" eaLnBrk="0" hangingPunct="0"/>
            <a:r>
              <a:rPr lang="ru-RU" sz="1200">
                <a:ea typeface="Times New Roman" pitchFamily="18" charset="0"/>
                <a:cs typeface="Courier New" pitchFamily="49" charset="0"/>
              </a:rPr>
              <a:t> </a:t>
            </a:r>
            <a:endParaRPr lang="ru-RU">
              <a:ea typeface="Times New Roman" pitchFamily="18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0163" y="1857375"/>
            <a:ext cx="6272212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Рисунок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5" y="3786188"/>
            <a:ext cx="12858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Рисунок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0" y="5357813"/>
            <a:ext cx="9286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000125" y="642938"/>
            <a:ext cx="7358063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i="1">
                <a:solidFill>
                  <a:srgbClr val="FF0000"/>
                </a:solidFill>
                <a:cs typeface="Times New Roman" pitchFamily="18" charset="0"/>
              </a:rPr>
              <a:t>Первым вспомогательным</a:t>
            </a:r>
            <a:r>
              <a:rPr lang="ru-RU" sz="240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2400">
                <a:cs typeface="Times New Roman" pitchFamily="18" charset="0"/>
              </a:rPr>
              <a:t>определителем называется число, которое вычисляется по формуле:</a:t>
            </a:r>
            <a:endParaRPr lang="ru-RU" sz="2400"/>
          </a:p>
          <a:p>
            <a:pPr eaLnBrk="0" hangingPunct="0"/>
            <a:endParaRPr lang="ru-RU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071563" y="3071813"/>
            <a:ext cx="7143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>
                <a:cs typeface="Times New Roman" pitchFamily="18" charset="0"/>
              </a:rPr>
              <a:t>причем, он получается из главного определителя, если столбец коэффициентов при </a:t>
            </a:r>
            <a:r>
              <a:rPr lang="en-US" sz="2400">
                <a:cs typeface="Times New Roman" pitchFamily="18" charset="0"/>
              </a:rPr>
              <a:t>x  </a:t>
            </a:r>
            <a:endParaRPr lang="en-US" sz="2400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1000125" y="4857750"/>
            <a:ext cx="6929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>
                <a:cs typeface="Times New Roman" pitchFamily="18" charset="0"/>
              </a:rPr>
              <a:t>заменить столбцом свободных членов </a:t>
            </a:r>
            <a:endParaRPr lang="ru-RU" sz="2400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2295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9463" y="2286000"/>
            <a:ext cx="5468937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Рисунок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00" y="3857625"/>
            <a:ext cx="481013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Рисунок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38" y="5072063"/>
            <a:ext cx="514350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8"/>
          <p:cNvSpPr>
            <a:spLocks noChangeArrowheads="1"/>
          </p:cNvSpPr>
          <p:nvPr/>
        </p:nvSpPr>
        <p:spPr bwMode="auto">
          <a:xfrm>
            <a:off x="1214438" y="1000125"/>
            <a:ext cx="7215187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i="1">
                <a:solidFill>
                  <a:srgbClr val="FF0000"/>
                </a:solidFill>
                <a:cs typeface="Times New Roman" pitchFamily="18" charset="0"/>
              </a:rPr>
              <a:t>Вторым вспомогательным</a:t>
            </a:r>
            <a:r>
              <a:rPr lang="ru-RU" sz="240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2400">
                <a:cs typeface="Times New Roman" pitchFamily="18" charset="0"/>
              </a:rPr>
              <a:t>определителем называется число, которое вычисляется по формуле:</a:t>
            </a:r>
            <a:endParaRPr lang="ru-RU" sz="2400"/>
          </a:p>
          <a:p>
            <a:pPr eaLnBrk="0" hangingPunct="0"/>
            <a:endParaRPr lang="ru-RU"/>
          </a:p>
        </p:txBody>
      </p:sp>
      <p:sp>
        <p:nvSpPr>
          <p:cNvPr id="17413" name="Rectangle 9"/>
          <p:cNvSpPr>
            <a:spLocks noChangeArrowheads="1"/>
          </p:cNvSpPr>
          <p:nvPr/>
        </p:nvSpPr>
        <p:spPr bwMode="auto">
          <a:xfrm>
            <a:off x="714375" y="3357563"/>
            <a:ext cx="7572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>
                <a:cs typeface="Times New Roman" pitchFamily="18" charset="0"/>
              </a:rPr>
              <a:t>причем, он получается из главного определителя, если столбец коэффициентов при </a:t>
            </a:r>
            <a:r>
              <a:rPr lang="en-US" sz="2400">
                <a:cs typeface="Times New Roman" pitchFamily="18" charset="0"/>
              </a:rPr>
              <a:t>y  </a:t>
            </a:r>
            <a:endParaRPr lang="en-US" sz="2400"/>
          </a:p>
        </p:txBody>
      </p:sp>
      <p:sp>
        <p:nvSpPr>
          <p:cNvPr id="17414" name="Rectangle 10"/>
          <p:cNvSpPr>
            <a:spLocks noChangeArrowheads="1"/>
          </p:cNvSpPr>
          <p:nvPr/>
        </p:nvSpPr>
        <p:spPr bwMode="auto">
          <a:xfrm>
            <a:off x="1571625" y="5072063"/>
            <a:ext cx="6286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>
                <a:cs typeface="Times New Roman" pitchFamily="18" charset="0"/>
              </a:rPr>
              <a:t>заменить столбцом свободных членов </a:t>
            </a:r>
            <a:endParaRPr lang="ru-RU" sz="2400"/>
          </a:p>
        </p:txBody>
      </p:sp>
      <p:sp>
        <p:nvSpPr>
          <p:cNvPr id="17415" name="Rectangle 11"/>
          <p:cNvSpPr>
            <a:spLocks noChangeArrowheads="1"/>
          </p:cNvSpPr>
          <p:nvPr/>
        </p:nvSpPr>
        <p:spPr bwMode="auto">
          <a:xfrm>
            <a:off x="0" y="2295525"/>
            <a:ext cx="228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200">
                <a:cs typeface="Times New Roman" pitchFamily="18" charset="0"/>
              </a:rPr>
              <a:t>.</a:t>
            </a:r>
            <a:endParaRPr lang="ru-RU" sz="1100"/>
          </a:p>
        </p:txBody>
      </p:sp>
      <p:sp>
        <p:nvSpPr>
          <p:cNvPr id="17416" name="Rectangle 14"/>
          <p:cNvSpPr>
            <a:spLocks noChangeArrowheads="1"/>
          </p:cNvSpPr>
          <p:nvPr/>
        </p:nvSpPr>
        <p:spPr bwMode="auto">
          <a:xfrm>
            <a:off x="0" y="4152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1285875"/>
            <a:ext cx="2973387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Рисунок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3500438"/>
            <a:ext cx="635793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88" y="5214938"/>
            <a:ext cx="644366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11"/>
          <p:cNvSpPr>
            <a:spLocks noChangeArrowheads="1"/>
          </p:cNvSpPr>
          <p:nvPr/>
        </p:nvSpPr>
        <p:spPr bwMode="auto">
          <a:xfrm>
            <a:off x="928688" y="285750"/>
            <a:ext cx="7072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200">
                <a:cs typeface="Times New Roman" pitchFamily="18" charset="0"/>
              </a:rPr>
              <a:t>.</a:t>
            </a:r>
            <a:endParaRPr lang="ru-RU" sz="1100"/>
          </a:p>
          <a:p>
            <a:pPr algn="ctr" eaLnBrk="0" hangingPunct="0"/>
            <a:r>
              <a:rPr lang="ru-RU" sz="2400" b="1" i="1">
                <a:solidFill>
                  <a:srgbClr val="7030A0"/>
                </a:solidFill>
                <a:cs typeface="Times New Roman" pitchFamily="18" charset="0"/>
              </a:rPr>
              <a:t>Пример.</a:t>
            </a:r>
            <a:r>
              <a:rPr lang="ru-RU" sz="2400">
                <a:cs typeface="Times New Roman" pitchFamily="18" charset="0"/>
              </a:rPr>
              <a:t>                                                          Найти вспомогательный определитель системы</a:t>
            </a:r>
            <a:endParaRPr lang="ru-RU" sz="2400"/>
          </a:p>
          <a:p>
            <a:pPr algn="ctr" eaLnBrk="0" hangingPunct="0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18437" name="Rectangle 12"/>
          <p:cNvSpPr>
            <a:spLocks noChangeArrowheads="1"/>
          </p:cNvSpPr>
          <p:nvPr/>
        </p:nvSpPr>
        <p:spPr bwMode="auto">
          <a:xfrm>
            <a:off x="0" y="2762250"/>
            <a:ext cx="314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200">
                <a:cs typeface="Times New Roman" pitchFamily="18" charset="0"/>
              </a:rPr>
              <a:t>   </a:t>
            </a:r>
            <a:endParaRPr lang="ru-RU"/>
          </a:p>
        </p:txBody>
      </p:sp>
      <p:sp>
        <p:nvSpPr>
          <p:cNvPr id="18438" name="Rectangle 13"/>
          <p:cNvSpPr>
            <a:spLocks noChangeArrowheads="1"/>
          </p:cNvSpPr>
          <p:nvPr/>
        </p:nvSpPr>
        <p:spPr bwMode="auto">
          <a:xfrm>
            <a:off x="3000375" y="2928938"/>
            <a:ext cx="2571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7030A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Решение</a:t>
            </a:r>
            <a:endParaRPr lang="ru-RU" sz="2800">
              <a:solidFill>
                <a:srgbClr val="7030A0"/>
              </a:solidFill>
              <a:ea typeface="Times New Roman" pitchFamily="18" charset="0"/>
              <a:cs typeface="Courier New" pitchFamily="49" charset="0"/>
            </a:endParaRPr>
          </a:p>
          <a:p>
            <a:pPr algn="just" eaLnBrk="0" hangingPunct="0"/>
            <a:r>
              <a:rPr lang="ru-RU" sz="1200">
                <a:ea typeface="Times New Roman" pitchFamily="18" charset="0"/>
                <a:cs typeface="Courier New" pitchFamily="49" charset="0"/>
              </a:rPr>
              <a:t> </a:t>
            </a:r>
            <a:endParaRPr lang="ru-RU">
              <a:ea typeface="Times New Roman" pitchFamily="18" charset="0"/>
              <a:cs typeface="Courier New" pitchFamily="49" charset="0"/>
            </a:endParaRPr>
          </a:p>
        </p:txBody>
      </p:sp>
      <p:sp>
        <p:nvSpPr>
          <p:cNvPr id="18439" name="Rectangle 14"/>
          <p:cNvSpPr>
            <a:spLocks noChangeArrowheads="1"/>
          </p:cNvSpPr>
          <p:nvPr/>
        </p:nvSpPr>
        <p:spPr bwMode="auto">
          <a:xfrm>
            <a:off x="0" y="4152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18440" name="Rectangle 15"/>
          <p:cNvSpPr>
            <a:spLocks noChangeArrowheads="1"/>
          </p:cNvSpPr>
          <p:nvPr/>
        </p:nvSpPr>
        <p:spPr bwMode="auto">
          <a:xfrm>
            <a:off x="0" y="4619625"/>
            <a:ext cx="228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38" y="1000125"/>
            <a:ext cx="785812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Рисунок 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714500"/>
            <a:ext cx="1500188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1714500"/>
            <a:ext cx="1357313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188" y="2714625"/>
            <a:ext cx="81915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Рисунок 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37400" y="3143250"/>
            <a:ext cx="20066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Рисунок 2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333625"/>
            <a:ext cx="1143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Рисунок 2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813" y="5214938"/>
            <a:ext cx="928687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Рисунок 2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25" y="5214938"/>
            <a:ext cx="485457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Рисунок 2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428750" y="6286500"/>
            <a:ext cx="2976563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571500" y="428625"/>
            <a:ext cx="7643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cs typeface="Times New Roman" pitchFamily="18" charset="0"/>
              </a:rPr>
              <a:t>Правило   Крамера</a:t>
            </a:r>
          </a:p>
          <a:p>
            <a:pPr algn="just"/>
            <a:endParaRPr lang="ru-RU" sz="1100"/>
          </a:p>
          <a:p>
            <a:pPr algn="just" eaLnBrk="0" hangingPunct="0"/>
            <a:r>
              <a:rPr lang="ru-RU" sz="2000">
                <a:solidFill>
                  <a:srgbClr val="FF0000"/>
                </a:solidFill>
                <a:cs typeface="Times New Roman" pitchFamily="18" charset="0"/>
              </a:rPr>
              <a:t>1.</a:t>
            </a:r>
            <a:r>
              <a:rPr lang="ru-RU" sz="2000">
                <a:cs typeface="Times New Roman" pitchFamily="18" charset="0"/>
              </a:rPr>
              <a:t> Если главный определитель системы отличен от нуля   </a:t>
            </a:r>
            <a:endParaRPr lang="ru-RU" sz="2000"/>
          </a:p>
        </p:txBody>
      </p:sp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571500" y="1428750"/>
            <a:ext cx="7786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 то система совместна и имеет единственное решение, причем  </a:t>
            </a:r>
            <a:endParaRPr lang="ru-RU" sz="2000"/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0" y="1047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 </a:t>
            </a:r>
            <a:endParaRPr lang="ru-RU"/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642938" y="2714625"/>
            <a:ext cx="6643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solidFill>
                  <a:srgbClr val="FF0000"/>
                </a:solidFill>
                <a:cs typeface="Times New Roman" pitchFamily="18" charset="0"/>
              </a:rPr>
              <a:t>2.</a:t>
            </a:r>
            <a:r>
              <a:rPr lang="ru-RU" sz="2000">
                <a:cs typeface="Times New Roman" pitchFamily="18" charset="0"/>
              </a:rPr>
              <a:t> Если главный определитель системы равен нулю </a:t>
            </a:r>
            <a:endParaRPr lang="ru-RU" sz="2000"/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714375" y="3143250"/>
            <a:ext cx="6429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r>
              <a:rPr lang="ru-RU" sz="2000">
                <a:cs typeface="Times New Roman" pitchFamily="18" charset="0"/>
              </a:rPr>
              <a:t>а хотя бы один из вспомогательных отличен от нуля </a:t>
            </a:r>
            <a:endParaRPr lang="ru-RU" sz="2000"/>
          </a:p>
        </p:txBody>
      </p:sp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0" y="2333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642938" y="3429000"/>
            <a:ext cx="814387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 </a:t>
            </a:r>
            <a:r>
              <a:rPr lang="ru-RU" sz="2000">
                <a:cs typeface="Times New Roman" pitchFamily="18" charset="0"/>
              </a:rPr>
              <a:t>то система несовместна.</a:t>
            </a:r>
          </a:p>
          <a:p>
            <a:endParaRPr lang="ru-RU" sz="2000"/>
          </a:p>
          <a:p>
            <a:pPr eaLnBrk="0" hangingPunct="0"/>
            <a:r>
              <a:rPr lang="ru-RU" sz="2000">
                <a:solidFill>
                  <a:srgbClr val="FF0000"/>
                </a:solidFill>
                <a:cs typeface="Times New Roman" pitchFamily="18" charset="0"/>
              </a:rPr>
              <a:t>3.</a:t>
            </a:r>
            <a:r>
              <a:rPr lang="ru-RU" sz="2000">
                <a:cs typeface="Times New Roman" pitchFamily="18" charset="0"/>
              </a:rPr>
              <a:t> Если главный определитель системы и оба вспомогательных равны нулю, то система совместна и имеет бесконечное множество решений (является неопределенной), причем, если </a:t>
            </a:r>
            <a:endParaRPr lang="ru-RU" sz="2000"/>
          </a:p>
        </p:txBody>
      </p:sp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1643063" y="5143500"/>
            <a:ext cx="1500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r>
              <a:rPr lang="ru-RU" sz="2000">
                <a:cs typeface="Times New Roman" pitchFamily="18" charset="0"/>
              </a:rPr>
              <a:t>тогда </a:t>
            </a:r>
            <a:endParaRPr lang="ru-RU" sz="2000"/>
          </a:p>
        </p:txBody>
      </p:sp>
      <p:sp>
        <p:nvSpPr>
          <p:cNvPr id="19474" name="Rectangle 18"/>
          <p:cNvSpPr>
            <a:spLocks noChangeArrowheads="1"/>
          </p:cNvSpPr>
          <p:nvPr/>
        </p:nvSpPr>
        <p:spPr bwMode="auto">
          <a:xfrm>
            <a:off x="785813" y="6215063"/>
            <a:ext cx="1143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r>
              <a:rPr lang="ru-RU" sz="2000">
                <a:cs typeface="Times New Roman" pitchFamily="18" charset="0"/>
              </a:rPr>
              <a:t>где </a:t>
            </a:r>
            <a:endParaRPr lang="ru-RU" sz="2000"/>
          </a:p>
        </p:txBody>
      </p:sp>
      <p:sp>
        <p:nvSpPr>
          <p:cNvPr id="19475" name="Rectangle 19"/>
          <p:cNvSpPr>
            <a:spLocks noChangeArrowheads="1"/>
          </p:cNvSpPr>
          <p:nvPr/>
        </p:nvSpPr>
        <p:spPr bwMode="auto">
          <a:xfrm>
            <a:off x="428625" y="3071813"/>
            <a:ext cx="6572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000125"/>
            <a:ext cx="150018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Рисунок 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2714625"/>
            <a:ext cx="3640137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Рисунок 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3571875"/>
            <a:ext cx="38576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Рисунок 3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0" y="3643313"/>
            <a:ext cx="4003675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3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6563" y="4786313"/>
            <a:ext cx="1214437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Рисунок 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35150" y="5643563"/>
            <a:ext cx="455295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1857375" y="285750"/>
            <a:ext cx="5429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7030A0"/>
                </a:solidFill>
                <a:cs typeface="Times New Roman" pitchFamily="18" charset="0"/>
              </a:rPr>
              <a:t>Решить системы уравнений</a:t>
            </a:r>
            <a:endParaRPr lang="ru-RU" sz="2400">
              <a:solidFill>
                <a:srgbClr val="7030A0"/>
              </a:solidFill>
            </a:endParaRPr>
          </a:p>
          <a:p>
            <a:pPr algn="just" eaLnBrk="0" hangingPunct="0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642938" y="1714500"/>
            <a:ext cx="8143875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b="1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                   </a:t>
            </a:r>
            <a:r>
              <a:rPr lang="ru-RU" sz="2000" b="1">
                <a:solidFill>
                  <a:srgbClr val="7030A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Решение</a:t>
            </a:r>
            <a:endParaRPr lang="ru-RU" sz="2000">
              <a:solidFill>
                <a:srgbClr val="7030A0"/>
              </a:solidFill>
              <a:ea typeface="Times New Roman" pitchFamily="18" charset="0"/>
              <a:cs typeface="Courier New" pitchFamily="49" charset="0"/>
            </a:endParaRPr>
          </a:p>
          <a:p>
            <a:pPr eaLnBrk="0" hangingPunct="0"/>
            <a:r>
              <a:rPr lang="ru-RU" sz="2000">
                <a:ea typeface="Times New Roman" pitchFamily="18" charset="0"/>
                <a:cs typeface="Courier New" pitchFamily="49" charset="0"/>
              </a:rPr>
              <a:t>Найдем главный и оба вспомогательных определителя системы:</a:t>
            </a:r>
          </a:p>
          <a:p>
            <a:pPr eaLnBrk="0" hangingPunct="0"/>
            <a:endParaRPr lang="ru-RU">
              <a:ea typeface="Times New Roman" pitchFamily="18" charset="0"/>
              <a:cs typeface="Courier New" pitchFamily="49" charset="0"/>
            </a:endParaRP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847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0" y="3071813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642938" y="4572000"/>
            <a:ext cx="6000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endParaRPr lang="ru-RU" sz="1100"/>
          </a:p>
          <a:p>
            <a:pPr algn="just" eaLnBrk="0" hangingPunct="0"/>
            <a:r>
              <a:rPr lang="ru-RU" sz="2000">
                <a:cs typeface="Times New Roman" pitchFamily="18" charset="0"/>
              </a:rPr>
              <a:t>Главный определитель системы отличен от нуля </a:t>
            </a:r>
            <a:endParaRPr lang="ru-RU" sz="2000"/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714375" y="5143500"/>
            <a:ext cx="75009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cs typeface="Times New Roman" pitchFamily="18" charset="0"/>
              </a:rPr>
              <a:t> </a:t>
            </a:r>
            <a:r>
              <a:rPr lang="ru-RU" sz="2000">
                <a:cs typeface="Times New Roman" pitchFamily="18" charset="0"/>
              </a:rPr>
              <a:t>значит система совместна и имеет единственное решение </a:t>
            </a:r>
            <a:endParaRPr lang="ru-RU" sz="2000"/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7000875" y="6000750"/>
            <a:ext cx="1928813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b="1">
                <a:cs typeface="Times New Roman" pitchFamily="18" charset="0"/>
              </a:rPr>
              <a:t>Ответ</a:t>
            </a:r>
            <a:r>
              <a:rPr lang="ru-RU" sz="2000">
                <a:cs typeface="Times New Roman" pitchFamily="18" charset="0"/>
              </a:rPr>
              <a:t>: (1; 2).</a:t>
            </a:r>
            <a:endParaRPr lang="ru-RU" sz="2000"/>
          </a:p>
          <a:p>
            <a:pPr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Рисунок 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428625"/>
            <a:ext cx="16875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Рисунок 3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0" y="2428875"/>
            <a:ext cx="51784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Рисунок 3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3500438"/>
            <a:ext cx="372586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Рисунок 3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5" y="5000625"/>
            <a:ext cx="1214438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6"/>
          <p:cNvSpPr>
            <a:spLocks noChangeArrowheads="1"/>
          </p:cNvSpPr>
          <p:nvPr/>
        </p:nvSpPr>
        <p:spPr bwMode="auto">
          <a:xfrm>
            <a:off x="214313" y="428625"/>
            <a:ext cx="785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cs typeface="Times New Roman" pitchFamily="18" charset="0"/>
              </a:rPr>
              <a:t>2</a:t>
            </a:r>
            <a:r>
              <a:rPr lang="ru-RU" sz="2000">
                <a:cs typeface="Times New Roman" pitchFamily="18" charset="0"/>
              </a:rPr>
              <a:t>. </a:t>
            </a:r>
            <a:endParaRPr lang="ru-RU" sz="2000"/>
          </a:p>
        </p:txBody>
      </p:sp>
      <p:sp>
        <p:nvSpPr>
          <p:cNvPr id="1037" name="Rectangle 7"/>
          <p:cNvSpPr>
            <a:spLocks noChangeArrowheads="1"/>
          </p:cNvSpPr>
          <p:nvPr/>
        </p:nvSpPr>
        <p:spPr bwMode="auto">
          <a:xfrm>
            <a:off x="928688" y="1428750"/>
            <a:ext cx="75009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  </a:t>
            </a:r>
            <a:endParaRPr lang="ru-RU" sz="1100"/>
          </a:p>
          <a:p>
            <a:pPr algn="ctr" eaLnBrk="0" hangingPunct="0"/>
            <a:r>
              <a:rPr lang="ru-RU" sz="2000" b="1">
                <a:solidFill>
                  <a:srgbClr val="7030A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Решение</a:t>
            </a:r>
            <a:endParaRPr lang="ru-RU" sz="2000">
              <a:solidFill>
                <a:srgbClr val="7030A0"/>
              </a:solidFill>
            </a:endParaRPr>
          </a:p>
          <a:p>
            <a:pPr eaLnBrk="0" hangingPunct="0"/>
            <a:r>
              <a:rPr lang="ru-RU" sz="2000">
                <a:cs typeface="Times New Roman" pitchFamily="18" charset="0"/>
              </a:rPr>
              <a:t>Найдем главный и оба вспомогательных определителя системы:</a:t>
            </a:r>
            <a:endParaRPr lang="ru-RU" sz="2000"/>
          </a:p>
          <a:p>
            <a:pPr eaLnBrk="0" hangingPunct="0"/>
            <a:endParaRPr lang="ru-RU" sz="2000"/>
          </a:p>
        </p:txBody>
      </p:sp>
      <p:sp>
        <p:nvSpPr>
          <p:cNvPr id="1038" name="Rectangle 8"/>
          <p:cNvSpPr>
            <a:spLocks noChangeArrowheads="1"/>
          </p:cNvSpPr>
          <p:nvPr/>
        </p:nvSpPr>
        <p:spPr bwMode="auto">
          <a:xfrm>
            <a:off x="928688" y="1928813"/>
            <a:ext cx="7215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039" name="Rectangle 9"/>
          <p:cNvSpPr>
            <a:spLocks noChangeArrowheads="1"/>
          </p:cNvSpPr>
          <p:nvPr/>
        </p:nvSpPr>
        <p:spPr bwMode="auto">
          <a:xfrm>
            <a:off x="0" y="2314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 </a:t>
            </a:r>
            <a:endParaRPr lang="ru-RU" sz="1100"/>
          </a:p>
          <a:p>
            <a:pPr eaLnBrk="0" hangingPunct="0"/>
            <a:endParaRPr lang="ru-RU"/>
          </a:p>
        </p:txBody>
      </p:sp>
      <p:sp>
        <p:nvSpPr>
          <p:cNvPr id="1040" name="Rectangle 10"/>
          <p:cNvSpPr>
            <a:spLocks noChangeArrowheads="1"/>
          </p:cNvSpPr>
          <p:nvPr/>
        </p:nvSpPr>
        <p:spPr bwMode="auto">
          <a:xfrm>
            <a:off x="571500" y="4643438"/>
            <a:ext cx="8072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Главный определитель системы равен нулю, а один из вспомогательных не равен нулю </a:t>
            </a:r>
            <a:endParaRPr lang="ru-RU" sz="2000"/>
          </a:p>
        </p:txBody>
      </p:sp>
      <p:sp>
        <p:nvSpPr>
          <p:cNvPr id="1041" name="Rectangle 11"/>
          <p:cNvSpPr>
            <a:spLocks noChangeArrowheads="1"/>
          </p:cNvSpPr>
          <p:nvPr/>
        </p:nvSpPr>
        <p:spPr bwMode="auto">
          <a:xfrm>
            <a:off x="1857375" y="5715000"/>
            <a:ext cx="51435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 </a:t>
            </a:r>
            <a:endParaRPr lang="ru-RU" sz="1100"/>
          </a:p>
          <a:p>
            <a:pPr eaLnBrk="0" hangingPunct="0"/>
            <a:r>
              <a:rPr lang="ru-RU" sz="2000" b="1">
                <a:cs typeface="Times New Roman" pitchFamily="18" charset="0"/>
              </a:rPr>
              <a:t>Ответ</a:t>
            </a:r>
            <a:r>
              <a:rPr lang="ru-RU" sz="2000">
                <a:cs typeface="Times New Roman" pitchFamily="18" charset="0"/>
              </a:rPr>
              <a:t>:        система несовместна.</a:t>
            </a:r>
            <a:endParaRPr lang="ru-RU" sz="2000"/>
          </a:p>
          <a:p>
            <a:pPr eaLnBrk="0" hangingPunct="0"/>
            <a:endParaRPr lang="ru-RU"/>
          </a:p>
        </p:txBody>
      </p:sp>
      <p:grpSp>
        <p:nvGrpSpPr>
          <p:cNvPr id="1044" name="Group 20"/>
          <p:cNvGrpSpPr>
            <a:grpSpLocks noChangeAspect="1"/>
          </p:cNvGrpSpPr>
          <p:nvPr/>
        </p:nvGrpSpPr>
        <p:grpSpPr bwMode="auto">
          <a:xfrm>
            <a:off x="755650" y="3500438"/>
            <a:ext cx="4224338" cy="857250"/>
            <a:chOff x="476" y="2205"/>
            <a:chExt cx="2661" cy="540"/>
          </a:xfrm>
        </p:grpSpPr>
        <p:sp>
          <p:nvSpPr>
            <p:cNvPr id="1043" name="AutoShape 19"/>
            <p:cNvSpPr>
              <a:spLocks noChangeAspect="1" noChangeArrowheads="1" noTextEdit="1"/>
            </p:cNvSpPr>
            <p:nvPr/>
          </p:nvSpPr>
          <p:spPr bwMode="auto">
            <a:xfrm>
              <a:off x="476" y="2205"/>
              <a:ext cx="2585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Line 21"/>
            <p:cNvSpPr>
              <a:spLocks noChangeShapeType="1"/>
            </p:cNvSpPr>
            <p:nvPr/>
          </p:nvSpPr>
          <p:spPr bwMode="auto">
            <a:xfrm>
              <a:off x="826" y="2247"/>
              <a:ext cx="0" cy="46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auto">
            <a:xfrm>
              <a:off x="1224" y="2247"/>
              <a:ext cx="0" cy="46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Rectangle 23"/>
            <p:cNvSpPr>
              <a:spLocks noChangeArrowheads="1"/>
            </p:cNvSpPr>
            <p:nvPr/>
          </p:nvSpPr>
          <p:spPr bwMode="auto">
            <a:xfrm>
              <a:off x="499" y="2365"/>
              <a:ext cx="173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Symbol" pitchFamily="18" charset="2"/>
                </a:rPr>
                <a:t>D</a:t>
              </a:r>
              <a:endParaRPr lang="ru-RU"/>
            </a:p>
          </p:txBody>
        </p:sp>
        <p:sp>
          <p:nvSpPr>
            <p:cNvPr id="1048" name="Rectangle 24"/>
            <p:cNvSpPr>
              <a:spLocks noChangeArrowheads="1"/>
            </p:cNvSpPr>
            <p:nvPr/>
          </p:nvSpPr>
          <p:spPr bwMode="auto">
            <a:xfrm>
              <a:off x="605" y="2493"/>
              <a:ext cx="72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1300" i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ru-RU"/>
            </a:p>
          </p:txBody>
        </p:sp>
        <p:sp>
          <p:nvSpPr>
            <p:cNvPr id="1049" name="Rectangle 25"/>
            <p:cNvSpPr>
              <a:spLocks noChangeArrowheads="1"/>
            </p:cNvSpPr>
            <p:nvPr/>
          </p:nvSpPr>
          <p:spPr bwMode="auto">
            <a:xfrm>
              <a:off x="707" y="2365"/>
              <a:ext cx="165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ru-RU"/>
            </a:p>
          </p:txBody>
        </p:sp>
        <p:sp>
          <p:nvSpPr>
            <p:cNvPr id="1050" name="Rectangle 26"/>
            <p:cNvSpPr>
              <a:spLocks noChangeArrowheads="1"/>
            </p:cNvSpPr>
            <p:nvPr/>
          </p:nvSpPr>
          <p:spPr bwMode="auto">
            <a:xfrm>
              <a:off x="1040" y="2222"/>
              <a:ext cx="165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Symbol" pitchFamily="18" charset="2"/>
                </a:rPr>
                <a:t>-</a:t>
              </a:r>
              <a:endParaRPr lang="ru-RU"/>
            </a:p>
          </p:txBody>
        </p:sp>
        <p:sp>
          <p:nvSpPr>
            <p:cNvPr id="1051" name="Rectangle 27"/>
            <p:cNvSpPr>
              <a:spLocks noChangeArrowheads="1"/>
            </p:cNvSpPr>
            <p:nvPr/>
          </p:nvSpPr>
          <p:spPr bwMode="auto">
            <a:xfrm>
              <a:off x="1040" y="2485"/>
              <a:ext cx="165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Symbol" pitchFamily="18" charset="2"/>
                </a:rPr>
                <a:t>-</a:t>
              </a:r>
              <a:endParaRPr lang="ru-RU"/>
            </a:p>
          </p:txBody>
        </p:sp>
        <p:sp>
          <p:nvSpPr>
            <p:cNvPr id="1052" name="Rectangle 28"/>
            <p:cNvSpPr>
              <a:spLocks noChangeArrowheads="1"/>
            </p:cNvSpPr>
            <p:nvPr/>
          </p:nvSpPr>
          <p:spPr bwMode="auto">
            <a:xfrm>
              <a:off x="1270" y="2365"/>
              <a:ext cx="165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ru-RU"/>
            </a:p>
          </p:txBody>
        </p:sp>
        <p:sp>
          <p:nvSpPr>
            <p:cNvPr id="1053" name="Rectangle 29"/>
            <p:cNvSpPr>
              <a:spLocks noChangeArrowheads="1"/>
            </p:cNvSpPr>
            <p:nvPr/>
          </p:nvSpPr>
          <p:spPr bwMode="auto">
            <a:xfrm>
              <a:off x="1471" y="2365"/>
              <a:ext cx="122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ru-RU"/>
            </a:p>
          </p:txBody>
        </p:sp>
        <p:sp>
          <p:nvSpPr>
            <p:cNvPr id="1054" name="Rectangle 30"/>
            <p:cNvSpPr>
              <a:spLocks noChangeArrowheads="1"/>
            </p:cNvSpPr>
            <p:nvPr/>
          </p:nvSpPr>
          <p:spPr bwMode="auto">
            <a:xfrm>
              <a:off x="1579" y="2365"/>
              <a:ext cx="165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Symbol" pitchFamily="18" charset="2"/>
                </a:rPr>
                <a:t>-</a:t>
              </a:r>
              <a:endParaRPr lang="ru-RU"/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1801" y="2365"/>
              <a:ext cx="165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Symbol" pitchFamily="18" charset="2"/>
                </a:rPr>
                <a:t>-</a:t>
              </a:r>
              <a:endParaRPr lang="ru-RU"/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2002" y="2365"/>
              <a:ext cx="122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ru-RU"/>
            </a:p>
          </p:txBody>
        </p:sp>
        <p:sp>
          <p:nvSpPr>
            <p:cNvPr id="1057" name="Rectangle 33"/>
            <p:cNvSpPr>
              <a:spLocks noChangeArrowheads="1"/>
            </p:cNvSpPr>
            <p:nvPr/>
          </p:nvSpPr>
          <p:spPr bwMode="auto">
            <a:xfrm>
              <a:off x="2110" y="2365"/>
              <a:ext cx="165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Symbol" pitchFamily="18" charset="2"/>
                </a:rPr>
                <a:t>-</a:t>
              </a:r>
              <a:endParaRPr lang="ru-RU"/>
            </a:p>
          </p:txBody>
        </p:sp>
        <p:sp>
          <p:nvSpPr>
            <p:cNvPr id="1058" name="Rectangle 34"/>
            <p:cNvSpPr>
              <a:spLocks noChangeArrowheads="1"/>
            </p:cNvSpPr>
            <p:nvPr/>
          </p:nvSpPr>
          <p:spPr bwMode="auto">
            <a:xfrm>
              <a:off x="2332" y="2365"/>
              <a:ext cx="165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ru-RU"/>
            </a:p>
          </p:txBody>
        </p:sp>
        <p:sp>
          <p:nvSpPr>
            <p:cNvPr id="1059" name="Rectangle 35"/>
            <p:cNvSpPr>
              <a:spLocks noChangeArrowheads="1"/>
            </p:cNvSpPr>
            <p:nvPr/>
          </p:nvSpPr>
          <p:spPr bwMode="auto">
            <a:xfrm>
              <a:off x="2447" y="2365"/>
              <a:ext cx="165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Symbol" pitchFamily="18" charset="2"/>
                </a:rPr>
                <a:t>-</a:t>
              </a:r>
              <a:endParaRPr lang="ru-RU"/>
            </a:p>
          </p:txBody>
        </p:sp>
        <p:sp>
          <p:nvSpPr>
            <p:cNvPr id="1060" name="Rectangle 36"/>
            <p:cNvSpPr>
              <a:spLocks noChangeArrowheads="1"/>
            </p:cNvSpPr>
            <p:nvPr/>
          </p:nvSpPr>
          <p:spPr bwMode="auto">
            <a:xfrm>
              <a:off x="2623" y="2365"/>
              <a:ext cx="165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ru-RU"/>
            </a:p>
          </p:txBody>
        </p:sp>
        <p:sp>
          <p:nvSpPr>
            <p:cNvPr id="1061" name="Rectangle 37"/>
            <p:cNvSpPr>
              <a:spLocks noChangeArrowheads="1"/>
            </p:cNvSpPr>
            <p:nvPr/>
          </p:nvSpPr>
          <p:spPr bwMode="auto">
            <a:xfrm>
              <a:off x="2833" y="2365"/>
              <a:ext cx="165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ru-RU"/>
            </a:p>
          </p:txBody>
        </p:sp>
        <p:sp>
          <p:nvSpPr>
            <p:cNvPr id="1062" name="Rectangle 38"/>
            <p:cNvSpPr>
              <a:spLocks noChangeArrowheads="1"/>
            </p:cNvSpPr>
            <p:nvPr/>
          </p:nvSpPr>
          <p:spPr bwMode="auto">
            <a:xfrm>
              <a:off x="840" y="2242"/>
              <a:ext cx="12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Times New Roman" pitchFamily="18" charset="0"/>
                </a:rPr>
                <a:t>3</a:t>
              </a:r>
              <a:endParaRPr lang="ru-RU"/>
            </a:p>
          </p:txBody>
        </p:sp>
        <p:sp>
          <p:nvSpPr>
            <p:cNvPr id="1063" name="Rectangle 39"/>
            <p:cNvSpPr>
              <a:spLocks noChangeArrowheads="1"/>
            </p:cNvSpPr>
            <p:nvPr/>
          </p:nvSpPr>
          <p:spPr bwMode="auto">
            <a:xfrm>
              <a:off x="1151" y="2242"/>
              <a:ext cx="12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Times New Roman" pitchFamily="18" charset="0"/>
                </a:rPr>
                <a:t>6</a:t>
              </a:r>
              <a:endParaRPr lang="ru-RU"/>
            </a:p>
          </p:txBody>
        </p:sp>
        <p:sp>
          <p:nvSpPr>
            <p:cNvPr id="1064" name="Rectangle 40"/>
            <p:cNvSpPr>
              <a:spLocks noChangeArrowheads="1"/>
            </p:cNvSpPr>
            <p:nvPr/>
          </p:nvSpPr>
          <p:spPr bwMode="auto">
            <a:xfrm>
              <a:off x="840" y="2505"/>
              <a:ext cx="12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1065" name="Rectangle 41"/>
            <p:cNvSpPr>
              <a:spLocks noChangeArrowheads="1"/>
            </p:cNvSpPr>
            <p:nvPr/>
          </p:nvSpPr>
          <p:spPr bwMode="auto">
            <a:xfrm>
              <a:off x="1151" y="2505"/>
              <a:ext cx="12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1381" y="2385"/>
              <a:ext cx="12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Times New Roman" pitchFamily="18" charset="0"/>
                </a:rPr>
                <a:t>3</a:t>
              </a:r>
              <a:endParaRPr lang="ru-RU"/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657" y="2385"/>
              <a:ext cx="12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912" y="2385"/>
              <a:ext cx="12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1069" name="Rectangle 45"/>
            <p:cNvSpPr>
              <a:spLocks noChangeArrowheads="1"/>
            </p:cNvSpPr>
            <p:nvPr/>
          </p:nvSpPr>
          <p:spPr bwMode="auto">
            <a:xfrm>
              <a:off x="2188" y="2385"/>
              <a:ext cx="12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Times New Roman" pitchFamily="18" charset="0"/>
                </a:rPr>
                <a:t>6</a:t>
              </a:r>
              <a:endParaRPr lang="ru-RU"/>
            </a:p>
          </p:txBody>
        </p:sp>
        <p:sp>
          <p:nvSpPr>
            <p:cNvPr id="1070" name="Rectangle 46"/>
            <p:cNvSpPr>
              <a:spLocks noChangeArrowheads="1"/>
            </p:cNvSpPr>
            <p:nvPr/>
          </p:nvSpPr>
          <p:spPr bwMode="auto">
            <a:xfrm>
              <a:off x="2525" y="2385"/>
              <a:ext cx="12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Times New Roman" pitchFamily="18" charset="0"/>
                </a:rPr>
                <a:t>6</a:t>
              </a:r>
              <a:endParaRPr lang="ru-RU"/>
            </a:p>
          </p:txBody>
        </p:sp>
        <p:sp>
          <p:nvSpPr>
            <p:cNvPr id="1071" name="Rectangle 47"/>
            <p:cNvSpPr>
              <a:spLocks noChangeArrowheads="1"/>
            </p:cNvSpPr>
            <p:nvPr/>
          </p:nvSpPr>
          <p:spPr bwMode="auto">
            <a:xfrm>
              <a:off x="2735" y="2385"/>
              <a:ext cx="16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/>
                <a:t>12</a:t>
              </a:r>
            </a:p>
          </p:txBody>
        </p:sp>
        <p:sp>
          <p:nvSpPr>
            <p:cNvPr id="1072" name="Rectangle 48"/>
            <p:cNvSpPr>
              <a:spLocks noChangeArrowheads="1"/>
            </p:cNvSpPr>
            <p:nvPr/>
          </p:nvSpPr>
          <p:spPr bwMode="auto">
            <a:xfrm>
              <a:off x="2944" y="2385"/>
              <a:ext cx="12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ru-RU"/>
            </a:p>
          </p:txBody>
        </p:sp>
        <p:sp>
          <p:nvSpPr>
            <p:cNvPr id="1073" name="Rectangle 49"/>
            <p:cNvSpPr>
              <a:spLocks noChangeArrowheads="1"/>
            </p:cNvSpPr>
            <p:nvPr/>
          </p:nvSpPr>
          <p:spPr bwMode="auto">
            <a:xfrm>
              <a:off x="1530" y="2385"/>
              <a:ext cx="10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Times New Roman" pitchFamily="18" charset="0"/>
                </a:rPr>
                <a:t>(</a:t>
              </a:r>
              <a:endParaRPr lang="ru-RU"/>
            </a:p>
          </p:txBody>
        </p:sp>
        <p:sp>
          <p:nvSpPr>
            <p:cNvPr id="1074" name="Rectangle 50"/>
            <p:cNvSpPr>
              <a:spLocks noChangeArrowheads="1"/>
            </p:cNvSpPr>
            <p:nvPr/>
          </p:nvSpPr>
          <p:spPr bwMode="auto">
            <a:xfrm>
              <a:off x="1723" y="2385"/>
              <a:ext cx="10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Times New Roman" pitchFamily="18" charset="0"/>
                </a:rPr>
                <a:t>)</a:t>
              </a:r>
              <a:endParaRPr lang="ru-RU"/>
            </a:p>
          </p:txBody>
        </p:sp>
        <p:sp>
          <p:nvSpPr>
            <p:cNvPr id="1075" name="Rectangle 51"/>
            <p:cNvSpPr>
              <a:spLocks noChangeArrowheads="1"/>
            </p:cNvSpPr>
            <p:nvPr/>
          </p:nvSpPr>
          <p:spPr bwMode="auto">
            <a:xfrm>
              <a:off x="2061" y="2385"/>
              <a:ext cx="10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Times New Roman" pitchFamily="18" charset="0"/>
                </a:rPr>
                <a:t>(</a:t>
              </a:r>
              <a:endParaRPr lang="ru-RU"/>
            </a:p>
          </p:txBody>
        </p:sp>
        <p:sp>
          <p:nvSpPr>
            <p:cNvPr id="1076" name="Rectangle 52"/>
            <p:cNvSpPr>
              <a:spLocks noChangeArrowheads="1"/>
            </p:cNvSpPr>
            <p:nvPr/>
          </p:nvSpPr>
          <p:spPr bwMode="auto">
            <a:xfrm>
              <a:off x="2254" y="2385"/>
              <a:ext cx="10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Times New Roman" pitchFamily="18" charset="0"/>
                </a:rPr>
                <a:t>)</a:t>
              </a:r>
              <a:endParaRPr lang="ru-RU"/>
            </a:p>
          </p:txBody>
        </p:sp>
        <p:sp>
          <p:nvSpPr>
            <p:cNvPr id="1077" name="Rectangle 53"/>
            <p:cNvSpPr>
              <a:spLocks noChangeArrowheads="1"/>
            </p:cNvSpPr>
            <p:nvPr/>
          </p:nvSpPr>
          <p:spPr bwMode="auto">
            <a:xfrm>
              <a:off x="3005" y="2385"/>
              <a:ext cx="132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200">
                  <a:solidFill>
                    <a:srgbClr val="000000"/>
                  </a:solidFill>
                  <a:latin typeface="Times New Roman" pitchFamily="18" charset="0"/>
                </a:rPr>
                <a:t>,6</a:t>
              </a: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365</TotalTime>
  <Words>728</Words>
  <Application>Microsoft Office PowerPoint</Application>
  <PresentationFormat>Экран (4:3)</PresentationFormat>
  <Paragraphs>239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25</vt:i4>
      </vt:variant>
    </vt:vector>
  </HeadingPairs>
  <TitlesOfParts>
    <vt:vector size="42" baseType="lpstr">
      <vt:lpstr>Franklin Gothic Book</vt:lpstr>
      <vt:lpstr>Arial</vt:lpstr>
      <vt:lpstr>Franklin Gothic Medium</vt:lpstr>
      <vt:lpstr>Wingdings 2</vt:lpstr>
      <vt:lpstr>Calibri</vt:lpstr>
      <vt:lpstr>Times New Roman</vt:lpstr>
      <vt:lpstr>Courier New</vt:lpstr>
      <vt:lpstr>Symbol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Правило   Крамера </dc:title>
  <dc:creator>домашний</dc:creator>
  <cp:lastModifiedBy>USER</cp:lastModifiedBy>
  <cp:revision>38</cp:revision>
  <dcterms:created xsi:type="dcterms:W3CDTF">2009-01-25T13:36:53Z</dcterms:created>
  <dcterms:modified xsi:type="dcterms:W3CDTF">2014-01-13T13:39:39Z</dcterms:modified>
</cp:coreProperties>
</file>