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9" r:id="rId8"/>
    <p:sldId id="262" r:id="rId9"/>
    <p:sldId id="263" r:id="rId10"/>
    <p:sldId id="264" r:id="rId11"/>
    <p:sldId id="265" r:id="rId12"/>
    <p:sldId id="266" r:id="rId13"/>
    <p:sldId id="267" r:id="rId14"/>
    <p:sldId id="268" r:id="rId15"/>
    <p:sldId id="270" r:id="rId1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84" autoAdjust="0"/>
    <p:restoredTop sz="94660"/>
  </p:normalViewPr>
  <p:slideViewPr>
    <p:cSldViewPr>
      <p:cViewPr varScale="1">
        <p:scale>
          <a:sx n="83" d="100"/>
          <a:sy n="83" d="100"/>
        </p:scale>
        <p:origin x="-1584"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ru-RU" smtClean="0"/>
              <a:t>Образец заголовка</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8841B527-ECF7-4B2E-B8C7-781BCB1649B6}" type="datetimeFigureOut">
              <a:rPr lang="ru-RU" smtClean="0"/>
              <a:t>19.01.2020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746C299-6926-42B6-8773-87FC0672021C}" type="slidenum">
              <a:rPr lang="ru-RU" smtClean="0"/>
              <a:t>‹#›</a:t>
            </a:fld>
            <a:endParaRPr lang="ru-RU"/>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8841B527-ECF7-4B2E-B8C7-781BCB1649B6}" type="datetimeFigureOut">
              <a:rPr lang="ru-RU" smtClean="0"/>
              <a:t>19.01.2020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746C299-6926-42B6-8773-87FC0672021C}"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8841B527-ECF7-4B2E-B8C7-781BCB1649B6}" type="datetimeFigureOut">
              <a:rPr lang="ru-RU" smtClean="0"/>
              <a:t>19.01.2020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746C299-6926-42B6-8773-87FC0672021C}"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8841B527-ECF7-4B2E-B8C7-781BCB1649B6}" type="datetimeFigureOut">
              <a:rPr lang="ru-RU" smtClean="0"/>
              <a:t>19.01.2020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746C299-6926-42B6-8773-87FC0672021C}"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ru-RU" smtClean="0"/>
              <a:t>Образец заголовка</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8841B527-ECF7-4B2E-B8C7-781BCB1649B6}" type="datetimeFigureOut">
              <a:rPr lang="ru-RU" smtClean="0"/>
              <a:t>19.01.2020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746C299-6926-42B6-8773-87FC0672021C}" type="slidenum">
              <a:rPr lang="ru-RU" smtClean="0"/>
              <a:t>‹#›</a:t>
            </a:fld>
            <a:endParaRPr lang="ru-RU"/>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8841B527-ECF7-4B2E-B8C7-781BCB1649B6}" type="datetimeFigureOut">
              <a:rPr lang="ru-RU" smtClean="0"/>
              <a:t>19.01.2020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2746C299-6926-42B6-8773-87FC0672021C}"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8841B527-ECF7-4B2E-B8C7-781BCB1649B6}" type="datetimeFigureOut">
              <a:rPr lang="ru-RU" smtClean="0"/>
              <a:t>19.01.2020</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2746C299-6926-42B6-8773-87FC0672021C}" type="slidenum">
              <a:rPr lang="ru-RU" smtClean="0"/>
              <a:t>‹#›</a:t>
            </a:fld>
            <a:endParaRPr lang="ru-RU"/>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8841B527-ECF7-4B2E-B8C7-781BCB1649B6}" type="datetimeFigureOut">
              <a:rPr lang="ru-RU" smtClean="0"/>
              <a:t>19.01.2020</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2746C299-6926-42B6-8773-87FC0672021C}"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41B527-ECF7-4B2E-B8C7-781BCB1649B6}" type="datetimeFigureOut">
              <a:rPr lang="ru-RU" smtClean="0"/>
              <a:t>19.01.2020</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2746C299-6926-42B6-8773-87FC0672021C}"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ru-RU" smtClean="0"/>
              <a:t>Образец заголовка</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8841B527-ECF7-4B2E-B8C7-781BCB1649B6}" type="datetimeFigureOut">
              <a:rPr lang="ru-RU" smtClean="0"/>
              <a:t>19.01.2020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2746C299-6926-42B6-8773-87FC0672021C}" type="slidenum">
              <a:rPr lang="ru-RU" smtClean="0"/>
              <a:t>‹#›</a:t>
            </a:fld>
            <a:endParaRPr lang="ru-RU"/>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8841B527-ECF7-4B2E-B8C7-781BCB1649B6}" type="datetimeFigureOut">
              <a:rPr lang="ru-RU" smtClean="0"/>
              <a:t>19.01.2020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2746C299-6926-42B6-8773-87FC0672021C}"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8841B527-ECF7-4B2E-B8C7-781BCB1649B6}" type="datetimeFigureOut">
              <a:rPr lang="ru-RU" smtClean="0"/>
              <a:t>19.01.2020</a:t>
            </a:fld>
            <a:endParaRPr lang="ru-RU"/>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endParaRPr lang="ru-RU"/>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2746C299-6926-42B6-8773-87FC0672021C}"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899592" y="2132856"/>
            <a:ext cx="7556376" cy="1109985"/>
          </a:xfrm>
        </p:spPr>
        <p:txBody>
          <a:bodyPr>
            <a:normAutofit fontScale="90000"/>
          </a:bodyPr>
          <a:lstStyle/>
          <a:p>
            <a:pPr algn="ctr"/>
            <a:r>
              <a:rPr lang="ru-RU" dirty="0" smtClean="0">
                <a:effectLst>
                  <a:outerShdw blurRad="38100" dist="38100" dir="2700000" algn="tl">
                    <a:srgbClr val="000000">
                      <a:alpha val="43137"/>
                    </a:srgbClr>
                  </a:outerShdw>
                </a:effectLst>
              </a:rPr>
              <a:t>Эвристические методы обучения</a:t>
            </a:r>
            <a:br>
              <a:rPr lang="ru-RU" dirty="0" smtClean="0">
                <a:effectLst>
                  <a:outerShdw blurRad="38100" dist="38100" dir="2700000" algn="tl">
                    <a:srgbClr val="000000">
                      <a:alpha val="43137"/>
                    </a:srgbClr>
                  </a:outerShdw>
                </a:effectLst>
              </a:rPr>
            </a:br>
            <a:r>
              <a:rPr lang="ru-RU" dirty="0" smtClean="0">
                <a:effectLst>
                  <a:outerShdw blurRad="38100" dist="38100" dir="2700000" algn="tl">
                    <a:srgbClr val="000000">
                      <a:alpha val="43137"/>
                    </a:srgbClr>
                  </a:outerShdw>
                </a:effectLst>
              </a:rPr>
              <a:t>на уроках иностранного языка</a:t>
            </a:r>
            <a:endParaRPr lang="ru-RU" dirty="0">
              <a:effectLst>
                <a:outerShdw blurRad="38100" dist="38100" dir="2700000" algn="tl">
                  <a:srgbClr val="000000">
                    <a:alpha val="43137"/>
                  </a:srgbClr>
                </a:outerShdw>
              </a:effectLst>
            </a:endParaRPr>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51720" y="3179919"/>
            <a:ext cx="5609021" cy="36654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91182178"/>
      </p:ext>
    </p:extLst>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6213"/>
            <a:ext cx="9591675" cy="6505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53070670"/>
      </p:ext>
    </p:extLst>
  </p:cSld>
  <p:clrMapOvr>
    <a:masterClrMapping/>
  </p:clrMapOvr>
  <p:transition spd="slow">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4300" y="2043529"/>
            <a:ext cx="8830696" cy="1200329"/>
          </a:xfrm>
          <a:prstGeom prst="rect">
            <a:avLst/>
          </a:prstGeom>
        </p:spPr>
        <p:txBody>
          <a:bodyPr wrap="square">
            <a:spAutoFit/>
          </a:bodyPr>
          <a:lstStyle/>
          <a:p>
            <a:r>
              <a:rPr lang="ru-RU" dirty="0" smtClean="0"/>
              <a:t>Метод </a:t>
            </a:r>
            <a:r>
              <a:rPr lang="ru-RU" dirty="0"/>
              <a:t>используется в случае, когда анализируемая проблема предполагает </a:t>
            </a:r>
            <a:r>
              <a:rPr lang="ru-RU" b="1" i="1" dirty="0"/>
              <a:t>рассмотрение ее с различных точек зрения</a:t>
            </a:r>
            <a:r>
              <a:rPr lang="ru-RU" dirty="0"/>
              <a:t>. </a:t>
            </a:r>
          </a:p>
          <a:p>
            <a:r>
              <a:rPr lang="ru-RU" dirty="0" smtClean="0"/>
              <a:t>Умение </a:t>
            </a:r>
            <a:r>
              <a:rPr lang="ru-RU" dirty="0"/>
              <a:t>поставить себя в позицию другого человека и посмотреть на проблему его глазами позволяет выявить аспекты проблемы, не учтенные ранее.</a:t>
            </a:r>
          </a:p>
        </p:txBody>
      </p:sp>
      <p:sp>
        <p:nvSpPr>
          <p:cNvPr id="3" name="Прямоугольник 2"/>
          <p:cNvSpPr/>
          <p:nvPr/>
        </p:nvSpPr>
        <p:spPr>
          <a:xfrm>
            <a:off x="107504" y="404664"/>
            <a:ext cx="9036496" cy="1754326"/>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ru-RU" sz="54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Метод учета взгляда</a:t>
            </a:r>
          </a:p>
          <a:p>
            <a:pPr algn="ctr"/>
            <a:r>
              <a:rPr lang="ru-RU" sz="5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д</a:t>
            </a:r>
            <a:r>
              <a:rPr lang="ru-RU" sz="5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ругих людей</a:t>
            </a:r>
            <a:endParaRPr lang="ru-RU"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3234720"/>
            <a:ext cx="5945895" cy="3623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11252445"/>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332656"/>
            <a:ext cx="9144000" cy="2031325"/>
          </a:xfrm>
          <a:prstGeom prst="rect">
            <a:avLst/>
          </a:prstGeom>
        </p:spPr>
        <p:txBody>
          <a:bodyPr wrap="square">
            <a:spAutoFit/>
          </a:bodyPr>
          <a:lstStyle/>
          <a:p>
            <a:r>
              <a:rPr lang="en-US" i="1" dirty="0"/>
              <a:t>A plane that was supposed to deliver a family of three (father, a sixteen-year-old daughter and a five-year-old son) that was travelling to the USA had to make an emergency landing on one of the small islands in the Atlantic ocean. The family had to spend three days on the island . You were not in real danger and had just to wait until you were taken on board the ship </a:t>
            </a:r>
            <a:r>
              <a:rPr lang="en-US" i="1" dirty="0" smtClean="0"/>
              <a:t>and got to the continent. </a:t>
            </a:r>
            <a:r>
              <a:rPr lang="en-US" i="1" dirty="0"/>
              <a:t>Describe everything as if you were: </a:t>
            </a:r>
            <a:r>
              <a:rPr lang="en-US" b="1" i="1" dirty="0"/>
              <a:t>the mother, the father, the son, the daughter, the pilot of the plane, a chief of the local tribe, a baby chimpanzee that lived nearby.</a:t>
            </a:r>
            <a:endParaRPr lang="ru-RU" b="1"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5098" y="2279436"/>
            <a:ext cx="6062489" cy="45488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05440045"/>
      </p:ext>
    </p:extLst>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86" y="1106597"/>
            <a:ext cx="9159974" cy="1477328"/>
          </a:xfrm>
          <a:prstGeom prst="rect">
            <a:avLst/>
          </a:prstGeom>
        </p:spPr>
        <p:txBody>
          <a:bodyPr wrap="square">
            <a:spAutoFit/>
          </a:bodyPr>
          <a:lstStyle/>
          <a:p>
            <a:r>
              <a:rPr lang="ru-RU" dirty="0" smtClean="0"/>
              <a:t>Данный </a:t>
            </a:r>
            <a:r>
              <a:rPr lang="ru-RU" dirty="0"/>
              <a:t>метод призван оказать содействие учащимся в осознании сущности проблемы или учебного вопроса. Учащимся предлагают закрыть глаза, расслабиться и вспомнить какой-то момент из своего жизненного опыта. Учитель при этом задает </a:t>
            </a:r>
            <a:r>
              <a:rPr lang="ru-RU" dirty="0" smtClean="0"/>
              <a:t>вопросы. </a:t>
            </a:r>
            <a:r>
              <a:rPr lang="ru-RU" dirty="0" smtClean="0"/>
              <a:t>В</a:t>
            </a:r>
            <a:r>
              <a:rPr lang="ru-RU" dirty="0" smtClean="0"/>
              <a:t>изуализация </a:t>
            </a:r>
            <a:r>
              <a:rPr lang="ru-RU" dirty="0"/>
              <a:t>помогает учащимся применить имеющиеся у них знания и опыт для </a:t>
            </a:r>
            <a:r>
              <a:rPr lang="ru-RU" dirty="0" smtClean="0"/>
              <a:t>решения  </a:t>
            </a:r>
            <a:r>
              <a:rPr lang="ru-RU" dirty="0"/>
              <a:t>проблемы.</a:t>
            </a:r>
          </a:p>
        </p:txBody>
      </p:sp>
      <p:sp>
        <p:nvSpPr>
          <p:cNvPr id="4" name="Прямоугольник 3"/>
          <p:cNvSpPr/>
          <p:nvPr/>
        </p:nvSpPr>
        <p:spPr>
          <a:xfrm>
            <a:off x="395536" y="159231"/>
            <a:ext cx="7319376" cy="923330"/>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ru-RU" sz="5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Метод визуализации</a:t>
            </a:r>
            <a:endParaRPr lang="ru-RU"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5292" y="2583925"/>
            <a:ext cx="6854958" cy="42843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92818796"/>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42176"/>
            <a:ext cx="9173736" cy="6115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7867591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20313" y="1058356"/>
            <a:ext cx="4689456" cy="5813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1475656" y="404664"/>
            <a:ext cx="5578771" cy="1754326"/>
          </a:xfrm>
          <a:prstGeom prst="rect">
            <a:avLst/>
          </a:prstGeom>
          <a:noFill/>
        </p:spPr>
        <p:txBody>
          <a:bodyPr wrap="none" lIns="91440" tIns="45720" rIns="91440" bIns="45720">
            <a:spAutoFit/>
          </a:bodyPr>
          <a:lstStyle/>
          <a:p>
            <a:pPr algn="ctr"/>
            <a:r>
              <a:rPr lang="ru-RU" sz="5400" b="1" cap="none" spc="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СПАСИБО</a:t>
            </a:r>
          </a:p>
          <a:p>
            <a:pPr algn="ctr"/>
            <a:r>
              <a:rPr lang="ru-RU" sz="54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ЗА ВНИМАНИЕ!</a:t>
            </a:r>
            <a:endParaRPr lang="ru-RU" sz="54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spTree>
    <p:extLst>
      <p:ext uri="{BB962C8B-B14F-4D97-AF65-F5344CB8AC3E}">
        <p14:creationId xmlns:p14="http://schemas.microsoft.com/office/powerpoint/2010/main" val="355070864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7430" y="2202335"/>
            <a:ext cx="5893246" cy="4655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0" y="332656"/>
            <a:ext cx="9036496" cy="1938992"/>
          </a:xfrm>
          <a:prstGeom prst="rect">
            <a:avLst/>
          </a:prstGeom>
        </p:spPr>
        <p:txBody>
          <a:bodyPr wrap="square">
            <a:spAutoFit/>
          </a:bodyPr>
          <a:lstStyle/>
          <a:p>
            <a:r>
              <a:rPr lang="ru-RU" sz="2400" b="1" i="1" u="sng" dirty="0"/>
              <a:t>Частично-поисковый (эвристический метод обучения) </a:t>
            </a:r>
            <a:r>
              <a:rPr lang="ru-RU" sz="2400" dirty="0"/>
              <a:t>– это организация </a:t>
            </a:r>
            <a:r>
              <a:rPr lang="ru-RU" sz="2400" i="1" dirty="0"/>
              <a:t>активного</a:t>
            </a:r>
            <a:r>
              <a:rPr lang="ru-RU" sz="2400" dirty="0"/>
              <a:t> поиска решения </a:t>
            </a:r>
            <a:r>
              <a:rPr lang="ru-RU" sz="2400" i="1" dirty="0"/>
              <a:t>познавательных задач</a:t>
            </a:r>
            <a:r>
              <a:rPr lang="ru-RU" sz="2400" dirty="0"/>
              <a:t>, выдвинутых в процессе обучения или самостоятельно сформулированных под руководством учителя или на основе </a:t>
            </a:r>
            <a:r>
              <a:rPr lang="ru-RU" sz="2400" dirty="0" smtClean="0"/>
              <a:t>указаний </a:t>
            </a:r>
            <a:r>
              <a:rPr lang="ru-RU" sz="2400" dirty="0"/>
              <a:t>и программ. </a:t>
            </a:r>
          </a:p>
        </p:txBody>
      </p:sp>
    </p:spTree>
    <p:extLst>
      <p:ext uri="{BB962C8B-B14F-4D97-AF65-F5344CB8AC3E}">
        <p14:creationId xmlns:p14="http://schemas.microsoft.com/office/powerpoint/2010/main" val="2033487363"/>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332656"/>
            <a:ext cx="9144000" cy="1200329"/>
          </a:xfrm>
          <a:prstGeom prst="rect">
            <a:avLst/>
          </a:prstGeom>
        </p:spPr>
        <p:txBody>
          <a:bodyPr wrap="square">
            <a:spAutoFit/>
          </a:bodyPr>
          <a:lstStyle/>
          <a:p>
            <a:r>
              <a:rPr lang="ru-RU" sz="2400" dirty="0" smtClean="0"/>
              <a:t>Впервые учение об эвристических методах разработано и введено в практику</a:t>
            </a:r>
            <a:r>
              <a:rPr lang="ru-RU" sz="2400" b="1" i="1" dirty="0" smtClean="0"/>
              <a:t> Сократом</a:t>
            </a:r>
            <a:r>
              <a:rPr lang="ru-RU" sz="2400" dirty="0" smtClean="0"/>
              <a:t>, и вошло в историю под названием </a:t>
            </a:r>
            <a:r>
              <a:rPr lang="ru-RU" sz="2400" b="1" u="sng" dirty="0" smtClean="0"/>
              <a:t>«сократическая беседа»</a:t>
            </a:r>
            <a:r>
              <a:rPr lang="ru-RU" sz="2400" dirty="0" smtClean="0"/>
              <a:t>. </a:t>
            </a:r>
            <a:endParaRPr lang="ru-RU" sz="2400" dirty="0"/>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1688224"/>
            <a:ext cx="7714828" cy="51457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9298889"/>
      </p:ext>
    </p:extLst>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8266" y="404664"/>
            <a:ext cx="8982754" cy="1938992"/>
          </a:xfrm>
          <a:prstGeom prst="rect">
            <a:avLst/>
          </a:prstGeom>
        </p:spPr>
        <p:txBody>
          <a:bodyPr wrap="square">
            <a:spAutoFit/>
          </a:bodyPr>
          <a:lstStyle/>
          <a:p>
            <a:r>
              <a:rPr lang="ru-RU" sz="2400" dirty="0"/>
              <a:t>Преподаватель не дает студенту </a:t>
            </a:r>
            <a:r>
              <a:rPr lang="ru-RU" sz="2400" b="1" dirty="0"/>
              <a:t>готовые знания</a:t>
            </a:r>
            <a:r>
              <a:rPr lang="ru-RU" sz="2400" dirty="0"/>
              <a:t>; он предоставляет ему </a:t>
            </a:r>
            <a:r>
              <a:rPr lang="ru-RU" sz="2400" b="1" dirty="0"/>
              <a:t>объект, знаниями о котором должен овладеть учащийся</a:t>
            </a:r>
            <a:r>
              <a:rPr lang="ru-RU" sz="2400" dirty="0"/>
              <a:t>. </a:t>
            </a:r>
            <a:endParaRPr lang="ru-RU" sz="2400" dirty="0" smtClean="0"/>
          </a:p>
          <a:p>
            <a:r>
              <a:rPr lang="ru-RU" sz="2400" dirty="0" smtClean="0"/>
              <a:t>На </a:t>
            </a:r>
            <a:r>
              <a:rPr lang="ru-RU" sz="2400" dirty="0"/>
              <a:t>его основе </a:t>
            </a:r>
            <a:r>
              <a:rPr lang="ru-RU" sz="2400" dirty="0" smtClean="0"/>
              <a:t>студент должен </a:t>
            </a:r>
            <a:r>
              <a:rPr lang="ru-RU" sz="2400" dirty="0"/>
              <a:t>создать </a:t>
            </a:r>
            <a:r>
              <a:rPr lang="ru-RU" sz="2400" b="1" i="1" u="sng" dirty="0"/>
              <a:t>продукт деятельности </a:t>
            </a:r>
            <a:r>
              <a:rPr lang="ru-RU" sz="2400" dirty="0"/>
              <a:t>— гипотезу, текст, схему.</a:t>
            </a:r>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2297106"/>
            <a:ext cx="6081192" cy="45608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55028126"/>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440" y="332656"/>
            <a:ext cx="9132560" cy="3046988"/>
          </a:xfrm>
          <a:prstGeom prst="rect">
            <a:avLst/>
          </a:prstGeom>
        </p:spPr>
        <p:txBody>
          <a:bodyPr wrap="square">
            <a:spAutoFit/>
          </a:bodyPr>
          <a:lstStyle/>
          <a:p>
            <a:r>
              <a:rPr lang="ru-RU" sz="2400" dirty="0"/>
              <a:t>У</a:t>
            </a:r>
            <a:r>
              <a:rPr lang="ru-RU" sz="2400" dirty="0" smtClean="0"/>
              <a:t>чащиеся </a:t>
            </a:r>
            <a:r>
              <a:rPr lang="ru-RU" sz="2400" dirty="0"/>
              <a:t>не всегда способны к самостоятельному решению сложной учебной задачи от начала и до конца, они могут попытаться частично разобраться в ней. </a:t>
            </a:r>
            <a:endParaRPr lang="ru-RU" sz="2400" dirty="0" smtClean="0"/>
          </a:p>
          <a:p>
            <a:r>
              <a:rPr lang="ru-RU" sz="2400" b="1" i="1" u="sng" dirty="0" smtClean="0"/>
              <a:t>Задача учителя- привлечь </a:t>
            </a:r>
            <a:r>
              <a:rPr lang="ru-RU" sz="2400" b="1" i="1" u="sng" dirty="0"/>
              <a:t>детей к выполнению отдельных шагов</a:t>
            </a:r>
            <a:r>
              <a:rPr lang="ru-RU" sz="2400" dirty="0"/>
              <a:t>. </a:t>
            </a:r>
            <a:endParaRPr lang="ru-RU" sz="2400" dirty="0" smtClean="0"/>
          </a:p>
          <a:p>
            <a:r>
              <a:rPr lang="ru-RU" sz="2400" dirty="0" smtClean="0"/>
              <a:t>Какую-то </a:t>
            </a:r>
            <a:r>
              <a:rPr lang="ru-RU" sz="2400" dirty="0"/>
              <a:t>часть знаний дает взрослый, часть ученики ищут самостоятельно, отвечают на заданные вопросы или разрешают проблемные </a:t>
            </a:r>
            <a:r>
              <a:rPr lang="ru-RU" sz="2400" dirty="0" smtClean="0"/>
              <a:t>задания.</a:t>
            </a:r>
            <a:endParaRPr lang="ru-RU" sz="2400" dirty="0"/>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07904" y="3349479"/>
            <a:ext cx="5436096" cy="35016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8633339"/>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8022" y="404664"/>
            <a:ext cx="9135978" cy="830997"/>
          </a:xfrm>
          <a:prstGeom prst="rect">
            <a:avLst/>
          </a:prstGeom>
        </p:spPr>
        <p:txBody>
          <a:bodyPr wrap="square">
            <a:spAutoFit/>
          </a:bodyPr>
          <a:lstStyle/>
          <a:p>
            <a:r>
              <a:rPr lang="ru-RU" sz="2400" dirty="0"/>
              <a:t>Главной задачей в эвристическом обучении является </a:t>
            </a:r>
            <a:r>
              <a:rPr lang="ru-RU" sz="2400" b="1" dirty="0"/>
              <a:t>творческая самореализация учащегося. </a:t>
            </a:r>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1257365"/>
            <a:ext cx="7890078" cy="5578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47337069"/>
      </p:ext>
    </p:extLst>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1268760"/>
            <a:ext cx="8892480" cy="2554545"/>
          </a:xfrm>
          <a:prstGeom prst="rect">
            <a:avLst/>
          </a:prstGeom>
        </p:spPr>
        <p:txBody>
          <a:bodyPr wrap="square">
            <a:spAutoFit/>
          </a:bodyPr>
          <a:lstStyle/>
          <a:p>
            <a:pPr marL="342900" indent="-342900">
              <a:buFont typeface="+mj-lt"/>
              <a:buAutoNum type="arabicPeriod"/>
            </a:pPr>
            <a:r>
              <a:rPr lang="ru-RU" sz="2000" b="0" i="0" dirty="0" smtClean="0">
                <a:solidFill>
                  <a:srgbClr val="000000"/>
                </a:solidFill>
                <a:effectLst/>
                <a:latin typeface="Roboto"/>
              </a:rPr>
              <a:t>увеличивается роль самостоятельности в образовательном процессе, </a:t>
            </a:r>
          </a:p>
          <a:p>
            <a:pPr marL="342900" indent="-342900">
              <a:buFont typeface="+mj-lt"/>
              <a:buAutoNum type="arabicPeriod"/>
            </a:pPr>
            <a:r>
              <a:rPr lang="ru-RU" sz="2000" b="0" i="0" dirty="0" smtClean="0">
                <a:solidFill>
                  <a:srgbClr val="000000"/>
                </a:solidFill>
                <a:effectLst/>
                <a:latin typeface="Roboto"/>
              </a:rPr>
              <a:t>повышается инициативность; </a:t>
            </a:r>
          </a:p>
          <a:p>
            <a:pPr marL="342900" indent="-342900">
              <a:buFont typeface="+mj-lt"/>
              <a:buAutoNum type="arabicPeriod"/>
            </a:pPr>
            <a:r>
              <a:rPr lang="ru-RU" sz="2000" b="0" i="0" dirty="0" smtClean="0">
                <a:solidFill>
                  <a:srgbClr val="000000"/>
                </a:solidFill>
                <a:effectLst/>
                <a:latin typeface="Roboto"/>
              </a:rPr>
              <a:t>появляется положительная внутренняя мотивация в процессе поиска решения проблем;</a:t>
            </a:r>
          </a:p>
          <a:p>
            <a:pPr marL="342900" indent="-342900">
              <a:buFont typeface="+mj-lt"/>
              <a:buAutoNum type="arabicPeriod"/>
            </a:pPr>
            <a:r>
              <a:rPr lang="ru-RU" sz="2000" b="0" i="0" dirty="0" smtClean="0">
                <a:solidFill>
                  <a:srgbClr val="000000"/>
                </a:solidFill>
                <a:effectLst/>
                <a:latin typeface="Roboto"/>
              </a:rPr>
              <a:t> формируется творческий подход к решению задач; </a:t>
            </a:r>
          </a:p>
          <a:p>
            <a:pPr marL="342900" indent="-342900">
              <a:buFont typeface="+mj-lt"/>
              <a:buAutoNum type="arabicPeriod"/>
            </a:pPr>
            <a:r>
              <a:rPr lang="ru-RU" sz="2000" b="0" i="0" dirty="0" smtClean="0">
                <a:solidFill>
                  <a:srgbClr val="000000"/>
                </a:solidFill>
                <a:effectLst/>
                <a:latin typeface="Roboto"/>
              </a:rPr>
              <a:t>при групповой организации работы учеников происходит укрепление межличностных отношений, развивается взаимодействие в коллективе; повышается самооценка детей; </a:t>
            </a:r>
            <a:endParaRPr lang="ru-RU" sz="2000" dirty="0"/>
          </a:p>
        </p:txBody>
      </p:sp>
      <p:sp>
        <p:nvSpPr>
          <p:cNvPr id="5" name="Прямоугольник 4"/>
          <p:cNvSpPr/>
          <p:nvPr/>
        </p:nvSpPr>
        <p:spPr>
          <a:xfrm>
            <a:off x="1547664" y="345430"/>
            <a:ext cx="5370317"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Преимущества</a:t>
            </a:r>
            <a:endParaRPr lang="ru-RU"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09986" y="3823305"/>
            <a:ext cx="4520549" cy="3013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23248801"/>
      </p:ext>
    </p:extLst>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401256"/>
            <a:ext cx="9144000" cy="1754326"/>
          </a:xfrm>
          <a:prstGeom prst="rect">
            <a:avLst/>
          </a:prstGeom>
        </p:spPr>
        <p:txBody>
          <a:bodyPr wrap="square">
            <a:spAutoFit/>
          </a:bodyPr>
          <a:lstStyle/>
          <a:p>
            <a:r>
              <a:rPr lang="ru-RU" dirty="0"/>
              <a:t>Эвристическое обучение строится на основе </a:t>
            </a:r>
            <a:r>
              <a:rPr lang="ru-RU" b="1" i="1" dirty="0"/>
              <a:t>открытых заданий</a:t>
            </a:r>
            <a:r>
              <a:rPr lang="ru-RU" dirty="0"/>
              <a:t>. Практически любой элемент изучаемой темы может выражаться в форме открытого задания.</a:t>
            </a:r>
          </a:p>
          <a:p>
            <a:r>
              <a:rPr lang="ru-RU" b="1" i="1" dirty="0"/>
              <a:t>Э</a:t>
            </a:r>
            <a:r>
              <a:rPr lang="ru-RU" b="1" i="1" dirty="0" smtClean="0"/>
              <a:t>вристическими </a:t>
            </a:r>
            <a:r>
              <a:rPr lang="ru-RU" b="1" i="1" dirty="0"/>
              <a:t>методами обучения </a:t>
            </a:r>
            <a:r>
              <a:rPr lang="ru-RU" dirty="0"/>
              <a:t>являются такие, </a:t>
            </a:r>
            <a:r>
              <a:rPr lang="ru-RU" b="1" i="1" u="sng" dirty="0"/>
              <a:t>результатом применения которых всегда является   создаваемая учениками образовательная продукция</a:t>
            </a:r>
            <a:r>
              <a:rPr lang="ru-RU" dirty="0"/>
              <a:t>: идея, гипотеза, текстовое произведение, картина, поделка, план своих занятий и т. п</a:t>
            </a:r>
            <a:r>
              <a:rPr lang="ru-RU" dirty="0" smtClean="0"/>
              <a:t>.</a:t>
            </a:r>
            <a:endParaRPr lang="ru-RU"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27114" y="2155582"/>
            <a:ext cx="7060520" cy="4702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18377975"/>
      </p:ext>
    </p:extLst>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0942" y="813650"/>
            <a:ext cx="9126840" cy="2585323"/>
          </a:xfrm>
          <a:prstGeom prst="rect">
            <a:avLst/>
          </a:prstGeom>
        </p:spPr>
        <p:txBody>
          <a:bodyPr wrap="square">
            <a:spAutoFit/>
          </a:bodyPr>
          <a:lstStyle/>
          <a:p>
            <a:endParaRPr lang="ru-RU" b="1" dirty="0" smtClean="0"/>
          </a:p>
          <a:p>
            <a:r>
              <a:rPr lang="ru-RU" b="1" dirty="0" smtClean="0"/>
              <a:t>Метод </a:t>
            </a:r>
            <a:r>
              <a:rPr lang="ru-RU" b="1" dirty="0" err="1"/>
              <a:t>эмпатии</a:t>
            </a:r>
            <a:r>
              <a:rPr lang="ru-RU" b="1" dirty="0"/>
              <a:t> (вживания)</a:t>
            </a:r>
            <a:r>
              <a:rPr lang="ru-RU" dirty="0"/>
              <a:t> означает “</a:t>
            </a:r>
            <a:r>
              <a:rPr lang="ru-RU" dirty="0" err="1"/>
              <a:t>вчувствование</a:t>
            </a:r>
            <a:r>
              <a:rPr lang="ru-RU" dirty="0"/>
              <a:t>” человека в состояние другого объекта, “вселения” учеников в изучаемые объекты окружающего мира, попытка почувствовать и познать его изнутри.</a:t>
            </a:r>
          </a:p>
          <a:p>
            <a:r>
              <a:rPr lang="ru-RU" dirty="0"/>
              <a:t>Например, вжиться в сущность дерева, кошки, облака и других образовательных предметов. В момент вживания ученик задаёт вопросы объекту-себе, пытаясь на чувственном уровне воспринять, понять, увидеть ответы. Рождающиеся при этом мысли, чувства, ощущения и есть образовательный продукт ученика, который может затем быть им выражен им в устной, письменной, рисуночной форме.</a:t>
            </a:r>
          </a:p>
        </p:txBody>
      </p:sp>
      <p:sp>
        <p:nvSpPr>
          <p:cNvPr id="3" name="Прямоугольник 2"/>
          <p:cNvSpPr/>
          <p:nvPr/>
        </p:nvSpPr>
        <p:spPr>
          <a:xfrm>
            <a:off x="1702013" y="260648"/>
            <a:ext cx="5396478" cy="923330"/>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ru-RU" sz="54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Метод </a:t>
            </a:r>
            <a:r>
              <a:rPr lang="ru-RU" sz="5400" b="1" cap="none" spc="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эмпатии</a:t>
            </a:r>
            <a:endParaRPr lang="ru-RU"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47864" y="3398973"/>
            <a:ext cx="4934322" cy="32895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48315776"/>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Ясность">
  <a:themeElements>
    <a:clrScheme name="Ясность">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Классическая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Ясность">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emplate>
  <TotalTime>184</TotalTime>
  <Words>458</Words>
  <Application>Microsoft Office PowerPoint</Application>
  <PresentationFormat>Экран (4:3)</PresentationFormat>
  <Paragraphs>30</Paragraphs>
  <Slides>15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Ясность</vt:lpstr>
      <vt:lpstr>Эвристические методы обучения на уроках иностранного языка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HP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Эвристические методы обучения на уроках иностранного языка</dc:title>
  <dc:creator>Арина</dc:creator>
  <cp:lastModifiedBy>Арина</cp:lastModifiedBy>
  <cp:revision>10</cp:revision>
  <dcterms:created xsi:type="dcterms:W3CDTF">2020-01-17T11:14:13Z</dcterms:created>
  <dcterms:modified xsi:type="dcterms:W3CDTF">2020-01-19T18:46:36Z</dcterms:modified>
</cp:coreProperties>
</file>