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2" r:id="rId16"/>
    <p:sldId id="271" r:id="rId17"/>
    <p:sldId id="273" r:id="rId18"/>
    <p:sldId id="26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2400" cy="2187674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Проектирование образовательной деятельности</a:t>
            </a:r>
            <a:br>
              <a:rPr lang="ru-RU" sz="3200" dirty="0" smtClean="0"/>
            </a:br>
            <a:r>
              <a:rPr lang="ru-RU" sz="3200" dirty="0" smtClean="0">
                <a:solidFill>
                  <a:schemeClr val="tx1"/>
                </a:solidFill>
              </a:rPr>
              <a:t>школы с сетью филиалов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/>
              <a:t>на основе анализа результатов внешних оценочных процедур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4653136"/>
            <a:ext cx="6912768" cy="175260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/>
              <a:t>Заместитель директора по УВР </a:t>
            </a:r>
          </a:p>
          <a:p>
            <a:pPr algn="l"/>
            <a:r>
              <a:rPr lang="ru-RU" sz="2000" dirty="0" smtClean="0"/>
              <a:t>МАОУ – </a:t>
            </a:r>
            <a:r>
              <a:rPr lang="ru-RU" sz="2000" dirty="0" err="1" smtClean="0"/>
              <a:t>Лопушская</a:t>
            </a:r>
            <a:r>
              <a:rPr lang="ru-RU" sz="2000" dirty="0" smtClean="0"/>
              <a:t> СОШ им. Н.М. </a:t>
            </a:r>
            <a:r>
              <a:rPr lang="ru-RU" sz="2000" dirty="0" err="1" smtClean="0"/>
              <a:t>Грибачева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err="1" smtClean="0"/>
              <a:t>Лукутина</a:t>
            </a:r>
            <a:r>
              <a:rPr lang="ru-RU" sz="2000" dirty="0" smtClean="0"/>
              <a:t> Наталья Анатольевна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925347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Администрация</a:t>
            </a:r>
            <a:endParaRPr lang="ru-RU" dirty="0"/>
          </a:p>
        </p:txBody>
      </p:sp>
      <p:pic>
        <p:nvPicPr>
          <p:cNvPr id="8194" name="Picture 2" descr="C:\Users\Admin\Desktop\конф 20.11.19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7956725" cy="3996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78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Администрация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932040" y="1412776"/>
            <a:ext cx="4211960" cy="50405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118872" indent="0">
              <a:buNone/>
            </a:pPr>
            <a:r>
              <a:rPr lang="ru-RU" sz="1700" dirty="0" smtClean="0"/>
              <a:t>-</a:t>
            </a:r>
            <a:r>
              <a:rPr lang="ru-RU" sz="1700" b="1" dirty="0" smtClean="0"/>
              <a:t>инспектирование по предметам </a:t>
            </a:r>
          </a:p>
          <a:p>
            <a:pPr marL="118872" indent="0">
              <a:buNone/>
            </a:pPr>
            <a:r>
              <a:rPr lang="ru-RU" sz="1700" b="1" dirty="0"/>
              <a:t> </a:t>
            </a:r>
            <a:r>
              <a:rPr lang="ru-RU" sz="1700" b="1" dirty="0" smtClean="0"/>
              <a:t> </a:t>
            </a:r>
            <a:r>
              <a:rPr lang="ru-RU" sz="1700" dirty="0" smtClean="0"/>
              <a:t>(АКР, ДПР («срезы»))</a:t>
            </a:r>
          </a:p>
          <a:p>
            <a:pPr marL="118872" indent="0">
              <a:buNone/>
            </a:pPr>
            <a:r>
              <a:rPr lang="ru-RU" sz="1700" dirty="0" smtClean="0"/>
              <a:t>-</a:t>
            </a:r>
            <a:r>
              <a:rPr lang="ru-RU" sz="1700" b="1" dirty="0" smtClean="0"/>
              <a:t>диагностика</a:t>
            </a:r>
            <a:r>
              <a:rPr lang="ru-RU" sz="1700" dirty="0" smtClean="0"/>
              <a:t>:</a:t>
            </a:r>
          </a:p>
          <a:p>
            <a:pPr marL="118872" indent="0">
              <a:buNone/>
            </a:pPr>
            <a:r>
              <a:rPr lang="ru-RU" sz="1700" dirty="0" smtClean="0"/>
              <a:t>*диагностика УУД</a:t>
            </a:r>
          </a:p>
          <a:p>
            <a:pPr marL="118872" indent="0">
              <a:buNone/>
            </a:pPr>
            <a:r>
              <a:rPr lang="ru-RU" sz="1700" dirty="0" smtClean="0"/>
              <a:t>*комплексная работа с текстом</a:t>
            </a:r>
          </a:p>
          <a:p>
            <a:pPr marL="118872" indent="0">
              <a:buNone/>
            </a:pPr>
            <a:r>
              <a:rPr lang="ru-RU" sz="1700" dirty="0" smtClean="0"/>
              <a:t>*собеседование с родителями</a:t>
            </a:r>
          </a:p>
          <a:p>
            <a:pPr marL="118872" indent="0">
              <a:buNone/>
            </a:pPr>
            <a:r>
              <a:rPr lang="ru-RU" sz="1700" dirty="0" smtClean="0"/>
              <a:t>*определение </a:t>
            </a:r>
            <a:r>
              <a:rPr lang="ru-RU" sz="1700" dirty="0" err="1" smtClean="0"/>
              <a:t>профнамерений</a:t>
            </a:r>
            <a:r>
              <a:rPr lang="ru-RU" sz="1700" dirty="0" smtClean="0"/>
              <a:t> </a:t>
            </a:r>
          </a:p>
          <a:p>
            <a:pPr marL="118872" indent="0">
              <a:buNone/>
            </a:pPr>
            <a:r>
              <a:rPr lang="ru-RU" sz="1700" dirty="0"/>
              <a:t> </a:t>
            </a:r>
            <a:r>
              <a:rPr lang="ru-RU" sz="1700" dirty="0" smtClean="0"/>
              <a:t>   выпускников </a:t>
            </a:r>
          </a:p>
          <a:p>
            <a:pPr marL="118872" indent="0">
              <a:buNone/>
            </a:pPr>
            <a:r>
              <a:rPr lang="ru-RU" sz="1700" dirty="0" smtClean="0"/>
              <a:t>- </a:t>
            </a:r>
            <a:r>
              <a:rPr lang="ru-RU" sz="1700" b="1" dirty="0" smtClean="0"/>
              <a:t>тематические контроли</a:t>
            </a:r>
            <a:r>
              <a:rPr lang="ru-RU" sz="1700" dirty="0" smtClean="0"/>
              <a:t>:</a:t>
            </a:r>
          </a:p>
          <a:p>
            <a:pPr marL="118872" indent="0">
              <a:buNone/>
            </a:pPr>
            <a:r>
              <a:rPr lang="ru-RU" sz="1700" dirty="0" smtClean="0"/>
              <a:t>*Объективность оценивания педагогами</a:t>
            </a:r>
          </a:p>
          <a:p>
            <a:pPr marL="118872" indent="0">
              <a:buNone/>
            </a:pPr>
            <a:r>
              <a:rPr lang="ru-RU" sz="1700" dirty="0" smtClean="0"/>
              <a:t>*Соответствие КИМ по предметам требованиям ФГОС</a:t>
            </a:r>
          </a:p>
          <a:p>
            <a:pPr marL="118872" indent="0">
              <a:buNone/>
            </a:pPr>
            <a:r>
              <a:rPr lang="ru-RU" sz="1700" dirty="0" smtClean="0"/>
              <a:t>*Смысловая работа с текстом на уроках</a:t>
            </a:r>
          </a:p>
          <a:p>
            <a:pPr marL="118872" indent="0">
              <a:buNone/>
            </a:pPr>
            <a:r>
              <a:rPr lang="ru-RU" sz="1700" b="1" dirty="0" smtClean="0"/>
              <a:t>-совещания, заседания МО</a:t>
            </a:r>
          </a:p>
          <a:p>
            <a:pPr marL="118872" indent="0">
              <a:buNone/>
            </a:pPr>
            <a:r>
              <a:rPr lang="ru-RU" sz="1700" b="1" dirty="0" smtClean="0"/>
              <a:t>-кустовые </a:t>
            </a:r>
            <a:r>
              <a:rPr lang="ru-RU" sz="1700" b="1" dirty="0" smtClean="0"/>
              <a:t>семинары, педсоветы</a:t>
            </a:r>
            <a:endParaRPr lang="ru-RU" sz="1700" b="1" dirty="0" smtClean="0"/>
          </a:p>
          <a:p>
            <a:pPr marL="118872" indent="0">
              <a:buNone/>
            </a:pPr>
            <a:r>
              <a:rPr lang="ru-RU" sz="1700" b="1" dirty="0" smtClean="0"/>
              <a:t>-увеличение мероприятий по профориентации</a:t>
            </a:r>
          </a:p>
          <a:p>
            <a:pPr marL="118872" indent="0">
              <a:buNone/>
            </a:pPr>
            <a:r>
              <a:rPr lang="ru-RU" sz="1700" b="1" dirty="0" smtClean="0"/>
              <a:t>-корректировка рабочих программ</a:t>
            </a:r>
          </a:p>
          <a:p>
            <a:pPr marL="118872" indent="0">
              <a:buNone/>
            </a:pPr>
            <a:r>
              <a:rPr lang="ru-RU" sz="1700" b="1" dirty="0" smtClean="0"/>
              <a:t>-мониторинг среднего балла по предметам</a:t>
            </a:r>
            <a:endParaRPr lang="ru-RU" sz="1700" dirty="0" smtClean="0"/>
          </a:p>
        </p:txBody>
      </p:sp>
      <p:pic>
        <p:nvPicPr>
          <p:cNvPr id="9219" name="Picture 3" descr="C:\Users\Admin\Desktop\конф 20.11.19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556792"/>
            <a:ext cx="466443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61282" y="4638738"/>
            <a:ext cx="4304400" cy="136815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Единая </a:t>
            </a:r>
            <a:r>
              <a:rPr lang="ru-RU" sz="2400" dirty="0" smtClean="0"/>
              <a:t>система работы</a:t>
            </a:r>
            <a:endParaRPr lang="ru-RU" sz="2400" dirty="0"/>
          </a:p>
          <a:p>
            <a:r>
              <a:rPr lang="ru-RU" sz="2400" dirty="0"/>
              <a:t>в базовой </a:t>
            </a:r>
            <a:r>
              <a:rPr lang="ru-RU" sz="2400" dirty="0" smtClean="0"/>
              <a:t>школе  </a:t>
            </a:r>
            <a:r>
              <a:rPr lang="ru-RU" sz="2400" dirty="0"/>
              <a:t>и </a:t>
            </a:r>
            <a:r>
              <a:rPr lang="ru-RU" sz="2400" dirty="0" smtClean="0"/>
              <a:t>филиалах  предусматривает: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0979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Администрация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1"/>
            <a:ext cx="8229600" cy="5040560"/>
          </a:xfrm>
        </p:spPr>
        <p:txBody>
          <a:bodyPr>
            <a:normAutofit fontScale="85000" lnSpcReduction="10000"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Учебный план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распределение компонента ОУ на предметы ВПР и ГИА.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Единые УМК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предметам.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Синхронный график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оценочных процедур, мероприятий с родителями и обучающимися по подготовке к ВПР и ГИА.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Унифицированные программы ВШК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Кадровая поддержка филиалов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Привлечение молодых специалистов, совместительство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внутреннее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внешнее.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единого запроса на переподготовку и повышение квалификации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Адресная работа администрации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каждым педагогом всей школы (консультации, посещение уроков).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Единая стратегия поощрения и награждения педагогов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Большой Педсовет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анализ внешней ОКО, управленческие решения.</a:t>
            </a:r>
          </a:p>
          <a:p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Общешкольные семинары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учёту в работе педагога результатов внешней ОКО, формированию читательской грамотности, смысловой работе с текстом, оценке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личностных результатов.</a:t>
            </a:r>
          </a:p>
        </p:txBody>
      </p:sp>
    </p:spTree>
    <p:extLst>
      <p:ext uri="{BB962C8B-B14F-4D97-AF65-F5344CB8AC3E}">
        <p14:creationId xmlns:p14="http://schemas.microsoft.com/office/powerpoint/2010/main" val="344341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Методическая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484784"/>
            <a:ext cx="4038600" cy="5256584"/>
          </a:xfrm>
        </p:spPr>
        <p:txBody>
          <a:bodyPr>
            <a:normAutofit fontScale="55000" lnSpcReduction="20000"/>
          </a:bodyPr>
          <a:lstStyle/>
          <a:p>
            <a:pPr marL="118872" indent="0" algn="ctr">
              <a:buNone/>
            </a:pPr>
            <a:r>
              <a:rPr lang="ru-RU" sz="4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КУСТОВЫЕ МО</a:t>
            </a:r>
          </a:p>
          <a:p>
            <a:pPr marL="118872" indent="0" algn="ctr">
              <a:buNone/>
            </a:pPr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Рабочие программы: выделение часов на подготовку, проведение и анализ ВПР, ГИА</a:t>
            </a:r>
          </a:p>
          <a:p>
            <a:pPr>
              <a:buFont typeface="Arial" pitchFamily="34" charset="0"/>
              <a:buChar char="•"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Единые УМК,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КИМы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итоговых работ, комплексных работ с текстом</a:t>
            </a:r>
          </a:p>
          <a:p>
            <a:pPr>
              <a:buFont typeface="Arial" pitchFamily="34" charset="0"/>
              <a:buChar char="•"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Взаимопосещение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уроков</a:t>
            </a:r>
          </a:p>
          <a:p>
            <a:pPr>
              <a:buFont typeface="Arial" pitchFamily="34" charset="0"/>
              <a:buChar char="•"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Наставничество</a:t>
            </a:r>
          </a:p>
          <a:p>
            <a:pPr>
              <a:buFont typeface="Arial" pitchFamily="34" charset="0"/>
              <a:buChar char="•"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Обмен опытом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(мастер-классы, обобщение опыта по подготовке к ВПР, итоговому собеседованию и сочинению, открытые уроки по формированию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результатов)</a:t>
            </a:r>
          </a:p>
          <a:p>
            <a:pPr>
              <a:buFont typeface="Arial" pitchFamily="34" charset="0"/>
              <a:buChar char="•"/>
            </a:pP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Экспертная работа: совместная проверка сочинения.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91916" y="1458929"/>
            <a:ext cx="403244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КУСТОВЫЕ СЕМИНАРЫ</a:t>
            </a:r>
          </a:p>
          <a:p>
            <a:pPr>
              <a:buFont typeface="Arial" pitchFamily="34" charset="0"/>
              <a:buChar char="•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Групповой анализ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результатов ВПР,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ОГЭ, ЕГЭ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q"/>
            </a:pP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Проработка методических рекомендаций по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ВПР и ГИА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q"/>
            </a:pP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Совместное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планирование</a:t>
            </a:r>
          </a:p>
          <a:p>
            <a:pPr marL="342900" indent="-342900">
              <a:buFont typeface="Wingdings" pitchFamily="2" charset="2"/>
              <a:buChar char="q"/>
            </a:pP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Единые подходы к организации УВП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4325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Саморазвитие педагога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Мониторинг среднего балла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Дневник ГИА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Включение в сетевые интернет-сообщества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Участие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вебинарах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областных семинарах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Участие в работе районных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Дистанционное повышение квалификации,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том числе по формированию читательской грамотности школьников.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651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конф 20.11.19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00" y="383550"/>
            <a:ext cx="6107583" cy="32016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Admin\Desktop\конф 20.11.19\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068960"/>
            <a:ext cx="4132882" cy="33204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247" name="Picture 7" descr="C:\Users\Admin\Desktop\конф 20.11.19\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12976"/>
            <a:ext cx="3609079" cy="33095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3433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родителями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114800" cy="4623816"/>
          </a:xfrm>
        </p:spPr>
        <p:txBody>
          <a:bodyPr>
            <a:normAutofit fontScale="77500" lnSpcReduction="20000"/>
          </a:bodyPr>
          <a:lstStyle/>
          <a:p>
            <a:pPr marL="118872" indent="0">
              <a:buNone/>
            </a:pP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Родительские собрания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Общешкольные собрания: вопросы ВПР, внутренней ОКО, проектной деятельности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4 классе по готовности к предметному обучению.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5-7 классах по ВПР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1,5,10 по адаптации на новом уровне обучения.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9 и 11 классах по подготовке к ГИА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marL="118872" indent="0" algn="ctr">
              <a:buNone/>
            </a:pP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Адресная работа: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Ознакомление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родителей с результатами диагностики УУД и комплексными работами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детей.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 предупреждения возможной неуспеваемости.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Ознакомление с результатами ШТУР выпускников 9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собеседование при поступлении в 10 класс.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Ознакомление с результатами личностной диагностики (по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Кетело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738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детьми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Психолого-педагогическое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сопровождение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ГИА.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по профориентации.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по предупреждению неуспеваемости.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по сопровождению детей с ОВЗ. Инклюзия.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НОУ «Планета»: Малые и Большая конференции, олимпиады.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Диагностика: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успешности обучения психологом на уровне основного общего образования, ШТУР выпускников 9 класса, УУД, мотивации и личностного роста.</a:t>
            </a:r>
          </a:p>
        </p:txBody>
      </p:sp>
    </p:spTree>
    <p:extLst>
      <p:ext uri="{BB962C8B-B14F-4D97-AF65-F5344CB8AC3E}">
        <p14:creationId xmlns:p14="http://schemas.microsoft.com/office/powerpoint/2010/main" val="266983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Спасибо за ВНИМАНИЕ! </a:t>
            </a:r>
            <a:r>
              <a:rPr lang="ru-RU" dirty="0" smtClean="0">
                <a:sym typeface="Wingdings" pitchFamily="2" charset="2"/>
              </a:rPr>
              <a:t></a:t>
            </a:r>
            <a:endParaRPr lang="ru-RU" dirty="0"/>
          </a:p>
        </p:txBody>
      </p:sp>
      <p:pic>
        <p:nvPicPr>
          <p:cNvPr id="4" name="Picture 2" descr="C:\Users\Nataliya\Desktop\КУРСЫ _МЕНЕДЖМЕНТ\пр КПК январь 2017\64xDiBqV2B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696" y="1484784"/>
            <a:ext cx="5594851" cy="5194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44213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300" b="1" dirty="0" smtClean="0">
                <a:solidFill>
                  <a:srgbClr val="FF0000"/>
                </a:solidFill>
              </a:rPr>
              <a:t>«Создание системы административного сервиса </a:t>
            </a:r>
            <a:br>
              <a:rPr lang="ru-RU" sz="2300" b="1" dirty="0" smtClean="0">
                <a:solidFill>
                  <a:srgbClr val="FF0000"/>
                </a:solidFill>
              </a:rPr>
            </a:br>
            <a:r>
              <a:rPr lang="ru-RU" sz="2300" b="1" dirty="0" smtClean="0">
                <a:solidFill>
                  <a:srgbClr val="FF0000"/>
                </a:solidFill>
              </a:rPr>
              <a:t>в структуре базовая школа – филиал»</a:t>
            </a:r>
            <a:endParaRPr lang="ru-RU" sz="23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28860" y="1857364"/>
            <a:ext cx="4071966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prstClr val="black"/>
                </a:solidFill>
              </a:rPr>
              <a:t>администрация базовой школы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3571876"/>
            <a:ext cx="2786082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prstClr val="black"/>
                </a:solidFill>
              </a:rPr>
              <a:t>Сосновский филиал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00760" y="3571876"/>
            <a:ext cx="2786082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solidFill>
                  <a:prstClr val="black"/>
                </a:solidFill>
              </a:rPr>
              <a:t>Переторгский</a:t>
            </a:r>
            <a:r>
              <a:rPr lang="ru-RU" sz="2400" dirty="0" smtClean="0">
                <a:solidFill>
                  <a:prstClr val="black"/>
                </a:solidFill>
              </a:rPr>
              <a:t> филиал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28728" y="5357826"/>
            <a:ext cx="2786082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solidFill>
                  <a:prstClr val="black"/>
                </a:solidFill>
              </a:rPr>
              <a:t>Утынский</a:t>
            </a:r>
            <a:r>
              <a:rPr lang="ru-RU" sz="2400" dirty="0" smtClean="0">
                <a:solidFill>
                  <a:prstClr val="black"/>
                </a:solidFill>
              </a:rPr>
              <a:t> филиал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43504" y="5357826"/>
            <a:ext cx="2786082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solidFill>
                  <a:prstClr val="black"/>
                </a:solidFill>
              </a:rPr>
              <a:t>Краснорогский</a:t>
            </a:r>
            <a:r>
              <a:rPr lang="ru-RU" sz="2400" dirty="0" smtClean="0">
                <a:solidFill>
                  <a:prstClr val="black"/>
                </a:solidFill>
              </a:rPr>
              <a:t> филиал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42976" y="450057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2013 г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00892" y="450057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2013 г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00298" y="628652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2016 г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72198" y="628652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2016 г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6" name="Picture 2" descr="C:\Users\Nataliya\Desktop\удалить\Nb5KL_RsLQ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4059" y="3134198"/>
            <a:ext cx="2762323" cy="17568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43212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300" b="1" dirty="0" smtClean="0">
                <a:solidFill>
                  <a:srgbClr val="FF0000"/>
                </a:solidFill>
              </a:rPr>
              <a:t>«Создание системы административного сервиса </a:t>
            </a:r>
            <a:br>
              <a:rPr lang="ru-RU" sz="2300" b="1" dirty="0" smtClean="0">
                <a:solidFill>
                  <a:srgbClr val="FF0000"/>
                </a:solidFill>
              </a:rPr>
            </a:br>
            <a:r>
              <a:rPr lang="ru-RU" sz="2300" b="1" dirty="0" smtClean="0">
                <a:solidFill>
                  <a:srgbClr val="FF0000"/>
                </a:solidFill>
              </a:rPr>
              <a:t>в структуре базовая школа – филиал»</a:t>
            </a:r>
            <a:endParaRPr lang="ru-RU" sz="2300" dirty="0"/>
          </a:p>
        </p:txBody>
      </p:sp>
      <p:sp>
        <p:nvSpPr>
          <p:cNvPr id="16" name="TextBox 15"/>
          <p:cNvSpPr txBox="1"/>
          <p:nvPr/>
        </p:nvSpPr>
        <p:spPr>
          <a:xfrm>
            <a:off x="357158" y="1628800"/>
            <a:ext cx="84296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Единая Основная Образовательная Программа и подпрограммы к ней</a:t>
            </a:r>
          </a:p>
          <a:p>
            <a:pPr marL="342900" indent="-342900">
              <a:buAutoNum type="arabicPeriod"/>
            </a:pPr>
            <a:r>
              <a:rPr lang="ru-RU" dirty="0" smtClean="0"/>
              <a:t>Единые локальные акты, УЧЕБНЫЙ </a:t>
            </a:r>
            <a:r>
              <a:rPr lang="ru-RU" dirty="0" smtClean="0"/>
              <a:t>ПЛАН.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b="1" dirty="0" smtClean="0"/>
              <a:t>Единая методическая работа, кустовые семинары педагогов по отдельным предметам, </a:t>
            </a:r>
            <a:r>
              <a:rPr lang="ru-RU" b="1" dirty="0" err="1" smtClean="0"/>
              <a:t>межпредметные</a:t>
            </a:r>
            <a:r>
              <a:rPr lang="ru-RU" b="1" dirty="0" smtClean="0"/>
              <a:t> </a:t>
            </a:r>
            <a:r>
              <a:rPr lang="ru-RU" b="1" dirty="0" smtClean="0"/>
              <a:t>семинары.</a:t>
            </a:r>
            <a:endParaRPr lang="ru-RU" b="1" dirty="0" smtClean="0"/>
          </a:p>
          <a:p>
            <a:pPr marL="342900" indent="-342900">
              <a:buFontTx/>
              <a:buAutoNum type="arabicPeriod"/>
            </a:pPr>
            <a:r>
              <a:rPr lang="ru-RU" b="1" dirty="0" smtClean="0"/>
              <a:t>Единый Педсовет</a:t>
            </a:r>
            <a:r>
              <a:rPr lang="ru-RU" dirty="0" smtClean="0"/>
              <a:t> имеет отделения в каждом </a:t>
            </a:r>
            <a:r>
              <a:rPr lang="ru-RU" dirty="0" smtClean="0"/>
              <a:t>филиале.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ru-RU" b="1" dirty="0" smtClean="0"/>
              <a:t>Единая система </a:t>
            </a:r>
            <a:r>
              <a:rPr lang="ru-RU" b="1" dirty="0" smtClean="0"/>
              <a:t>ВШК.</a:t>
            </a:r>
            <a:endParaRPr lang="ru-RU" b="1" dirty="0" smtClean="0"/>
          </a:p>
          <a:p>
            <a:pPr marL="342900" indent="-342900">
              <a:buAutoNum type="arabicPeriod"/>
            </a:pPr>
            <a:r>
              <a:rPr lang="ru-RU" dirty="0" smtClean="0"/>
              <a:t>Единообразие оформления рабочих документов учителя, предъявляемых </a:t>
            </a:r>
            <a:r>
              <a:rPr lang="ru-RU" dirty="0" smtClean="0"/>
              <a:t>требований.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 smtClean="0"/>
              <a:t>Единая форма отчётности, анализа образовательного </a:t>
            </a:r>
            <a:r>
              <a:rPr lang="ru-RU" dirty="0" smtClean="0"/>
              <a:t>процесса.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b="1" dirty="0" smtClean="0"/>
              <a:t>Единая система оценивания результатов обучения, </a:t>
            </a:r>
            <a:r>
              <a:rPr lang="ru-RU" b="1" dirty="0" smtClean="0"/>
              <a:t>ВСОКО.</a:t>
            </a:r>
            <a:endParaRPr lang="ru-RU" b="1" dirty="0" smtClean="0"/>
          </a:p>
          <a:p>
            <a:pPr marL="342900" indent="-342900">
              <a:buAutoNum type="arabicPeriod"/>
            </a:pPr>
            <a:r>
              <a:rPr lang="ru-RU" dirty="0" smtClean="0"/>
              <a:t>Единая система работы по проектно-исследовательской </a:t>
            </a:r>
            <a:r>
              <a:rPr lang="ru-RU" dirty="0" smtClean="0"/>
              <a:t>деятельности.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 smtClean="0"/>
              <a:t>Единая система поощрений и награждений учащихся и </a:t>
            </a:r>
            <a:r>
              <a:rPr lang="ru-RU" dirty="0" smtClean="0"/>
              <a:t>педагогов.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b="1" dirty="0" smtClean="0"/>
              <a:t>Единая система работы с молодыми специалистами, </a:t>
            </a:r>
            <a:r>
              <a:rPr lang="ru-RU" b="1" dirty="0" smtClean="0"/>
              <a:t>наставничество.</a:t>
            </a:r>
            <a:endParaRPr lang="ru-RU" b="1" dirty="0" smtClean="0"/>
          </a:p>
          <a:p>
            <a:pPr marL="342900" indent="-342900">
              <a:buAutoNum type="arabicPeriod"/>
            </a:pPr>
            <a:r>
              <a:rPr lang="ru-RU" b="1" dirty="0" smtClean="0"/>
              <a:t>Единообразие УМК, текстов КИМ промежуточной </a:t>
            </a:r>
            <a:r>
              <a:rPr lang="ru-RU" b="1" dirty="0" smtClean="0"/>
              <a:t>аттестации.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71472" y="5690213"/>
            <a:ext cx="3208440" cy="10374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учебная часть школы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(совет заместителей директоров, зав. филиалами)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857884" y="5690213"/>
            <a:ext cx="2928958" cy="10374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сетевое взаимодействие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единительная линия 22"/>
          <p:cNvCxnSpPr>
            <a:stCxn id="17" idx="3"/>
          </p:cNvCxnSpPr>
          <p:nvPr/>
        </p:nvCxnSpPr>
        <p:spPr>
          <a:xfrm>
            <a:off x="3779912" y="6208945"/>
            <a:ext cx="2077972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2551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28184" y="1831225"/>
            <a:ext cx="2736304" cy="4625609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Анализ результатов ВПР</a:t>
            </a:r>
          </a:p>
          <a:p>
            <a:pPr marL="118872" indent="0">
              <a:buNone/>
            </a:pPr>
            <a:endParaRPr lang="ru-RU" dirty="0" smtClean="0"/>
          </a:p>
        </p:txBody>
      </p:sp>
      <p:pic>
        <p:nvPicPr>
          <p:cNvPr id="1027" name="Picture 3" descr="C:\Users\Admin\Desktop\конф 20.11.19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07357"/>
            <a:ext cx="5571617" cy="509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229600" cy="1066800"/>
          </a:xfrm>
        </p:spPr>
        <p:txBody>
          <a:bodyPr/>
          <a:lstStyle/>
          <a:p>
            <a:r>
              <a:rPr lang="ru-RU" dirty="0" smtClean="0"/>
              <a:t>Администрация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5611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28184" y="1831225"/>
            <a:ext cx="2736304" cy="4625609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Анализ результатов ВПР</a:t>
            </a:r>
          </a:p>
          <a:p>
            <a:pPr marL="118872" indent="0">
              <a:buNone/>
            </a:pPr>
            <a:endParaRPr lang="ru-RU" dirty="0" smtClean="0"/>
          </a:p>
        </p:txBody>
      </p:sp>
      <p:pic>
        <p:nvPicPr>
          <p:cNvPr id="2051" name="Picture 3" descr="C:\Users\Admin\Desktop\конф 20.11.19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4733925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229600" cy="1066800"/>
          </a:xfrm>
        </p:spPr>
        <p:txBody>
          <a:bodyPr/>
          <a:lstStyle/>
          <a:p>
            <a:r>
              <a:rPr lang="ru-RU" dirty="0" smtClean="0"/>
              <a:t>Администрация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5500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28184" y="1831225"/>
            <a:ext cx="2736304" cy="4625609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Анализ результатов ВПР</a:t>
            </a:r>
          </a:p>
          <a:p>
            <a:pPr marL="118872" indent="0">
              <a:buNone/>
            </a:pPr>
            <a:endParaRPr lang="ru-RU" dirty="0" smtClean="0"/>
          </a:p>
        </p:txBody>
      </p:sp>
      <p:pic>
        <p:nvPicPr>
          <p:cNvPr id="3074" name="Picture 2" descr="C:\Users\Admin\Desktop\конф 20.11.19\2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" y="1700808"/>
            <a:ext cx="5509546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9512" y="404664"/>
            <a:ext cx="8229600" cy="106680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dirty="0" smtClean="0"/>
              <a:t>Администрация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5500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28184" y="1831225"/>
            <a:ext cx="2736304" cy="4625609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Анализ результатов ВПР</a:t>
            </a:r>
          </a:p>
          <a:p>
            <a:pPr marL="118872" indent="0">
              <a:buNone/>
            </a:pPr>
            <a:endParaRPr lang="ru-RU" dirty="0" smtClean="0"/>
          </a:p>
        </p:txBody>
      </p:sp>
      <p:pic>
        <p:nvPicPr>
          <p:cNvPr id="4098" name="Picture 2" descr="C:\Users\Admin\Desktop\конф 20.11.19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69926"/>
            <a:ext cx="4381500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\Desktop\конф 20.11.19\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12976"/>
            <a:ext cx="4419600" cy="339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229600" cy="1066800"/>
          </a:xfrm>
        </p:spPr>
        <p:txBody>
          <a:bodyPr/>
          <a:lstStyle/>
          <a:p>
            <a:r>
              <a:rPr lang="ru-RU" dirty="0" smtClean="0"/>
              <a:t>Администрация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5500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0032" y="1831225"/>
            <a:ext cx="4283968" cy="462560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dirty="0" smtClean="0"/>
              <a:t>Анализ результатов ГИА (ОГЭ, ЕГЭ) </a:t>
            </a:r>
          </a:p>
          <a:p>
            <a:endParaRPr lang="ru-RU" dirty="0" smtClean="0"/>
          </a:p>
          <a:p>
            <a:pPr marL="118872" indent="0">
              <a:buNone/>
            </a:pPr>
            <a:r>
              <a:rPr lang="ru-RU" sz="2400" b="1" dirty="0" smtClean="0"/>
              <a:t>1. </a:t>
            </a:r>
            <a:r>
              <a:rPr lang="ru-RU" sz="2400" b="1" dirty="0" smtClean="0">
                <a:solidFill>
                  <a:srgbClr val="FF0000"/>
                </a:solidFill>
              </a:rPr>
              <a:t>Тематический:  </a:t>
            </a:r>
          </a:p>
          <a:p>
            <a:pPr marL="118872" indent="0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   протокола ГИА,  </a:t>
            </a:r>
          </a:p>
          <a:p>
            <a:pPr marL="118872" indent="0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   тренировочного тестирования </a:t>
            </a:r>
          </a:p>
          <a:p>
            <a:pPr marL="118872" indent="0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    </a:t>
            </a:r>
            <a:r>
              <a:rPr lang="ru-RU" sz="2000" dirty="0" smtClean="0"/>
              <a:t>по   кодификатору </a:t>
            </a:r>
          </a:p>
          <a:p>
            <a:pPr marL="118872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и спецификации</a:t>
            </a:r>
          </a:p>
          <a:p>
            <a:pPr marL="118872" indent="0">
              <a:buNone/>
            </a:pPr>
            <a:r>
              <a:rPr lang="ru-RU" sz="2400" b="1" dirty="0" smtClean="0"/>
              <a:t>2. </a:t>
            </a:r>
            <a:r>
              <a:rPr lang="ru-RU" sz="2400" b="1" dirty="0" err="1" smtClean="0">
                <a:solidFill>
                  <a:srgbClr val="FF0000"/>
                </a:solidFill>
              </a:rPr>
              <a:t>Статотчёт</a:t>
            </a:r>
            <a:r>
              <a:rPr lang="ru-RU" sz="2400" b="1" dirty="0" smtClean="0">
                <a:solidFill>
                  <a:srgbClr val="FF0000"/>
                </a:solidFill>
              </a:rPr>
              <a:t> результатов</a:t>
            </a:r>
          </a:p>
          <a:p>
            <a:pPr marL="118872" indent="0">
              <a:buNone/>
            </a:pPr>
            <a:r>
              <a:rPr lang="ru-RU" sz="2400" b="1" dirty="0" smtClean="0"/>
              <a:t>3. </a:t>
            </a:r>
            <a:r>
              <a:rPr lang="ru-RU" sz="2400" b="1" dirty="0" smtClean="0">
                <a:solidFill>
                  <a:srgbClr val="FF0000"/>
                </a:solidFill>
              </a:rPr>
              <a:t>Справка готовности к ГИА</a:t>
            </a:r>
          </a:p>
          <a:p>
            <a:pPr marL="118872" indent="0">
              <a:buNone/>
            </a:pPr>
            <a:r>
              <a:rPr lang="ru-RU" sz="2400" b="1" dirty="0" smtClean="0"/>
              <a:t>4. </a:t>
            </a:r>
            <a:r>
              <a:rPr lang="ru-RU" sz="2400" b="1" dirty="0" smtClean="0">
                <a:solidFill>
                  <a:srgbClr val="00B050"/>
                </a:solidFill>
              </a:rPr>
              <a:t>Мониторинговый  отчёт</a:t>
            </a:r>
            <a:endParaRPr lang="ru-RU" sz="2400" dirty="0" smtClean="0">
              <a:solidFill>
                <a:srgbClr val="00B050"/>
              </a:solidFill>
            </a:endParaRPr>
          </a:p>
        </p:txBody>
      </p:sp>
      <p:pic>
        <p:nvPicPr>
          <p:cNvPr id="6145" name="Picture 1" descr="C:\Users\Admin\Desktop\конф 20.11.19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1628800"/>
            <a:ext cx="3552825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229600" cy="1066800"/>
          </a:xfrm>
        </p:spPr>
        <p:txBody>
          <a:bodyPr/>
          <a:lstStyle/>
          <a:p>
            <a:r>
              <a:rPr lang="ru-RU" dirty="0" smtClean="0"/>
              <a:t>Администрация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8970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Администрация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2346" y="1700808"/>
            <a:ext cx="8229600" cy="3075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118872" indent="0">
              <a:buNone/>
            </a:pPr>
            <a:r>
              <a:rPr lang="ru-RU" sz="3600" b="1" dirty="0" smtClean="0">
                <a:solidFill>
                  <a:srgbClr val="00B050"/>
                </a:solidFill>
              </a:rPr>
              <a:t>Мониторинговый отчёт по ОГЭ и ЕГЭ</a:t>
            </a:r>
            <a:endParaRPr lang="ru-RU" sz="3600" b="1" dirty="0">
              <a:solidFill>
                <a:srgbClr val="00B050"/>
              </a:solidFill>
            </a:endParaRPr>
          </a:p>
        </p:txBody>
      </p:sp>
      <p:pic>
        <p:nvPicPr>
          <p:cNvPr id="7170" name="Picture 2" descr="C:\Users\Admin\Desktop\конф 20.11.19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14" y="2708920"/>
            <a:ext cx="8748464" cy="354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7855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218</TotalTime>
  <Words>713</Words>
  <Application>Microsoft Office PowerPoint</Application>
  <PresentationFormat>Экран (4:3)</PresentationFormat>
  <Paragraphs>136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Модульная</vt:lpstr>
      <vt:lpstr>Проектирование образовательной деятельности школы с сетью филиалов на основе анализа результатов внешних оценочных процедур</vt:lpstr>
      <vt:lpstr>«Создание системы административного сервиса  в структуре базовая школа – филиал»</vt:lpstr>
      <vt:lpstr>«Создание системы административного сервиса  в структуре базовая школа – филиал»</vt:lpstr>
      <vt:lpstr>Администрация</vt:lpstr>
      <vt:lpstr>Администрация</vt:lpstr>
      <vt:lpstr>Презентация PowerPoint</vt:lpstr>
      <vt:lpstr>Администрация</vt:lpstr>
      <vt:lpstr>Администрация</vt:lpstr>
      <vt:lpstr>Администрация</vt:lpstr>
      <vt:lpstr>Администрация</vt:lpstr>
      <vt:lpstr>Администрация</vt:lpstr>
      <vt:lpstr>Администрация</vt:lpstr>
      <vt:lpstr>Методическая работа</vt:lpstr>
      <vt:lpstr>Саморазвитие педагога</vt:lpstr>
      <vt:lpstr>Презентация PowerPoint</vt:lpstr>
      <vt:lpstr>Работа с родителями</vt:lpstr>
      <vt:lpstr>Работа с детьми</vt:lpstr>
      <vt:lpstr>Спасибо за ВНИМАНИЕ! 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Проектирование образовательной деятельности школы с сетью филиалов на основе анализа результатов внешних оценочных процедур</dc:title>
  <dc:creator>ПК</dc:creator>
  <cp:lastModifiedBy>Пользователь Windows</cp:lastModifiedBy>
  <cp:revision>27</cp:revision>
  <dcterms:created xsi:type="dcterms:W3CDTF">2019-11-18T11:30:22Z</dcterms:created>
  <dcterms:modified xsi:type="dcterms:W3CDTF">2019-11-18T17:53:19Z</dcterms:modified>
</cp:coreProperties>
</file>