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30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6FA5F-60F6-4D80-93E7-4D28FC6FB90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8390D-D476-4214-93DD-5E39868C12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Механизм управления качеством образования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основе анализа оценочных процедур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ОО и на уровне муниципалитета.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5000636"/>
            <a:ext cx="7715304" cy="15001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Главная задача – «</a:t>
            </a:r>
            <a:r>
              <a:rPr lang="ru-RU" sz="2400" b="1" dirty="0">
                <a:solidFill>
                  <a:schemeClr val="tx1"/>
                </a:solidFill>
              </a:rPr>
              <a:t>вывести Россию в десятку лучших стран по качеству образования к 2024 </a:t>
            </a:r>
            <a:r>
              <a:rPr lang="ru-RU" sz="2400" b="1" dirty="0" smtClean="0">
                <a:solidFill>
                  <a:schemeClr val="tx1"/>
                </a:solidFill>
              </a:rPr>
              <a:t>году»</a:t>
            </a:r>
          </a:p>
          <a:p>
            <a:pPr algn="r"/>
            <a:r>
              <a:rPr lang="en-US" sz="2400" b="1" dirty="0" smtClean="0">
                <a:solidFill>
                  <a:schemeClr val="tx1"/>
                </a:solidFill>
              </a:rPr>
              <a:t>/</a:t>
            </a:r>
            <a:r>
              <a:rPr lang="ru-RU" sz="2400" b="1" dirty="0" smtClean="0">
                <a:solidFill>
                  <a:schemeClr val="tx1"/>
                </a:solidFill>
              </a:rPr>
              <a:t>В.В. Путин</a:t>
            </a:r>
            <a:r>
              <a:rPr lang="en-US" sz="2400" b="1" dirty="0" smtClean="0">
                <a:solidFill>
                  <a:schemeClr val="tx1"/>
                </a:solidFill>
              </a:rPr>
              <a:t>/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4305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AutoShape 2" descr="https://24smi.org/public/media/news/2015/11/16/1447696353-putin-soglasilsya-restrukturirovat-dolg_newsve_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24smi.org/public/media/news/2015/11/16/1447696353-putin-soglasilsya-restrukturirovat-dolg_newsve_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24smi.org/public/media/news/2015/11/16/1447696353-putin-soglasilsya-restrukturirovat-dolg_newsve_e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000240"/>
            <a:ext cx="2777375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0"/>
            <a:ext cx="8143932" cy="1470025"/>
          </a:xfrm>
        </p:spPr>
        <p:txBody>
          <a:bodyPr>
            <a:normAutofit/>
          </a:bodyPr>
          <a:lstStyle/>
          <a:p>
            <a:r>
              <a:rPr lang="ru-RU" sz="2000" b="1" u="sng" dirty="0" smtClean="0">
                <a:solidFill>
                  <a:srgbClr val="FF0000"/>
                </a:solidFill>
              </a:rPr>
              <a:t>Причины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проведения независимой оценки качества уровня освоения основной программы в ОО города Брянска в соответствии с требованиями ФГОС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2143116"/>
            <a:ext cx="3500462" cy="17145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29190" y="2143116"/>
            <a:ext cx="3429024" cy="17145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4714884"/>
            <a:ext cx="7929618" cy="14287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42976" y="2428868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Результаты ГИА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14942" y="2214554"/>
            <a:ext cx="27146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Результаты </a:t>
            </a:r>
            <a:r>
              <a:rPr lang="ru-RU" sz="2000" b="1" dirty="0"/>
              <a:t>международных и всероссийских  </a:t>
            </a:r>
            <a:r>
              <a:rPr lang="ru-RU" sz="2000" b="1" dirty="0" smtClean="0"/>
              <a:t>исследований </a:t>
            </a:r>
          </a:p>
          <a:p>
            <a:pPr algn="ctr"/>
            <a:r>
              <a:rPr lang="ru-RU" sz="2000" b="1" dirty="0" smtClean="0"/>
              <a:t>(</a:t>
            </a:r>
            <a:r>
              <a:rPr lang="en-US" sz="2000" b="1" dirty="0"/>
              <a:t>NIKO</a:t>
            </a:r>
            <a:r>
              <a:rPr lang="ru-RU" sz="2000" b="1" dirty="0"/>
              <a:t>, </a:t>
            </a:r>
            <a:r>
              <a:rPr lang="en-US" sz="2000" b="1" dirty="0"/>
              <a:t>TIMSS</a:t>
            </a:r>
            <a:r>
              <a:rPr lang="ru-RU" sz="2000" b="1" dirty="0"/>
              <a:t>, </a:t>
            </a:r>
            <a:r>
              <a:rPr lang="en-US" sz="2000" b="1" dirty="0" smtClean="0"/>
              <a:t>PISA</a:t>
            </a:r>
            <a:r>
              <a:rPr lang="ru-RU" sz="2000" b="1" dirty="0" smtClean="0"/>
              <a:t>)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00100" y="4929198"/>
            <a:ext cx="68580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Метапредметные задания НОК</a:t>
            </a:r>
          </a:p>
          <a:p>
            <a:pPr algn="ctr"/>
            <a:r>
              <a:rPr lang="ru-RU" sz="1600" b="1" i="1" dirty="0" smtClean="0">
                <a:solidFill>
                  <a:srgbClr val="FF0000"/>
                </a:solidFill>
              </a:rPr>
              <a:t>Цель</a:t>
            </a:r>
            <a:r>
              <a:rPr lang="en-US" sz="1600" b="1" i="1" dirty="0" smtClean="0">
                <a:solidFill>
                  <a:srgbClr val="FF0000"/>
                </a:solidFill>
              </a:rPr>
              <a:t>:</a:t>
            </a:r>
            <a:r>
              <a:rPr lang="en-US" sz="1600" b="1" i="1" dirty="0" smtClean="0"/>
              <a:t> </a:t>
            </a:r>
            <a:r>
              <a:rPr lang="ru-RU" sz="1600" b="1" i="1" dirty="0" smtClean="0"/>
              <a:t>выявить уровень владения навыками смыслового чтения</a:t>
            </a:r>
            <a:endParaRPr lang="ru-RU" sz="1600" b="1" i="1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2143108" y="4000504"/>
            <a:ext cx="428628" cy="571504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357950" y="4000504"/>
            <a:ext cx="428628" cy="571504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1643050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Русский язык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57884" y="164305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Математика</a:t>
            </a:r>
            <a:endParaRPr lang="ru-RU" sz="36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7158" y="2571744"/>
            <a:ext cx="371477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/>
              <a:t>Отсутствие навыков</a:t>
            </a:r>
            <a:r>
              <a:rPr lang="ru-RU" sz="1600" b="1" dirty="0"/>
              <a:t>  </a:t>
            </a:r>
            <a:endParaRPr lang="en-US" sz="1600" b="1" dirty="0" smtClean="0"/>
          </a:p>
          <a:p>
            <a:endParaRPr lang="en-US" sz="1600" dirty="0" smtClean="0"/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 В </a:t>
            </a:r>
            <a:r>
              <a:rPr lang="ru-RU" sz="1600" b="1" dirty="0"/>
              <a:t>понимании </a:t>
            </a:r>
            <a:r>
              <a:rPr lang="ru-RU" sz="1600" dirty="0"/>
              <a:t>условия учебно-практической </a:t>
            </a:r>
            <a:r>
              <a:rPr lang="ru-RU" sz="1600" dirty="0" smtClean="0"/>
              <a:t>задачи</a:t>
            </a:r>
            <a:endParaRPr lang="en-US" sz="1600" dirty="0" smtClean="0"/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 В </a:t>
            </a:r>
            <a:r>
              <a:rPr lang="ru-RU" sz="1600" b="1" dirty="0"/>
              <a:t>интерпретации</a:t>
            </a:r>
            <a:r>
              <a:rPr lang="ru-RU" sz="1600" dirty="0"/>
              <a:t> фактической информации </a:t>
            </a:r>
            <a:r>
              <a:rPr lang="ru-RU" sz="1600" dirty="0" smtClean="0"/>
              <a:t>текста</a:t>
            </a:r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 При </a:t>
            </a:r>
            <a:r>
              <a:rPr lang="ru-RU" sz="1600" b="1" dirty="0"/>
              <a:t>переводе </a:t>
            </a:r>
            <a:r>
              <a:rPr lang="ru-RU" sz="1600" dirty="0"/>
              <a:t>информации из одной знаково-символической системы в </a:t>
            </a:r>
            <a:r>
              <a:rPr lang="ru-RU" sz="1600" dirty="0" smtClean="0"/>
              <a:t>другую</a:t>
            </a:r>
            <a:endParaRPr lang="en-US" sz="1600" dirty="0"/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b="1" dirty="0" smtClean="0"/>
              <a:t> Подмена </a:t>
            </a:r>
            <a:r>
              <a:rPr lang="ru-RU" sz="1600" b="1" dirty="0"/>
              <a:t>понятий</a:t>
            </a:r>
            <a:r>
              <a:rPr lang="ru-RU" sz="1600" dirty="0"/>
              <a:t> при ответе на вопросы</a:t>
            </a:r>
          </a:p>
          <a:p>
            <a:endParaRPr lang="ru-RU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4714876" y="2571744"/>
            <a:ext cx="42148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/>
              <a:t>Отсутствие умений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pPr algn="ctr"/>
            <a:endParaRPr lang="ru-RU" sz="1600" dirty="0" smtClean="0"/>
          </a:p>
          <a:p>
            <a:pPr>
              <a:buFont typeface="Wingdings" pitchFamily="2" charset="2"/>
              <a:buChar char="q"/>
            </a:pPr>
            <a:r>
              <a:rPr lang="ru-RU" sz="1600" b="1" dirty="0" smtClean="0"/>
              <a:t> Анализировать </a:t>
            </a:r>
            <a:r>
              <a:rPr lang="ru-RU" sz="1600" dirty="0"/>
              <a:t>данные, представленные в таблице и </a:t>
            </a:r>
            <a:r>
              <a:rPr lang="ru-RU" sz="1600" b="1" dirty="0"/>
              <a:t>извлекать </a:t>
            </a:r>
            <a:r>
              <a:rPr lang="ru-RU" sz="1600" dirty="0"/>
              <a:t>необходимую информацию для решения </a:t>
            </a:r>
            <a:r>
              <a:rPr lang="ru-RU" sz="1600" dirty="0" smtClean="0"/>
              <a:t>задач</a:t>
            </a:r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b="1" dirty="0" smtClean="0"/>
              <a:t> Выделять </a:t>
            </a:r>
            <a:r>
              <a:rPr lang="ru-RU" sz="1600" b="1" dirty="0"/>
              <a:t>критерии</a:t>
            </a:r>
            <a:r>
              <a:rPr lang="ru-RU" sz="1600" dirty="0"/>
              <a:t> для сравнения и осуществлять сравнение, формулировать </a:t>
            </a:r>
            <a:r>
              <a:rPr lang="ru-RU" sz="1600" b="1" dirty="0" smtClean="0"/>
              <a:t>вывод</a:t>
            </a:r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b="1" dirty="0" smtClean="0"/>
              <a:t> Сравнивать</a:t>
            </a:r>
            <a:r>
              <a:rPr lang="ru-RU" sz="1600" dirty="0" smtClean="0"/>
              <a:t> </a:t>
            </a:r>
            <a:r>
              <a:rPr lang="ru-RU" sz="1600" dirty="0"/>
              <a:t>факты по нескольким </a:t>
            </a:r>
            <a:r>
              <a:rPr lang="ru-RU" sz="1600" dirty="0" smtClean="0"/>
              <a:t>критериям</a:t>
            </a:r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b="1" dirty="0" smtClean="0"/>
              <a:t> Преобразовывать </a:t>
            </a:r>
            <a:r>
              <a:rPr lang="ru-RU" sz="1600" b="1" dirty="0"/>
              <a:t>информацию</a:t>
            </a:r>
            <a:r>
              <a:rPr lang="ru-RU" sz="1600" dirty="0"/>
              <a:t> из одной </a:t>
            </a:r>
            <a:r>
              <a:rPr lang="ru-RU" sz="1600" dirty="0" smtClean="0"/>
              <a:t>знаково-символической системы в другую</a:t>
            </a:r>
            <a:endParaRPr lang="ru-RU" sz="1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Типичные ошибки</a:t>
            </a:r>
          </a:p>
          <a:p>
            <a:pPr algn="ctr"/>
            <a:r>
              <a:rPr lang="ru-RU" sz="2000" b="1" i="1" dirty="0" smtClean="0"/>
              <a:t>2015-2016 учебный год</a:t>
            </a:r>
            <a:br>
              <a:rPr lang="ru-RU" sz="2000" b="1" i="1" dirty="0" smtClean="0"/>
            </a:br>
            <a:r>
              <a:rPr lang="ru-RU" sz="2000" b="1" i="1" dirty="0" smtClean="0"/>
              <a:t>5 классы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1821649" y="4179087"/>
            <a:ext cx="5357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AutoShape 2" descr="https://nlb.by/upload/iblock/746/7460763bba3ab7fea1ea7d2ab4ed822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1"/>
            <a:ext cx="83426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898018" cy="78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1643050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Русский язык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57884" y="164305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Математика</a:t>
            </a:r>
            <a:endParaRPr lang="ru-RU" sz="36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7158" y="2571744"/>
            <a:ext cx="385765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smtClean="0"/>
              <a:t>Ошибки</a:t>
            </a:r>
            <a:endParaRPr lang="en-US" sz="1600" b="1" dirty="0" smtClean="0"/>
          </a:p>
          <a:p>
            <a:endParaRPr lang="en-US" sz="1600" dirty="0" smtClean="0"/>
          </a:p>
          <a:p>
            <a:pPr>
              <a:buFont typeface="Wingdings" pitchFamily="2" charset="2"/>
              <a:buChar char="q"/>
            </a:pPr>
            <a:r>
              <a:rPr lang="ru-RU" sz="1600" b="1" dirty="0" smtClean="0"/>
              <a:t> В </a:t>
            </a:r>
            <a:r>
              <a:rPr lang="ru-RU" sz="1600" b="1" dirty="0"/>
              <a:t>определении темы и основной мысли </a:t>
            </a:r>
            <a:r>
              <a:rPr lang="ru-RU" sz="1600" dirty="0" smtClean="0"/>
              <a:t>текста</a:t>
            </a:r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 В </a:t>
            </a:r>
            <a:r>
              <a:rPr lang="ru-RU" sz="1600" b="1" dirty="0"/>
              <a:t>трактовке теоретического</a:t>
            </a:r>
            <a:r>
              <a:rPr lang="ru-RU" sz="1600" dirty="0"/>
              <a:t> </a:t>
            </a:r>
            <a:r>
              <a:rPr lang="ru-RU" sz="1600" dirty="0" smtClean="0"/>
              <a:t>материала</a:t>
            </a:r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 При </a:t>
            </a:r>
            <a:r>
              <a:rPr lang="ru-RU" sz="1600" b="1" dirty="0"/>
              <a:t>переводе информации</a:t>
            </a:r>
            <a:r>
              <a:rPr lang="ru-RU" sz="1600" dirty="0"/>
              <a:t> из одной знаково-символической системы в </a:t>
            </a:r>
            <a:r>
              <a:rPr lang="ru-RU" sz="1600" dirty="0" smtClean="0"/>
              <a:t>другую</a:t>
            </a:r>
            <a:endParaRPr lang="ru-RU" sz="1600" dirty="0"/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 В </a:t>
            </a:r>
            <a:r>
              <a:rPr lang="ru-RU" sz="1600" b="1" dirty="0"/>
              <a:t>понимании условия</a:t>
            </a:r>
            <a:r>
              <a:rPr lang="ru-RU" sz="1600" dirty="0"/>
              <a:t> учебно-практической </a:t>
            </a:r>
            <a:r>
              <a:rPr lang="ru-RU" sz="1600" dirty="0" smtClean="0"/>
              <a:t>задачи</a:t>
            </a:r>
            <a:endParaRPr lang="ru-RU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4857752" y="3071810"/>
            <a:ext cx="3929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600" dirty="0" smtClean="0"/>
              <a:t> Затруднение </a:t>
            </a:r>
            <a:r>
              <a:rPr lang="ru-RU" sz="1600" dirty="0"/>
              <a:t>с </a:t>
            </a:r>
            <a:r>
              <a:rPr lang="ru-RU" sz="1600" b="1" dirty="0"/>
              <a:t>поиском информации</a:t>
            </a:r>
            <a:r>
              <a:rPr lang="ru-RU" sz="1600" dirty="0"/>
              <a:t>, заданной в тексте в явном </a:t>
            </a:r>
            <a:r>
              <a:rPr lang="ru-RU" sz="1600" dirty="0" smtClean="0"/>
              <a:t>виде</a:t>
            </a:r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dirty="0"/>
              <a:t> Ответ не соответствует заданию  </a:t>
            </a:r>
            <a:r>
              <a:rPr lang="ru-RU" sz="1600" dirty="0" smtClean="0"/>
              <a:t>(вместо </a:t>
            </a:r>
            <a:r>
              <a:rPr lang="ru-RU" sz="1600" b="1" dirty="0"/>
              <a:t>«на сколько»</a:t>
            </a:r>
            <a:r>
              <a:rPr lang="ru-RU" sz="1600" dirty="0"/>
              <a:t> отвечают на вопрос  </a:t>
            </a:r>
            <a:r>
              <a:rPr lang="ru-RU" sz="1600" b="1" dirty="0"/>
              <a:t>«сколько»</a:t>
            </a:r>
            <a:r>
              <a:rPr lang="ru-RU" sz="1600" dirty="0"/>
              <a:t>  и наоборот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Типичные ошибки</a:t>
            </a:r>
          </a:p>
          <a:p>
            <a:pPr algn="ctr"/>
            <a:r>
              <a:rPr lang="ru-RU" sz="2000" b="1" i="1" dirty="0" smtClean="0"/>
              <a:t>2016-2017 учебный год</a:t>
            </a:r>
            <a:br>
              <a:rPr lang="ru-RU" sz="2000" b="1" i="1" dirty="0" smtClean="0"/>
            </a:br>
            <a:r>
              <a:rPr lang="ru-RU" sz="2000" b="1" i="1" dirty="0" smtClean="0"/>
              <a:t>6 классы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1821649" y="4179087"/>
            <a:ext cx="5357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AutoShape 2" descr="https://nlb.by/upload/iblock/746/7460763bba3ab7fea1ea7d2ab4ed822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1"/>
            <a:ext cx="83426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898018" cy="78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1643050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История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57884" y="164305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География</a:t>
            </a:r>
            <a:endParaRPr lang="ru-RU" sz="36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7158" y="2928934"/>
            <a:ext cx="38576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/>
          </a:p>
          <a:p>
            <a:pPr>
              <a:buFont typeface="Wingdings" pitchFamily="2" charset="2"/>
              <a:buChar char="q"/>
            </a:pPr>
            <a:r>
              <a:rPr lang="ru-RU" sz="1600" b="1" dirty="0" smtClean="0"/>
              <a:t> </a:t>
            </a:r>
            <a:r>
              <a:rPr lang="ru-RU" sz="1600" dirty="0"/>
              <a:t>Неумение работать </a:t>
            </a:r>
            <a:r>
              <a:rPr lang="ru-RU" sz="1600" b="1" dirty="0"/>
              <a:t>с историческим документом</a:t>
            </a:r>
            <a:r>
              <a:rPr lang="ru-RU" sz="1600" dirty="0"/>
              <a:t>, грамотно </a:t>
            </a:r>
            <a:r>
              <a:rPr lang="ru-RU" sz="1600" b="1" dirty="0"/>
              <a:t>использовать информацию</a:t>
            </a:r>
            <a:r>
              <a:rPr lang="ru-RU" sz="1600" dirty="0"/>
              <a:t>: сопоставлять, соотносить, конкретизировать, прогнозировать и самостоятельно </a:t>
            </a:r>
            <a:r>
              <a:rPr lang="ru-RU" sz="1600" b="1" dirty="0"/>
              <a:t>анализировать </a:t>
            </a:r>
            <a:r>
              <a:rPr lang="ru-RU" sz="1600" dirty="0"/>
              <a:t>исторический </a:t>
            </a:r>
            <a:r>
              <a:rPr lang="ru-RU" sz="1600" dirty="0" smtClean="0"/>
              <a:t>документ</a:t>
            </a:r>
            <a:endParaRPr lang="ru-RU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4786314" y="3214686"/>
            <a:ext cx="39290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600" dirty="0" smtClean="0"/>
              <a:t> </a:t>
            </a:r>
            <a:r>
              <a:rPr lang="ru-RU" sz="1600" b="1" dirty="0"/>
              <a:t>Не</a:t>
            </a:r>
            <a:r>
              <a:rPr lang="ru-RU" sz="1600" dirty="0"/>
              <a:t> </a:t>
            </a:r>
            <a:r>
              <a:rPr lang="ru-RU" sz="1600" b="1" dirty="0"/>
              <a:t>сформированы </a:t>
            </a:r>
            <a:r>
              <a:rPr lang="ru-RU" sz="1600" dirty="0"/>
              <a:t>навыки   </a:t>
            </a:r>
            <a:r>
              <a:rPr lang="ru-RU" sz="1600" b="1" dirty="0"/>
              <a:t>работы с текстом:  </a:t>
            </a:r>
            <a:r>
              <a:rPr lang="ru-RU" sz="1600" dirty="0"/>
              <a:t>найти</a:t>
            </a:r>
            <a:r>
              <a:rPr lang="ru-RU" sz="1600" b="1" dirty="0"/>
              <a:t> </a:t>
            </a:r>
            <a:r>
              <a:rPr lang="ru-RU" sz="1600" dirty="0"/>
              <a:t>ответ на вопрос, внимательно проанализировав весь текст, выделить важное, разделить текст на смысловые </a:t>
            </a:r>
            <a:r>
              <a:rPr lang="ru-RU" sz="1600" dirty="0" smtClean="0"/>
              <a:t>части</a:t>
            </a:r>
            <a:endParaRPr lang="en-US" sz="1600" dirty="0" smtClean="0"/>
          </a:p>
          <a:p>
            <a:pPr>
              <a:buFont typeface="Wingdings" pitchFamily="2" charset="2"/>
              <a:buChar char="q"/>
            </a:pPr>
            <a:endParaRPr lang="ru-RU" sz="1600" dirty="0"/>
          </a:p>
          <a:p>
            <a:pPr>
              <a:buFont typeface="Wingdings" pitchFamily="2" charset="2"/>
              <a:buChar char="q"/>
            </a:pPr>
            <a:r>
              <a:rPr lang="ru-RU" sz="1600" dirty="0"/>
              <a:t>Неумение  </a:t>
            </a:r>
            <a:r>
              <a:rPr lang="ru-RU" sz="1600" b="1" dirty="0"/>
              <a:t>сопоставлять</a:t>
            </a:r>
            <a:r>
              <a:rPr lang="ru-RU" sz="1600" dirty="0"/>
              <a:t> данные из текстов разных </a:t>
            </a:r>
            <a:r>
              <a:rPr lang="ru-RU" sz="1600" dirty="0" smtClean="0"/>
              <a:t>видов</a:t>
            </a:r>
            <a:endParaRPr lang="ru-RU" sz="1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Типичные ошибки</a:t>
            </a:r>
          </a:p>
          <a:p>
            <a:pPr algn="ctr"/>
            <a:r>
              <a:rPr lang="ru-RU" sz="2000" b="1" i="1" dirty="0" smtClean="0"/>
              <a:t>2017-2018 учебный год</a:t>
            </a:r>
            <a:br>
              <a:rPr lang="ru-RU" sz="2000" b="1" i="1" dirty="0" smtClean="0"/>
            </a:br>
            <a:r>
              <a:rPr lang="ru-RU" sz="2000" b="1" i="1" dirty="0" smtClean="0"/>
              <a:t>7 классы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1821649" y="4179087"/>
            <a:ext cx="5357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AutoShape 2" descr="https://nlb.by/upload/iblock/746/7460763bba3ab7fea1ea7d2ab4ed822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107835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643050"/>
            <a:ext cx="68304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Управленческие шаги</a:t>
            </a:r>
          </a:p>
        </p:txBody>
      </p:sp>
      <p:sp>
        <p:nvSpPr>
          <p:cNvPr id="4098" name="AutoShape 2" descr="https://nlb.by/upload/iblock/746/7460763bba3ab7fea1ea7d2ab4ed822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71538" y="4500570"/>
            <a:ext cx="2071702" cy="192882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471488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ru-RU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71736" y="1785926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/>
              <a:t>Анализ результатов </a:t>
            </a:r>
            <a:endParaRPr lang="ru-RU" sz="1600" b="1" dirty="0" smtClean="0"/>
          </a:p>
          <a:p>
            <a:pPr lvl="0"/>
            <a:r>
              <a:rPr lang="ru-RU" sz="1600" b="1" dirty="0" smtClean="0"/>
              <a:t>НОК </a:t>
            </a:r>
            <a:r>
              <a:rPr lang="ru-RU" sz="1600" b="1" dirty="0"/>
              <a:t>на совещании заместителей </a:t>
            </a:r>
            <a:r>
              <a:rPr lang="ru-RU" sz="1600" b="1" dirty="0" smtClean="0"/>
              <a:t>руководителей</a:t>
            </a:r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428596" y="1785926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/>
              <a:t>Анализ результатов НОК на совещании </a:t>
            </a:r>
            <a:r>
              <a:rPr lang="ru-RU" sz="1600" b="1" dirty="0" smtClean="0"/>
              <a:t>руководителей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4357686" y="2214554"/>
            <a:ext cx="2571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/>
              <a:t>Создание </a:t>
            </a:r>
            <a:endParaRPr lang="ru-RU" sz="1600" b="1" dirty="0" smtClean="0"/>
          </a:p>
          <a:p>
            <a:pPr lvl="0"/>
            <a:r>
              <a:rPr lang="ru-RU" sz="1600" b="1" dirty="0" smtClean="0"/>
              <a:t>муниципальных </a:t>
            </a:r>
            <a:r>
              <a:rPr lang="ru-RU" sz="1600" b="1" dirty="0"/>
              <a:t>творческих групп </a:t>
            </a:r>
            <a:endParaRPr lang="ru-RU" sz="1600" b="1" dirty="0" smtClean="0"/>
          </a:p>
          <a:p>
            <a:pPr lvl="0"/>
            <a:r>
              <a:rPr lang="ru-RU" sz="1600" b="1" dirty="0" err="1" smtClean="0"/>
              <a:t>педагов-предметников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5572132" y="3429000"/>
            <a:ext cx="2571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/>
              <a:t>Создание муниципальной творческой группы </a:t>
            </a:r>
            <a:r>
              <a:rPr lang="ru-RU" sz="1600" b="1" dirty="0" smtClean="0"/>
              <a:t>руководителей ОО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5857884" y="4500570"/>
            <a:ext cx="25003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/>
              <a:t>Мероприятия по обмену </a:t>
            </a:r>
            <a:r>
              <a:rPr lang="ru-RU" sz="1600" b="1" dirty="0" smtClean="0"/>
              <a:t>опытом</a:t>
            </a:r>
            <a:endParaRPr lang="ru-RU" sz="1600" dirty="0"/>
          </a:p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143636" y="5643578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/>
              <a:t>Проведение итоговой диагностической </a:t>
            </a:r>
            <a:r>
              <a:rPr lang="ru-RU" sz="1600" b="1" dirty="0" smtClean="0"/>
              <a:t>работы в 8 – </a:t>
            </a:r>
            <a:r>
              <a:rPr lang="ru-RU" sz="1600" b="1" dirty="0" err="1" smtClean="0"/>
              <a:t>х</a:t>
            </a:r>
            <a:r>
              <a:rPr lang="ru-RU" sz="1600" b="1" dirty="0" smtClean="0"/>
              <a:t> классах</a:t>
            </a:r>
            <a:endParaRPr lang="ru-RU" sz="1600" dirty="0"/>
          </a:p>
        </p:txBody>
      </p:sp>
      <p:sp>
        <p:nvSpPr>
          <p:cNvPr id="36" name="Дуга 35"/>
          <p:cNvSpPr/>
          <p:nvPr/>
        </p:nvSpPr>
        <p:spPr>
          <a:xfrm>
            <a:off x="-3929122" y="2928934"/>
            <a:ext cx="9215502" cy="7000924"/>
          </a:xfrm>
          <a:prstGeom prst="arc">
            <a:avLst>
              <a:gd name="adj1" fmla="val 16200000"/>
              <a:gd name="adj2" fmla="val 2157880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верх 36"/>
          <p:cNvSpPr/>
          <p:nvPr/>
        </p:nvSpPr>
        <p:spPr>
          <a:xfrm rot="335386">
            <a:off x="1071538" y="2643182"/>
            <a:ext cx="357190" cy="285752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верх 37"/>
          <p:cNvSpPr/>
          <p:nvPr/>
        </p:nvSpPr>
        <p:spPr>
          <a:xfrm rot="1165821">
            <a:off x="2609094" y="2980208"/>
            <a:ext cx="357190" cy="285752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верх 38"/>
          <p:cNvSpPr/>
          <p:nvPr/>
        </p:nvSpPr>
        <p:spPr>
          <a:xfrm rot="2529668">
            <a:off x="3823539" y="3623150"/>
            <a:ext cx="357190" cy="285752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верх 39"/>
          <p:cNvSpPr/>
          <p:nvPr/>
        </p:nvSpPr>
        <p:spPr>
          <a:xfrm rot="3113168">
            <a:off x="4539847" y="4299776"/>
            <a:ext cx="357190" cy="285752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верх 40"/>
          <p:cNvSpPr/>
          <p:nvPr/>
        </p:nvSpPr>
        <p:spPr>
          <a:xfrm rot="4032147">
            <a:off x="4966548" y="4980473"/>
            <a:ext cx="357190" cy="285752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верх 41"/>
          <p:cNvSpPr/>
          <p:nvPr/>
        </p:nvSpPr>
        <p:spPr>
          <a:xfrm rot="5079179">
            <a:off x="5252300" y="5909166"/>
            <a:ext cx="357190" cy="285752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928670"/>
            <a:ext cx="500066" cy="43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Типичные ошибки</a:t>
            </a:r>
          </a:p>
          <a:p>
            <a:pPr algn="ctr"/>
            <a:r>
              <a:rPr lang="ru-RU" sz="2000" b="1" i="1" dirty="0" smtClean="0"/>
              <a:t>2018-2019 учебный год</a:t>
            </a:r>
            <a:br>
              <a:rPr lang="ru-RU" sz="2000" b="1" i="1" dirty="0" smtClean="0"/>
            </a:br>
            <a:r>
              <a:rPr lang="ru-RU" sz="2000" b="1" i="1" dirty="0" smtClean="0"/>
              <a:t>8 классы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5501512" y="3429000"/>
            <a:ext cx="685720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AutoShape 2" descr="https://nlb.by/upload/iblock/746/7460763bba3ab7fea1ea7d2ab4ed822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57232"/>
            <a:ext cx="58398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46844"/>
            <a:ext cx="785818" cy="624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500042"/>
            <a:ext cx="423841" cy="424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357158" y="5072074"/>
            <a:ext cx="2571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Русский язык-64,5%</a:t>
            </a:r>
          </a:p>
          <a:p>
            <a:r>
              <a:rPr lang="ru-RU" sz="2000" dirty="0" smtClean="0"/>
              <a:t>География-57%</a:t>
            </a:r>
          </a:p>
          <a:p>
            <a:r>
              <a:rPr lang="ru-RU" sz="2000" dirty="0" smtClean="0"/>
              <a:t>Английский язык-53% 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286116" y="5000636"/>
            <a:ext cx="257176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Математика -51,6%</a:t>
            </a:r>
          </a:p>
          <a:p>
            <a:r>
              <a:rPr lang="ru-RU" sz="2000" dirty="0" smtClean="0"/>
              <a:t>История-45%</a:t>
            </a:r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143636" y="5000636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Английский язык-59,4% </a:t>
            </a:r>
            <a:endParaRPr lang="ru-RU" sz="20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57158" y="2071678"/>
            <a:ext cx="2357454" cy="18573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Неумение </a:t>
            </a:r>
          </a:p>
          <a:p>
            <a:pPr algn="ctr"/>
            <a:r>
              <a:rPr lang="ru-RU" sz="2000" b="1" i="1" dirty="0" smtClean="0"/>
              <a:t>выявлять порядок частей, содержащихся в тексте</a:t>
            </a:r>
            <a:endParaRPr lang="ru-RU" sz="20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071802" y="2071678"/>
            <a:ext cx="2643206" cy="1785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Неумение делать выводы из сформулированных тезисов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72198" y="2071678"/>
            <a:ext cx="2286016" cy="1785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Неумение сопоставлять текстовые и </a:t>
            </a:r>
            <a:r>
              <a:rPr lang="ru-RU" sz="2000" b="1" dirty="0" err="1" smtClean="0"/>
              <a:t>внетекстовые</a:t>
            </a:r>
            <a:r>
              <a:rPr lang="ru-RU" sz="2000" b="1" dirty="0" smtClean="0"/>
              <a:t> компоненты</a:t>
            </a:r>
            <a:endParaRPr lang="ru-RU" sz="2000" b="1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1285852" y="4071942"/>
            <a:ext cx="428628" cy="857256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4214810" y="4071942"/>
            <a:ext cx="428628" cy="857256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7072330" y="4071942"/>
            <a:ext cx="428628" cy="857256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0" y="150017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400" b="1" i="1" dirty="0" smtClean="0">
                <a:solidFill>
                  <a:schemeClr val="tx2">
                    <a:lumMod val="75000"/>
                  </a:schemeClr>
                </a:solidFill>
              </a:rPr>
              <a:t>BGIMC32.RU</a:t>
            </a:r>
            <a:endParaRPr lang="ru-RU" sz="2000" b="1" i="1" dirty="0" smtClean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5501512" y="3429000"/>
            <a:ext cx="685720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AutoShape 2" descr="https://nlb.by/upload/iblock/746/7460763bba3ab7fea1ea7d2ab4ed822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785926"/>
            <a:ext cx="4391031" cy="43849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349</Words>
  <Application>Microsoft Office PowerPoint</Application>
  <PresentationFormat>Экран (4:3)</PresentationFormat>
  <Paragraphs>80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Механизм управления качеством образования  на основе анализа оценочных процедур  в ОО и на уровне муниципалитета.</vt:lpstr>
      <vt:lpstr>Причины  проведения независимой оценки качества уровня освоения основной программы в ОО города Брянска в соответствии с требованиями ФГОС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Механизм управления качеством образования на основе анализа оценочных процедур в ОО и на уровне муниципалитета.</dc:title>
  <dc:creator>XP GAME 2008</dc:creator>
  <cp:lastModifiedBy>XP GAME 2008</cp:lastModifiedBy>
  <cp:revision>25</cp:revision>
  <dcterms:created xsi:type="dcterms:W3CDTF">2019-11-18T07:40:44Z</dcterms:created>
  <dcterms:modified xsi:type="dcterms:W3CDTF">2019-11-18T12:07:05Z</dcterms:modified>
</cp:coreProperties>
</file>