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  <p:sldMasterId id="2147483745" r:id="rId2"/>
    <p:sldMasterId id="2147483757" r:id="rId3"/>
  </p:sldMasterIdLst>
  <p:notesMasterIdLst>
    <p:notesMasterId r:id="rId14"/>
  </p:notesMasterIdLst>
  <p:handoutMasterIdLst>
    <p:handoutMasterId r:id="rId15"/>
  </p:handoutMasterIdLst>
  <p:sldIdLst>
    <p:sldId id="544" r:id="rId4"/>
    <p:sldId id="631" r:id="rId5"/>
    <p:sldId id="632" r:id="rId6"/>
    <p:sldId id="633" r:id="rId7"/>
    <p:sldId id="638" r:id="rId8"/>
    <p:sldId id="645" r:id="rId9"/>
    <p:sldId id="642" r:id="rId10"/>
    <p:sldId id="643" r:id="rId11"/>
    <p:sldId id="644" r:id="rId12"/>
    <p:sldId id="646" r:id="rId13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34E9"/>
    <a:srgbClr val="B0DD7F"/>
    <a:srgbClr val="71FB25"/>
    <a:srgbClr val="0062A7"/>
    <a:srgbClr val="FFCC99"/>
    <a:srgbClr val="F26722"/>
    <a:srgbClr val="E62B25"/>
    <a:srgbClr val="2AF420"/>
    <a:srgbClr val="D8DCE5"/>
    <a:srgbClr val="4955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26" autoAdjust="0"/>
    <p:restoredTop sz="94622" autoAdjust="0"/>
  </p:normalViewPr>
  <p:slideViewPr>
    <p:cSldViewPr>
      <p:cViewPr varScale="1">
        <p:scale>
          <a:sx n="110" d="100"/>
          <a:sy n="110" d="100"/>
        </p:scale>
        <p:origin x="154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D:\&#1059;&#1054;\&#1052;&#1077;&#1088;&#1086;&#1087;&#1088;&#1080;&#1103;&#1090;&#1080;&#1103;\&#1072;&#1074;&#1075;&#1091;&#1089;&#1090;%20&#1082;&#1086;&#1085;&#1092;&#1077;&#1088;&#1077;&#1085;&#1094;&#1080;&#1103;\2019\&#1051;&#1080;&#1089;&#1090;%20Microsoft%20Office%20Excel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9;&#1054;\&#1052;&#1077;&#1088;&#1086;&#1087;&#1088;&#1080;&#1103;&#1090;&#1080;&#1103;\&#1072;&#1074;&#1075;&#1091;&#1089;&#1090;%20&#1082;&#1086;&#1085;&#1092;&#1077;&#1088;&#1077;&#1085;&#1094;&#1080;&#1103;\2019\&#1051;&#1080;&#1089;&#1090;%20Microsoft%20Office%20Excel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Образование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091426071741046E-2"/>
          <c:y val="2.7921405657626158E-2"/>
          <c:w val="0.94168635170603632"/>
          <c:h val="0.87568664333624968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Лист1!$C$22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2400" b="1">
                        <a:solidFill>
                          <a:srgbClr val="FF0000"/>
                        </a:solidFill>
                      </a:rPr>
                      <a:t>419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FF0000"/>
                        </a:solidFill>
                      </a:rPr>
                      <a:t>86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2400" b="1">
                        <a:solidFill>
                          <a:srgbClr val="FF0000"/>
                        </a:solidFill>
                      </a:rPr>
                      <a:t>505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aseline="0">
                    <a:solidFill>
                      <a:schemeClr val="accent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Лист1!$B$23:$B$25</c:f>
              <c:strCache>
                <c:ptCount val="3"/>
                <c:pt idx="0">
                  <c:v>высшее</c:v>
                </c:pt>
                <c:pt idx="1">
                  <c:v>среднее</c:v>
                </c:pt>
                <c:pt idx="2">
                  <c:v>всего</c:v>
                </c:pt>
              </c:strCache>
            </c:strRef>
          </c:cat>
          <c:val>
            <c:numRef>
              <c:f>Лист1!$C$23:$C$25</c:f>
              <c:numCache>
                <c:formatCode>General</c:formatCode>
                <c:ptCount val="3"/>
                <c:pt idx="0">
                  <c:v>419</c:v>
                </c:pt>
                <c:pt idx="1">
                  <c:v>86</c:v>
                </c:pt>
                <c:pt idx="2">
                  <c:v>505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226038656"/>
        <c:axId val="-226033216"/>
        <c:axId val="0"/>
      </c:bar3DChart>
      <c:catAx>
        <c:axId val="-2260386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226033216"/>
        <c:crosses val="autoZero"/>
        <c:auto val="1"/>
        <c:lblAlgn val="ctr"/>
        <c:lblOffset val="100"/>
        <c:noMultiLvlLbl val="0"/>
      </c:catAx>
      <c:valAx>
        <c:axId val="-2260332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2603865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Квалификация педагогов</a:t>
            </a: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Лист1!$C$29</c:f>
              <c:strCache>
                <c:ptCount val="1"/>
                <c:pt idx="0">
                  <c:v>2019</c:v>
                </c:pt>
              </c:strCache>
            </c:strRef>
          </c:tx>
          <c:explosion val="25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800"/>
                      <a:t>505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800"/>
                      <a:t>155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800"/>
                      <a:t>274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Лист1!$B$30:$B$32</c:f>
              <c:strCache>
                <c:ptCount val="3"/>
                <c:pt idx="0">
                  <c:v>всего</c:v>
                </c:pt>
                <c:pt idx="1">
                  <c:v>высшая</c:v>
                </c:pt>
                <c:pt idx="2">
                  <c:v>первая</c:v>
                </c:pt>
              </c:strCache>
            </c:strRef>
          </c:cat>
          <c:val>
            <c:numRef>
              <c:f>Лист1!$C$30:$C$32</c:f>
              <c:numCache>
                <c:formatCode>General</c:formatCode>
                <c:ptCount val="3"/>
                <c:pt idx="0">
                  <c:v>505</c:v>
                </c:pt>
                <c:pt idx="1">
                  <c:v>155</c:v>
                </c:pt>
                <c:pt idx="2">
                  <c:v>274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84213663370371761"/>
          <c:y val="1.6245632327379241E-3"/>
          <c:w val="9.2626929725378698E-2"/>
          <c:h val="0.37436739357987897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ВПР</a:t>
            </a:r>
            <a:r>
              <a:rPr lang="ru-RU" baseline="0"/>
              <a:t> математика. Успеваемость за 3 года</a:t>
            </a:r>
            <a:endParaRPr lang="ru-RU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2016-2017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4 классы</c:v>
                </c:pt>
                <c:pt idx="1">
                  <c:v>5 классы</c:v>
                </c:pt>
                <c:pt idx="2">
                  <c:v>6 классы</c:v>
                </c:pt>
                <c:pt idx="3">
                  <c:v>7 классы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2017-2018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4 классы</c:v>
                </c:pt>
                <c:pt idx="1">
                  <c:v>5 классы</c:v>
                </c:pt>
                <c:pt idx="2">
                  <c:v>6 классы</c:v>
                </c:pt>
                <c:pt idx="3">
                  <c:v>7 классы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2018-2019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4 классы</c:v>
                </c:pt>
                <c:pt idx="1">
                  <c:v>5 классы</c:v>
                </c:pt>
                <c:pt idx="2">
                  <c:v>6 классы</c:v>
                </c:pt>
                <c:pt idx="3">
                  <c:v>7 классы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100</c:v>
                </c:pt>
                <c:pt idx="1">
                  <c:v>92</c:v>
                </c:pt>
                <c:pt idx="2">
                  <c:v>94</c:v>
                </c:pt>
                <c:pt idx="3">
                  <c:v>98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26040288"/>
        <c:axId val="-226037568"/>
      </c:barChart>
      <c:catAx>
        <c:axId val="-2260402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226037568"/>
        <c:crosses val="autoZero"/>
        <c:auto val="1"/>
        <c:lblAlgn val="ctr"/>
        <c:lblOffset val="100"/>
        <c:noMultiLvlLbl val="0"/>
      </c:catAx>
      <c:valAx>
        <c:axId val="-226037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260402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/>
              <a:t>ВПР</a:t>
            </a:r>
            <a:r>
              <a:rPr lang="ru-RU" sz="1600" baseline="0"/>
              <a:t> математика. Качество знаний за 3 года</a:t>
            </a:r>
            <a:endParaRPr lang="ru-RU" sz="1600"/>
          </a:p>
        </c:rich>
      </c:tx>
      <c:layout>
        <c:manualLayout>
          <c:xMode val="edge"/>
          <c:yMode val="edge"/>
          <c:x val="0.15069444444444463"/>
          <c:y val="2.3809523809523812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2016-2017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4 классы</c:v>
                </c:pt>
                <c:pt idx="1">
                  <c:v>5 классы</c:v>
                </c:pt>
                <c:pt idx="2">
                  <c:v>6 классы</c:v>
                </c:pt>
                <c:pt idx="3">
                  <c:v>7 классы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82</c:v>
                </c:pt>
                <c:pt idx="1">
                  <c:v>88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2017-2018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4 классы</c:v>
                </c:pt>
                <c:pt idx="1">
                  <c:v>5 классы</c:v>
                </c:pt>
                <c:pt idx="2">
                  <c:v>6 классы</c:v>
                </c:pt>
                <c:pt idx="3">
                  <c:v>7 классы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82</c:v>
                </c:pt>
                <c:pt idx="1">
                  <c:v>79</c:v>
                </c:pt>
                <c:pt idx="2">
                  <c:v>60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2018-2019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4 классы</c:v>
                </c:pt>
                <c:pt idx="1">
                  <c:v>5 классы</c:v>
                </c:pt>
                <c:pt idx="2">
                  <c:v>6 классы</c:v>
                </c:pt>
                <c:pt idx="3">
                  <c:v>7 классы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75</c:v>
                </c:pt>
                <c:pt idx="1">
                  <c:v>58</c:v>
                </c:pt>
                <c:pt idx="2">
                  <c:v>52</c:v>
                </c:pt>
                <c:pt idx="3">
                  <c:v>47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26035392"/>
        <c:axId val="-226032128"/>
      </c:barChart>
      <c:catAx>
        <c:axId val="-2260353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226032128"/>
        <c:crosses val="autoZero"/>
        <c:auto val="1"/>
        <c:lblAlgn val="ctr"/>
        <c:lblOffset val="100"/>
        <c:noMultiLvlLbl val="0"/>
      </c:catAx>
      <c:valAx>
        <c:axId val="-2260321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260353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ВПР</a:t>
            </a:r>
            <a:r>
              <a:rPr lang="ru-RU" baseline="0"/>
              <a:t> русский язык. Успеваемость за 3 года</a:t>
            </a:r>
            <a:endParaRPr lang="ru-RU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2016-2017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4 классы</c:v>
                </c:pt>
                <c:pt idx="1">
                  <c:v>5 классы</c:v>
                </c:pt>
                <c:pt idx="2">
                  <c:v>6 классы</c:v>
                </c:pt>
                <c:pt idx="3">
                  <c:v>7 классы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2017-2018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4 классы</c:v>
                </c:pt>
                <c:pt idx="1">
                  <c:v>5 классы</c:v>
                </c:pt>
                <c:pt idx="2">
                  <c:v>6 классы</c:v>
                </c:pt>
                <c:pt idx="3">
                  <c:v>7 классы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100</c:v>
                </c:pt>
                <c:pt idx="1">
                  <c:v>97</c:v>
                </c:pt>
                <c:pt idx="2">
                  <c:v>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2018-2019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4 классы</c:v>
                </c:pt>
                <c:pt idx="1">
                  <c:v>5 классы</c:v>
                </c:pt>
                <c:pt idx="2">
                  <c:v>6 классы</c:v>
                </c:pt>
                <c:pt idx="3">
                  <c:v>7 классы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98</c:v>
                </c:pt>
                <c:pt idx="1">
                  <c:v>92</c:v>
                </c:pt>
                <c:pt idx="2">
                  <c:v>89</c:v>
                </c:pt>
                <c:pt idx="3">
                  <c:v>97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51507232"/>
        <c:axId val="-51506144"/>
      </c:barChart>
      <c:catAx>
        <c:axId val="-515072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51506144"/>
        <c:crosses val="autoZero"/>
        <c:auto val="1"/>
        <c:lblAlgn val="ctr"/>
        <c:lblOffset val="100"/>
        <c:noMultiLvlLbl val="0"/>
      </c:catAx>
      <c:valAx>
        <c:axId val="-515061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515072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/>
              <a:t>ЕГЭ. </a:t>
            </a:r>
            <a:r>
              <a:rPr lang="ru-RU" sz="1600" baseline="0"/>
              <a:t>Средний балл за 3 года</a:t>
            </a:r>
            <a:endParaRPr lang="ru-RU" sz="1600"/>
          </a:p>
        </c:rich>
      </c:tx>
      <c:layout>
        <c:manualLayout>
          <c:xMode val="edge"/>
          <c:yMode val="edge"/>
          <c:x val="0.29421296296296356"/>
          <c:y val="2.380952380952381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6.2972726235307599E-2"/>
          <c:y val="0.12857265104635637"/>
          <c:w val="0.77635545556805485"/>
          <c:h val="0.739437643287289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2016-2017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русский язык</c:v>
                </c:pt>
                <c:pt idx="1">
                  <c:v>математика (профиль)</c:v>
                </c:pt>
                <c:pt idx="2">
                  <c:v>обществознание</c:v>
                </c:pt>
                <c:pt idx="3">
                  <c:v>химия</c:v>
                </c:pt>
                <c:pt idx="4">
                  <c:v>биология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61</c:v>
                </c:pt>
                <c:pt idx="1">
                  <c:v>49</c:v>
                </c:pt>
                <c:pt idx="2">
                  <c:v>54</c:v>
                </c:pt>
                <c:pt idx="3">
                  <c:v>57</c:v>
                </c:pt>
                <c:pt idx="4">
                  <c:v>56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2017-2018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русский язык</c:v>
                </c:pt>
                <c:pt idx="1">
                  <c:v>математика (профиль)</c:v>
                </c:pt>
                <c:pt idx="2">
                  <c:v>обществознание</c:v>
                </c:pt>
                <c:pt idx="3">
                  <c:v>химия</c:v>
                </c:pt>
                <c:pt idx="4">
                  <c:v>биология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70</c:v>
                </c:pt>
                <c:pt idx="1">
                  <c:v>47</c:v>
                </c:pt>
                <c:pt idx="2">
                  <c:v>58</c:v>
                </c:pt>
                <c:pt idx="3">
                  <c:v>50</c:v>
                </c:pt>
                <c:pt idx="4">
                  <c:v>50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2018-2019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русский язык</c:v>
                </c:pt>
                <c:pt idx="1">
                  <c:v>математика (профиль)</c:v>
                </c:pt>
                <c:pt idx="2">
                  <c:v>обществознание</c:v>
                </c:pt>
                <c:pt idx="3">
                  <c:v>химия</c:v>
                </c:pt>
                <c:pt idx="4">
                  <c:v>биология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69.3</c:v>
                </c:pt>
                <c:pt idx="1">
                  <c:v>57.7</c:v>
                </c:pt>
                <c:pt idx="2">
                  <c:v>52.4</c:v>
                </c:pt>
                <c:pt idx="3">
                  <c:v>83.7</c:v>
                </c:pt>
                <c:pt idx="4">
                  <c:v>71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51508864"/>
        <c:axId val="-51496896"/>
      </c:barChart>
      <c:catAx>
        <c:axId val="-515088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51496896"/>
        <c:crosses val="autoZero"/>
        <c:auto val="1"/>
        <c:lblAlgn val="ctr"/>
        <c:lblOffset val="100"/>
        <c:noMultiLvlLbl val="0"/>
      </c:catAx>
      <c:valAx>
        <c:axId val="-514968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5150886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</cdr:x>
      <cdr:y>0.53125</cdr:y>
    </cdr:from>
    <cdr:to>
      <cdr:x>0.45</cdr:x>
      <cdr:y>0.86458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43000" y="145732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0.46063</cdr:x>
      <cdr:y>0.86667</cdr:y>
    </cdr:from>
    <cdr:to>
      <cdr:x>0.56063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211960" y="68580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F07F94-022E-4588-88E8-D65385AC4995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7A75B7-7F49-46F2-BF66-2A4FDCDDC3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073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7DBE54-4E60-4264-945C-AA81ECC41C92}" type="datetimeFigureOut">
              <a:rPr lang="ru-RU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E218B39-DA08-42A3-B380-CFE30780CB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5208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218B39-DA08-42A3-B380-CFE30780CB91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just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1.Создать</a:t>
            </a:r>
            <a:r>
              <a:rPr lang="ru-RU" sz="1200" b="1" baseline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муниципальную математическую лигу «</a:t>
            </a:r>
            <a:r>
              <a:rPr lang="en-US" sz="1200" b="1" baseline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SMART+</a:t>
            </a:r>
            <a:r>
              <a:rPr lang="ru-RU" sz="1200" b="1" baseline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marR="0" lvl="0" indent="0" algn="just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Разработать</a:t>
            </a:r>
            <a:r>
              <a:rPr lang="ru-RU" sz="1200" b="1" baseline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внедрить математическую компьютерную игру.</a:t>
            </a:r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10079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12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Выявить и развить у обучающихся общеобразовательных организаций математических способностей и интереса к научно-исследовательской деятельности, создать</a:t>
            </a:r>
            <a:r>
              <a:rPr lang="ru-RU" sz="1200" b="1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необходимые </a:t>
            </a:r>
            <a:r>
              <a:rPr lang="ru-RU" sz="1200" b="1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условия для поддержки одаренных детей, пропаганде научных знаний. </a:t>
            </a:r>
            <a:endParaRPr lang="ru-RU" sz="1200" b="1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218B39-DA08-42A3-B380-CFE30780CB91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796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218B39-DA08-42A3-B380-CFE30780CB91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1863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218B39-DA08-42A3-B380-CFE30780CB91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946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E4ED2-894C-47EC-B343-E50E1555B2A4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04472-4755-409F-A6F1-5E445D29A5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8FFCD-8367-4110-8ADE-F1761D9BC0A5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939F4-C92D-4516-AD36-0FEFDA24ED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77705-7F56-4D6D-9C4E-542E632315F0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15719-C820-4CE7-9BBA-FAAEA169E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CB7D33-C87A-45BB-8553-FA9B982C849C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20.11.2019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8BEC46-C5E2-4B00-93FD-EF82F4284C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78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88539E-817B-4301-BC21-73D028E4ABFF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20.11.2019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8F7AD3-20E0-496A-8423-099088011E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5834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061447-DCAF-4AA6-942F-87578A39D707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20.11.2019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F664D2-1BD0-4A61-B152-7B31CC6A85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487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FAADCE-4763-4F6B-8C23-25E58F1828BF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20.11.2019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6948F9-966D-4B85-91B5-EB2161AA43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329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51F033-90DC-4F9B-813A-16EFDB121C89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20.11.2019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CF0BB5-9D93-48C2-824D-82144272B7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1789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04340D-020E-4AF8-8B14-49DE94C8D41C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20.11.2019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537D55-46E1-4C6C-A1CF-9F94FD8073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0564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952C6B-20D0-4A9C-A04E-BAF487E8D946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20.11.2019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D03110-3EB0-485A-8B10-FF7B6ED983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1712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BFF0BC-1579-4DFA-9074-C3B359E90C87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20.11.2019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C11D12-DA6E-48D6-AA1A-3CD5D6126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837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E231F-D9AB-4285-A5FE-F0748A110987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80814-0EA2-4F56-B8A3-4682D0DCB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9E5DB0-54B6-47C6-8571-F1F7B5A60AE7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20.11.2019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9947C0-BD5D-464F-8EAE-7242CF0D7F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5540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D6AD37-0BA2-42E5-B2B6-2D56FEA6B2AC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20.11.2019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C2158F-C07D-4E71-822C-68A648B4DEC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3196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A2560D-32E1-4976-A8D8-2FE6D2BDDBC0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20.11.2019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BD6766-4E1A-4026-B100-8D8EA13BF4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5275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640456-9456-44B5-908C-5439AE6A3DF4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E04472-4755-409F-A6F1-5E445D29A54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A6DA9F-8D0D-4E3A-A094-930CB3B8BA34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280814-0EA2-4F56-B8A3-4682D0DCB0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161BF5-B24E-48FB-9548-CB0828A18DBE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18B40F-1425-4820-AFCB-33F7FD1DD4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565CA5-A7FA-410F-8B90-FBA965D7D6BB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EA188E-F65E-46E8-952C-F1F1FA15A6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E88DF7-8E06-4888-A0D0-8D5F6A0603F1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A42D1C-D1BA-4FDF-9060-7FFB001A95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DAB3DA-4552-412C-8674-CE2E8DEDB662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DFEAD-38AF-429D-B993-6F7F1D41FC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EA4B35-86A8-47F5-87BE-5EE087E3A735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CEAF8D-A0CE-4041-B670-A8F433F5A98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D06D8-D69D-4E36-985E-53EAB9E92F6E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8B40F-1425-4820-AFCB-33F7FD1DD4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8AB905-F750-428E-9EA7-E26711A2E74D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4BD34-A812-4CB2-9BE0-CDD51F4648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1B0368-8B26-442E-AA65-0B49E2FBDCCA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448012-B482-43DB-B7F4-FAD438313F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42E2A4-67A2-4CF9-B666-6BDDB9F67BC0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6939F4-C92D-4516-AD36-0FEFDA24ED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4693C7-D65F-40A8-BA99-20D33ED7BE3C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15719-C820-4CE7-9BBA-FAAEA169EE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43602-CB11-4FE4-9B85-FE72B5015798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A188E-F65E-46E8-952C-F1F1FA15A6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DF1F2-C072-4142-8891-44DFC209DBAA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42D1C-D1BA-4FDF-9060-7FFB001A9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0BCA1-8D17-4D6B-AB80-A078DDB9A9E1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DFEAD-38AF-429D-B993-6F7F1D41F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FF92F-338F-49FB-B4FB-773813CD4F1B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EAF8D-A0CE-4041-B670-A8F433F5A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586B5-89D9-40B2-9EC1-2DD1BFA28F30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4BD34-A812-4CB2-9BE0-CDD51F464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3BB6A-098F-4671-9E4A-68EED63C683B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48012-B482-43DB-B7F4-FAD438313F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33413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413" y="1828800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2DCCFCAB-BD47-4501-8F76-B1C6C57D6D47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2713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0395244-B05C-4AB6-8916-D6F93A596A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3" r:id="rId2"/>
    <p:sldLayoutId id="2147483742" r:id="rId3"/>
    <p:sldLayoutId id="2147483741" r:id="rId4"/>
    <p:sldLayoutId id="2147483740" r:id="rId5"/>
    <p:sldLayoutId id="2147483739" r:id="rId6"/>
    <p:sldLayoutId id="2147483738" r:id="rId7"/>
    <p:sldLayoutId id="2147483737" r:id="rId8"/>
    <p:sldLayoutId id="2147483736" r:id="rId9"/>
    <p:sldLayoutId id="2147483735" r:id="rId10"/>
    <p:sldLayoutId id="2147483734" r:id="rId11"/>
  </p:sldLayoutIdLst>
  <p:hf hdr="0" ftr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Wingdings 2" pitchFamily="18" charset="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Wingdings 2" pitchFamily="18" charset="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EDD6BEBE-D8EA-49B1-B236-EF74C4470E74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20.11.2019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lumMod val="65000"/>
                    <a:lumOff val="35000"/>
                  </a:prstClr>
                </a:solidFill>
              </a:rPr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B27AC99-8E6A-459C-8DE1-0C83495690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851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hf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5E0594-B8AE-4F5B-81B5-830DCD19F15B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 smtClean="0"/>
              <a:t>      Российская академия народного хозяйства и государственной службы при  Президенте Российской Федерации.   Выпускной квалификационный проект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0395244-B05C-4AB6-8916-D6F93A596A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4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96752"/>
            <a:ext cx="7848872" cy="302433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Муниципальные программы поддержки и сопровождения школ на основе внешних оценочных процедур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2" descr="C:\Users\User\Desktop\образовательный проект 2017\jigsaw3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3275856" y="4005064"/>
            <a:ext cx="3106034" cy="197113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 flipH="1">
            <a:off x="-2" y="1"/>
            <a:ext cx="910812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782241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23928" y="6237312"/>
            <a:ext cx="159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Брянск,  2019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6523F6-50FA-436E-9D12-E84FD958D88C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20.11.2019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8F7AD3-20E0-496A-8423-099088011E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4977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96752"/>
            <a:ext cx="7848872" cy="302433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Муниципальные программы поддержки и сопровождения школ на основе внешних оценочных процедур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2" descr="C:\Users\User\Desktop\образовательный проект 2017\jigsaw3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3275856" y="4005064"/>
            <a:ext cx="3106034" cy="197113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 flipH="1">
            <a:off x="-2" y="1"/>
            <a:ext cx="910812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782241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23928" y="6237312"/>
            <a:ext cx="159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Брянск,  2019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6523F6-50FA-436E-9D12-E84FD958D88C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20.11.2019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8F7AD3-20E0-496A-8423-099088011E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4977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9220" name="Picture 3" descr="C:\Users\Я\Desktop\презент свв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95288" y="908050"/>
          <a:ext cx="7848600" cy="235829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6048462"/>
                <a:gridCol w="1800138"/>
              </a:tblGrid>
              <a:tr h="3962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общеобразовательных школ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0" marR="91420" marT="45712" marB="4571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663 чел.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0" marR="91420" marT="45712" marB="45712" horzOverflow="overflow"/>
                </a:tc>
              </a:tr>
              <a:tr h="4685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детских садов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0" marR="91420" marT="45712" marB="45712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1396 чел. 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0" marR="91420" marT="45712" marB="45712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2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дошкольных групп  с режимом полного дня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0" marR="91420" marT="45712" marB="45712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145 чел.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2" marB="45722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010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дошкольные группы кратковременного пребывания</a:t>
                      </a: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детей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0" marR="91420" marT="45712" marB="45712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96254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Центр дополнительного образования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2" marB="45722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900 чел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2" marB="45722"/>
                </a:tc>
              </a:tr>
            </a:tbl>
          </a:graphicData>
        </a:graphic>
      </p:graphicFrame>
      <p:sp>
        <p:nvSpPr>
          <p:cNvPr id="9241" name="Прямоугольник 10"/>
          <p:cNvSpPr>
            <a:spLocks noChangeArrowheads="1"/>
          </p:cNvSpPr>
          <p:nvPr/>
        </p:nvSpPr>
        <p:spPr bwMode="auto">
          <a:xfrm>
            <a:off x="611188" y="404813"/>
            <a:ext cx="7705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35404A"/>
                </a:solidFill>
                <a:latin typeface="Georgia" pitchFamily="18" charset="0"/>
              </a:rPr>
              <a:t>Сеть образовательных  учреждений</a:t>
            </a:r>
            <a:endParaRPr lang="ru-RU" sz="2400" b="1"/>
          </a:p>
        </p:txBody>
      </p:sp>
      <p:sp>
        <p:nvSpPr>
          <p:cNvPr id="9242" name="Прямоугольник 11"/>
          <p:cNvSpPr>
            <a:spLocks noChangeArrowheads="1"/>
          </p:cNvSpPr>
          <p:nvPr/>
        </p:nvSpPr>
        <p:spPr bwMode="auto">
          <a:xfrm>
            <a:off x="395288" y="3213100"/>
            <a:ext cx="7848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Унечский филиал имени Героя России А.В. Рассказы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ГАПОУ БТТ</a:t>
            </a:r>
          </a:p>
        </p:txBody>
      </p:sp>
      <p:pic>
        <p:nvPicPr>
          <p:cNvPr id="109570" name="Picture 2" descr="F:\для презентации\технику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81128"/>
            <a:ext cx="3687512" cy="20723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9572" name="Picture 4" descr="http://www.mgutm.ru/files/filiali/unech/ma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284984"/>
            <a:ext cx="2736303" cy="19648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45" name="Прямоугольник 13"/>
          <p:cNvSpPr>
            <a:spLocks noChangeArrowheads="1"/>
          </p:cNvSpPr>
          <p:nvPr/>
        </p:nvSpPr>
        <p:spPr bwMode="auto">
          <a:xfrm>
            <a:off x="395288" y="3789363"/>
            <a:ext cx="87487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БОКИТУ Филиал "Московского государственного университета технологий и управления имени К. Г. Разумовского (Первый казачий университет)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15" name="Picture 4" descr="F:\ЦДО\IMG_20170821_1608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4221088"/>
            <a:ext cx="2664296" cy="20303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B05FEA-55A4-42BC-8284-6C82FE7B076F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E04472-4755-409F-A6F1-5E445D29A542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2295DD-AEDE-40C7-BA09-84FC688FF6D1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DFEAD-38AF-429D-B993-6F7F1D41FC0E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9460" name="Picture 3" descr="C:\Users\Я\Desktop\презент свв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Диаграмма 7"/>
          <p:cNvGraphicFramePr/>
          <p:nvPr/>
        </p:nvGraphicFramePr>
        <p:xfrm>
          <a:off x="0" y="0"/>
          <a:ext cx="8964488" cy="6453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9E7972-27F6-4359-A3E7-8CE21F84CDDF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E04472-4755-409F-A6F1-5E445D29A542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2"/>
          <p:cNvSpPr txBox="1">
            <a:spLocks/>
          </p:cNvSpPr>
          <p:nvPr/>
        </p:nvSpPr>
        <p:spPr>
          <a:xfrm>
            <a:off x="6804248" y="623731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496944" cy="759619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a typeface="+mn-ea"/>
                <a:cs typeface="Times New Roman" pitchFamily="18" charset="0"/>
              </a:rPr>
              <a:t>Задачи 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ea typeface="+mn-ea"/>
              <a:cs typeface="Times New Roman" pitchFamily="18" charset="0"/>
            </a:endParaRPr>
          </a:p>
        </p:txBody>
      </p:sp>
      <p:pic>
        <p:nvPicPr>
          <p:cNvPr id="8" name="Picture 10" descr="C:\Users\User\Desktop\образовательный проект 2017\visual-studio-alm-rangers-projects-summary-of-projects-covered-on-bccVTu-clipart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7164288" y="4725144"/>
            <a:ext cx="1390992" cy="139099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softEdge rad="112500"/>
          </a:effectLst>
          <a:extLst/>
        </p:spPr>
      </p:pic>
      <p:sp>
        <p:nvSpPr>
          <p:cNvPr id="6" name="Прямоугольник 5"/>
          <p:cNvSpPr/>
          <p:nvPr/>
        </p:nvSpPr>
        <p:spPr>
          <a:xfrm>
            <a:off x="611560" y="1052736"/>
            <a:ext cx="806489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+mn-lt"/>
                <a:cs typeface="Calibri" pitchFamily="34" charset="0"/>
              </a:rPr>
              <a:t>1. </a:t>
            </a:r>
            <a:r>
              <a:rPr lang="ru-RU" sz="2400" dirty="0" smtClean="0"/>
              <a:t>оценка качества образования и образовательных достижений обучающихся на уровнях общего образования;</a:t>
            </a:r>
          </a:p>
          <a:p>
            <a:r>
              <a:rPr lang="ru-RU" sz="2400" dirty="0" smtClean="0"/>
              <a:t>2.оценка условий осуществления образовательной деятельности;</a:t>
            </a:r>
          </a:p>
          <a:p>
            <a:r>
              <a:rPr lang="ru-RU" sz="2400" dirty="0" smtClean="0"/>
              <a:t>3.оценка результативности педагогической и управленческой деятельности;</a:t>
            </a:r>
          </a:p>
          <a:p>
            <a:r>
              <a:rPr lang="ru-RU" sz="2400" dirty="0" smtClean="0"/>
              <a:t>4. организационно-методическое сопровождение проведения процедур ОКО, обеспечение их объективности и разработка рекомендаций основе выявленного поля проблем .</a:t>
            </a:r>
            <a:endParaRPr lang="ru-RU" sz="2400" dirty="0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E3BC06-49B5-4208-B371-498737703C0E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96752"/>
            <a:ext cx="7848872" cy="302433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Муниципальные программы поддержки и сопровождения школ на основе внешних оценочных процедур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2" descr="C:\Users\User\Desktop\образовательный проект 2017\jigsaw3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3275856" y="4005064"/>
            <a:ext cx="3106034" cy="197113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 flipH="1">
            <a:off x="-2" y="1"/>
            <a:ext cx="910812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defTabSz="782241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23928" y="6237312"/>
            <a:ext cx="159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Брянск,  2019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6523F6-50FA-436E-9D12-E84FD958D88C}" type="datetime1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20.11.2019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8F7AD3-20E0-496A-8423-099088011E5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4977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A6DA9F-8D0D-4E3A-A094-930CB3B8BA34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280814-0EA2-4F56-B8A3-4682D0DCB02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4381" t="22906" r="3486" b="15850"/>
          <a:stretch/>
        </p:blipFill>
        <p:spPr bwMode="auto">
          <a:xfrm>
            <a:off x="179512" y="764704"/>
            <a:ext cx="871296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A6DA9F-8D0D-4E3A-A094-930CB3B8BA34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280814-0EA2-4F56-B8A3-4682D0DCB02F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04716" y="191069"/>
          <a:ext cx="4151260" cy="28778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572000" y="476672"/>
          <a:ext cx="4111352" cy="26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251520" y="3717032"/>
          <a:ext cx="4543400" cy="25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4860032" y="3861048"/>
          <a:ext cx="4283968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Я\Downloads\0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9144000" cy="48691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- оценка  и анализ профессиональных достижений, результатов педагогических и  руководящих работников ОО ,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 -оценка качества образования, 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-совершенствованию условий и качеству процесса организации образовательной деятельности.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A6DA9F-8D0D-4E3A-A094-930CB3B8BA34}" type="datetime1">
              <a:rPr lang="ru-RU" smtClean="0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280814-0EA2-4F56-B8A3-4682D0DCB02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6858</TotalTime>
  <Words>260</Words>
  <Application>Microsoft Office PowerPoint</Application>
  <PresentationFormat>Экран (4:3)</PresentationFormat>
  <Paragraphs>65</Paragraphs>
  <Slides>10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Calibri</vt:lpstr>
      <vt:lpstr>Calibri Light</vt:lpstr>
      <vt:lpstr>Georgia</vt:lpstr>
      <vt:lpstr>Times New Roman</vt:lpstr>
      <vt:lpstr>Wingdings 2</vt:lpstr>
      <vt:lpstr>HDOfficeLightV0</vt:lpstr>
      <vt:lpstr>1_HDOfficeLightV0</vt:lpstr>
      <vt:lpstr>Тема Office</vt:lpstr>
      <vt:lpstr>Муниципальные программы поддержки и сопровождения школ на основе внешних оценочных процедур</vt:lpstr>
      <vt:lpstr>Презентация PowerPoint</vt:lpstr>
      <vt:lpstr>Презентация PowerPoint</vt:lpstr>
      <vt:lpstr>Презентация PowerPoint</vt:lpstr>
      <vt:lpstr>Задачи </vt:lpstr>
      <vt:lpstr>Муниципальные программы поддержки и сопровождения школ на основе внешних оценочных процедур</vt:lpstr>
      <vt:lpstr>Презентация PowerPoint</vt:lpstr>
      <vt:lpstr>Презентация PowerPoint</vt:lpstr>
      <vt:lpstr>- оценка  и анализ профессиональных достижений, результатов педагогических и  руководящих работников ОО ,  -оценка качества образования,  -совершенствованию условий и качеству процесса организации образовательной деятельности. </vt:lpstr>
      <vt:lpstr>Муниципальные программы поддержки и сопровождения школ на основе внешних оценочных процедур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Менеджмент в социальной сфере. Социальное проектирование.</dc:title>
  <dc:creator>Наталья</dc:creator>
  <cp:lastModifiedBy>RePack by Diakov</cp:lastModifiedBy>
  <cp:revision>828</cp:revision>
  <dcterms:created xsi:type="dcterms:W3CDTF">2012-01-11T08:01:34Z</dcterms:created>
  <dcterms:modified xsi:type="dcterms:W3CDTF">2019-11-20T10:54:10Z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D6941562-0129-4D85-9E6F-FDD427487D97</vt:lpwstr>
  </property>
  <property fmtid="{D5CDD505-2E9C-101B-9397-08002B2CF9AE}" pid="3" name="ArticulatePath">
    <vt:lpwstr>ФОРМА ПРОЕКТ. предложения 1.09.19</vt:lpwstr>
  </property>
</Properties>
</file>