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9"/>
  </p:notesMasterIdLst>
  <p:handoutMasterIdLst>
    <p:handoutMasterId r:id="rId30"/>
  </p:handoutMasterIdLst>
  <p:sldIdLst>
    <p:sldId id="301" r:id="rId2"/>
    <p:sldId id="340" r:id="rId3"/>
    <p:sldId id="341" r:id="rId4"/>
    <p:sldId id="343" r:id="rId5"/>
    <p:sldId id="342" r:id="rId6"/>
    <p:sldId id="348" r:id="rId7"/>
    <p:sldId id="256" r:id="rId8"/>
    <p:sldId id="344" r:id="rId9"/>
    <p:sldId id="308" r:id="rId10"/>
    <p:sldId id="316" r:id="rId11"/>
    <p:sldId id="320" r:id="rId12"/>
    <p:sldId id="336" r:id="rId13"/>
    <p:sldId id="335" r:id="rId14"/>
    <p:sldId id="331" r:id="rId15"/>
    <p:sldId id="332" r:id="rId16"/>
    <p:sldId id="310" r:id="rId17"/>
    <p:sldId id="305" r:id="rId18"/>
    <p:sldId id="345" r:id="rId19"/>
    <p:sldId id="347" r:id="rId20"/>
    <p:sldId id="338" r:id="rId21"/>
    <p:sldId id="349" r:id="rId22"/>
    <p:sldId id="313" r:id="rId23"/>
    <p:sldId id="350" r:id="rId24"/>
    <p:sldId id="351" r:id="rId25"/>
    <p:sldId id="276" r:id="rId26"/>
    <p:sldId id="324" r:id="rId27"/>
    <p:sldId id="309" r:id="rId28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2E3192"/>
    <a:srgbClr val="0000FF"/>
    <a:srgbClr val="464646"/>
    <a:srgbClr val="2DA2BF"/>
    <a:srgbClr val="29D6D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576" autoAdjust="0"/>
    <p:restoredTop sz="94659" autoAdjust="0"/>
  </p:normalViewPr>
  <p:slideViewPr>
    <p:cSldViewPr>
      <p:cViewPr varScale="1">
        <p:scale>
          <a:sx n="62" d="100"/>
          <a:sy n="62" d="100"/>
        </p:scale>
        <p:origin x="-15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shegaEN\Desktop\&#1060;&#1048;&#1055;&#1048;%20&#1045;&#1043;&#1069;\&#1048;&#1090;&#1086;&#1075;&#1086;&#1074;&#1099;&#1081;%20&#1087;&#1088;&#1086;&#1090;&#1086;&#1082;&#1086;&#1083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iseevaTV\Desktop\&#1054;&#1090;&#1095;&#1077;&#1090;%20&#1054;&#1043;&#1069;%202017\&#1052;&#1086;&#1103;%20&#1095;&#1072;&#1089;&#1090;&#1100;%20&#1086;&#1090;&#1095;&#1077;&#1090;&#1072;\&#1057;&#1074;&#1086;&#1076;&#1085;&#1072;&#1103;%20&#1087;&#1086;%20&#1074;&#1089;&#1077;&#1084;%20&#1087;&#1088;&#1077;&#1076;&#1084;&#1077;&#1090;&#1072;&#1084;%202017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/>
            </a:pPr>
            <a:r>
              <a:rPr lang="ru-RU" sz="1800" dirty="0" smtClean="0"/>
              <a:t>ЕГЭ - 2019 «Русский язык»</a:t>
            </a:r>
            <a:endParaRPr lang="ru-RU" sz="1800" dirty="0"/>
          </a:p>
        </c:rich>
      </c:tx>
      <c:layout>
        <c:manualLayout>
          <c:xMode val="edge"/>
          <c:yMode val="edge"/>
          <c:x val="0.29552584773095714"/>
          <c:y val="0"/>
        </c:manualLayout>
      </c:layout>
    </c:title>
    <c:view3D>
      <c:rAngAx val="1"/>
    </c:view3D>
    <c:plotArea>
      <c:layout>
        <c:manualLayout>
          <c:layoutTarget val="inner"/>
          <c:xMode val="edge"/>
          <c:yMode val="edge"/>
          <c:x val="1.851851851851857E-2"/>
          <c:y val="0.12694704049844288"/>
          <c:w val="0.96502057613168879"/>
          <c:h val="0.72821277013270536"/>
        </c:manualLayout>
      </c:layout>
      <c:bar3DChart>
        <c:barDir val="col"/>
        <c:grouping val="clustered"/>
        <c:ser>
          <c:idx val="0"/>
          <c:order val="0"/>
          <c:cat>
            <c:strRef>
              <c:f>'Диаграмма первич. баллов'!$D$69:$O$69</c:f>
              <c:strCache>
                <c:ptCount val="12"/>
                <c:pt idx="0">
                  <c:v>0 
баллов</c:v>
                </c:pt>
                <c:pt idx="1">
                  <c:v>1-10
баллов</c:v>
                </c:pt>
                <c:pt idx="2">
                  <c:v>11-20 
баллов</c:v>
                </c:pt>
                <c:pt idx="3">
                  <c:v>21-30 
баллов</c:v>
                </c:pt>
                <c:pt idx="4">
                  <c:v>31-40 
баллов</c:v>
                </c:pt>
                <c:pt idx="5">
                  <c:v>41-50 
баллов</c:v>
                </c:pt>
                <c:pt idx="6">
                  <c:v>51-60 
баллов</c:v>
                </c:pt>
                <c:pt idx="7">
                  <c:v>61-70 
баллов</c:v>
                </c:pt>
                <c:pt idx="8">
                  <c:v>71-80 
баллов</c:v>
                </c:pt>
                <c:pt idx="9">
                  <c:v>81-90 
баллов</c:v>
                </c:pt>
                <c:pt idx="10">
                  <c:v>91-99 баллов</c:v>
                </c:pt>
                <c:pt idx="11">
                  <c:v>100 
баллов</c:v>
                </c:pt>
              </c:strCache>
            </c:strRef>
          </c:cat>
          <c:val>
            <c:numRef>
              <c:f>'Диаграмма первич. баллов'!$D$70:$O$70</c:f>
              <c:numCache>
                <c:formatCode>General</c:formatCode>
                <c:ptCount val="12"/>
                <c:pt idx="0">
                  <c:v>0</c:v>
                </c:pt>
                <c:pt idx="1">
                  <c:v>4</c:v>
                </c:pt>
                <c:pt idx="2">
                  <c:v>11</c:v>
                </c:pt>
                <c:pt idx="3">
                  <c:v>31</c:v>
                </c:pt>
                <c:pt idx="4">
                  <c:v>90</c:v>
                </c:pt>
                <c:pt idx="5">
                  <c:v>343</c:v>
                </c:pt>
                <c:pt idx="6">
                  <c:v>793</c:v>
                </c:pt>
                <c:pt idx="7">
                  <c:v>1321</c:v>
                </c:pt>
                <c:pt idx="8">
                  <c:v>1420</c:v>
                </c:pt>
                <c:pt idx="9">
                  <c:v>991</c:v>
                </c:pt>
                <c:pt idx="10">
                  <c:v>644</c:v>
                </c:pt>
                <c:pt idx="11">
                  <c:v>42</c:v>
                </c:pt>
              </c:numCache>
            </c:numRef>
          </c:val>
        </c:ser>
        <c:shape val="box"/>
        <c:axId val="75958528"/>
        <c:axId val="77189120"/>
        <c:axId val="0"/>
      </c:bar3DChart>
      <c:catAx>
        <c:axId val="75958528"/>
        <c:scaling>
          <c:orientation val="minMax"/>
        </c:scaling>
        <c:delete val="1"/>
        <c:axPos val="b"/>
        <c:tickLblPos val="none"/>
        <c:crossAx val="77189120"/>
        <c:crosses val="autoZero"/>
        <c:auto val="1"/>
        <c:lblAlgn val="ctr"/>
        <c:lblOffset val="100"/>
      </c:catAx>
      <c:valAx>
        <c:axId val="7718912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75958528"/>
        <c:crosses val="autoZero"/>
        <c:crossBetween val="between"/>
      </c:valAx>
    </c:plotArea>
    <c:plotVisOnly val="1"/>
  </c:chart>
  <c:spPr>
    <a:ln>
      <a:noFill/>
    </a:ln>
  </c:spPr>
  <c:txPr>
    <a:bodyPr/>
    <a:lstStyle/>
    <a:p>
      <a:pPr>
        <a:defRPr sz="10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800"/>
            </a:pPr>
            <a:r>
              <a:rPr lang="ru-RU" sz="1800" dirty="0" smtClean="0"/>
              <a:t>ОГЭ - 2017 "Русский </a:t>
            </a:r>
            <a:r>
              <a:rPr lang="ru-RU" sz="1800" dirty="0"/>
              <a:t>язык"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cat>
            <c:strRef>
              <c:f>Лист3!$H$43:$H$81</c:f>
              <c:strCache>
                <c:ptCount val="39"/>
                <c:pt idx="0">
                  <c:v>1 балл</c:v>
                </c:pt>
                <c:pt idx="1">
                  <c:v>2 балла</c:v>
                </c:pt>
                <c:pt idx="2">
                  <c:v>3 балла</c:v>
                </c:pt>
                <c:pt idx="3">
                  <c:v>4 балла</c:v>
                </c:pt>
                <c:pt idx="4">
                  <c:v>5 баллов</c:v>
                </c:pt>
                <c:pt idx="5">
                  <c:v>6 баллов</c:v>
                </c:pt>
                <c:pt idx="6">
                  <c:v>7 баллов</c:v>
                </c:pt>
                <c:pt idx="7">
                  <c:v>8 баллов</c:v>
                </c:pt>
                <c:pt idx="8">
                  <c:v>9 баллов</c:v>
                </c:pt>
                <c:pt idx="9">
                  <c:v>10 баллов</c:v>
                </c:pt>
                <c:pt idx="10">
                  <c:v>11 баллов</c:v>
                </c:pt>
                <c:pt idx="11">
                  <c:v>12 баллов</c:v>
                </c:pt>
                <c:pt idx="12">
                  <c:v>13 баллов</c:v>
                </c:pt>
                <c:pt idx="13">
                  <c:v>14 баллов</c:v>
                </c:pt>
                <c:pt idx="14">
                  <c:v>15 баллов</c:v>
                </c:pt>
                <c:pt idx="15">
                  <c:v>16 баллов</c:v>
                </c:pt>
                <c:pt idx="16">
                  <c:v>17 баллов</c:v>
                </c:pt>
                <c:pt idx="17">
                  <c:v>18 баллов</c:v>
                </c:pt>
                <c:pt idx="18">
                  <c:v>19 баллов</c:v>
                </c:pt>
                <c:pt idx="19">
                  <c:v>20 баллов</c:v>
                </c:pt>
                <c:pt idx="20">
                  <c:v>21 баллов</c:v>
                </c:pt>
                <c:pt idx="21">
                  <c:v>22 баллов</c:v>
                </c:pt>
                <c:pt idx="22">
                  <c:v>23 баллов</c:v>
                </c:pt>
                <c:pt idx="23">
                  <c:v>24 баллов</c:v>
                </c:pt>
                <c:pt idx="24">
                  <c:v>25 баллов</c:v>
                </c:pt>
                <c:pt idx="25">
                  <c:v>26 баллов</c:v>
                </c:pt>
                <c:pt idx="26">
                  <c:v>27 баллов</c:v>
                </c:pt>
                <c:pt idx="27">
                  <c:v>28 баллов</c:v>
                </c:pt>
                <c:pt idx="28">
                  <c:v>29 баллов</c:v>
                </c:pt>
                <c:pt idx="29">
                  <c:v>30 баллов</c:v>
                </c:pt>
                <c:pt idx="30">
                  <c:v>31 балл</c:v>
                </c:pt>
                <c:pt idx="31">
                  <c:v>32 балла</c:v>
                </c:pt>
                <c:pt idx="32">
                  <c:v>33 балла</c:v>
                </c:pt>
                <c:pt idx="33">
                  <c:v>34 балла</c:v>
                </c:pt>
                <c:pt idx="34">
                  <c:v>35 баллов</c:v>
                </c:pt>
                <c:pt idx="35">
                  <c:v>36 баллов</c:v>
                </c:pt>
                <c:pt idx="36">
                  <c:v>37 баллов</c:v>
                </c:pt>
                <c:pt idx="37">
                  <c:v>38 баллов</c:v>
                </c:pt>
                <c:pt idx="38">
                  <c:v>39 баллов</c:v>
                </c:pt>
              </c:strCache>
            </c:strRef>
          </c:cat>
          <c:val>
            <c:numRef>
              <c:f>Лист3!$I$43:$I$81</c:f>
              <c:numCache>
                <c:formatCode>0%</c:formatCode>
                <c:ptCount val="3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 formatCode="0.0%">
                  <c:v>1.7477424992717763E-3</c:v>
                </c:pt>
                <c:pt idx="15" formatCode="0.0%">
                  <c:v>2.5245169433925668E-3</c:v>
                </c:pt>
                <c:pt idx="16" formatCode="0.0%">
                  <c:v>3.4954849985435492E-3</c:v>
                </c:pt>
                <c:pt idx="17" formatCode="0.0%">
                  <c:v>6.505485969511603E-3</c:v>
                </c:pt>
                <c:pt idx="18" formatCode="0.0%">
                  <c:v>7.8648412467229815E-3</c:v>
                </c:pt>
                <c:pt idx="19" formatCode="0.0%">
                  <c:v>9.9038741625400526E-3</c:v>
                </c:pt>
                <c:pt idx="20" formatCode="0.0%">
                  <c:v>1.4855811243810104E-2</c:v>
                </c:pt>
                <c:pt idx="21" formatCode="0.0%">
                  <c:v>1.9710651519565046E-2</c:v>
                </c:pt>
                <c:pt idx="22" formatCode="0.0%">
                  <c:v>2.2914846101563288E-2</c:v>
                </c:pt>
                <c:pt idx="23" formatCode="0.0%">
                  <c:v>2.5050975822895453E-2</c:v>
                </c:pt>
                <c:pt idx="24" formatCode="0.0%">
                  <c:v>2.1943878046412301E-2</c:v>
                </c:pt>
                <c:pt idx="25" formatCode="0.0%">
                  <c:v>2.3788717351199151E-2</c:v>
                </c:pt>
                <c:pt idx="26" formatCode="0.0%">
                  <c:v>2.3885814156714275E-2</c:v>
                </c:pt>
                <c:pt idx="27" formatCode="0.0%">
                  <c:v>3.1265171375861774E-2</c:v>
                </c:pt>
                <c:pt idx="28" formatCode="0.0%">
                  <c:v>3.6605495679192211E-2</c:v>
                </c:pt>
                <c:pt idx="29" formatCode="0.0%">
                  <c:v>4.4373240120400101E-2</c:v>
                </c:pt>
                <c:pt idx="30" formatCode="0.0%">
                  <c:v>5.1364210117487132E-2</c:v>
                </c:pt>
                <c:pt idx="31" formatCode="0.0%">
                  <c:v>5.7190018448393116E-2</c:v>
                </c:pt>
                <c:pt idx="32" formatCode="0.0%">
                  <c:v>7.0298087192931444E-2</c:v>
                </c:pt>
                <c:pt idx="33" formatCode="0.0%">
                  <c:v>7.91338964948054E-2</c:v>
                </c:pt>
                <c:pt idx="34" formatCode="0.0%">
                  <c:v>9.5251966210311678E-2</c:v>
                </c:pt>
                <c:pt idx="35" formatCode="0.0%">
                  <c:v>9.7485192737158943E-2</c:v>
                </c:pt>
                <c:pt idx="36" formatCode="0.0%">
                  <c:v>9.7873579959219345E-2</c:v>
                </c:pt>
                <c:pt idx="37" formatCode="0.0%">
                  <c:v>9.4766482182736395E-2</c:v>
                </c:pt>
                <c:pt idx="38" formatCode="0.0%">
                  <c:v>5.9811632197300818E-2</c:v>
                </c:pt>
              </c:numCache>
            </c:numRef>
          </c:val>
        </c:ser>
        <c:shape val="box"/>
        <c:axId val="77196672"/>
        <c:axId val="77071488"/>
        <c:axId val="0"/>
      </c:bar3DChart>
      <c:catAx>
        <c:axId val="77196672"/>
        <c:scaling>
          <c:orientation val="minMax"/>
        </c:scaling>
        <c:delete val="1"/>
        <c:axPos val="b"/>
        <c:numFmt formatCode="General" sourceLinked="1"/>
        <c:tickLblPos val="none"/>
        <c:crossAx val="77071488"/>
        <c:crosses val="autoZero"/>
        <c:auto val="1"/>
        <c:lblAlgn val="ctr"/>
        <c:lblOffset val="100"/>
      </c:catAx>
      <c:valAx>
        <c:axId val="77071488"/>
        <c:scaling>
          <c:orientation val="minMax"/>
        </c:scaling>
        <c:delete val="1"/>
        <c:axPos val="l"/>
        <c:majorGridlines/>
        <c:numFmt formatCode="0%" sourceLinked="1"/>
        <c:tickLblPos val="none"/>
        <c:crossAx val="77196672"/>
        <c:crosses val="autoZero"/>
        <c:crossBetween val="between"/>
      </c:valAx>
    </c:plotArea>
    <c:plotVisOnly val="1"/>
  </c:chart>
  <c:spPr>
    <a:ln>
      <a:noFill/>
    </a:ln>
  </c:spPr>
  <c:txPr>
    <a:bodyPr/>
    <a:lstStyle/>
    <a:p>
      <a:pPr>
        <a:defRPr sz="10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0E21DB-7ACD-4C93-A7DF-0D53190A95FE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11CAAA-00B5-4D33-98F6-54ACCC85311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885702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B147D7-686A-435E-BA51-022FF10CBF0D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D2EB6-94DD-4D2E-B9C9-C47EE04483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03453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1700" y="739775"/>
            <a:ext cx="493236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1AB93C-469D-4FA1-B950-AC690812CF0B}" type="slidenum">
              <a:rPr lang="ru-RU" altLang="ru-RU" smtClean="0">
                <a:solidFill>
                  <a:srgbClr val="000000"/>
                </a:solidFill>
              </a:rPr>
              <a:pPr/>
              <a:t>8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1700" y="739775"/>
            <a:ext cx="493236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1AB93C-469D-4FA1-B950-AC690812CF0B}" type="slidenum">
              <a:rPr lang="ru-RU" altLang="ru-RU" smtClean="0">
                <a:solidFill>
                  <a:srgbClr val="000000"/>
                </a:solidFill>
              </a:rPr>
              <a:pPr/>
              <a:t>11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1700" y="739775"/>
            <a:ext cx="493236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1AB93C-469D-4FA1-B950-AC690812CF0B}" type="slidenum">
              <a:rPr lang="ru-RU" altLang="ru-RU" smtClean="0">
                <a:solidFill>
                  <a:srgbClr val="000000"/>
                </a:solidFill>
              </a:rPr>
              <a:pPr/>
              <a:t>12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1700" y="739775"/>
            <a:ext cx="493236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1AB93C-469D-4FA1-B950-AC690812CF0B}" type="slidenum">
              <a:rPr lang="ru-RU" altLang="ru-RU" smtClean="0">
                <a:solidFill>
                  <a:srgbClr val="000000"/>
                </a:solidFill>
              </a:rPr>
              <a:pPr/>
              <a:t>13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1700" y="739775"/>
            <a:ext cx="493236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1AB93C-469D-4FA1-B950-AC690812CF0B}" type="slidenum">
              <a:rPr lang="ru-RU" altLang="ru-RU" smtClean="0">
                <a:solidFill>
                  <a:srgbClr val="000000"/>
                </a:solidFill>
              </a:rPr>
              <a:pPr/>
              <a:t>14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1700" y="739775"/>
            <a:ext cx="493236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1AB93C-469D-4FA1-B950-AC690812CF0B}" type="slidenum">
              <a:rPr lang="ru-RU" altLang="ru-RU" smtClean="0">
                <a:solidFill>
                  <a:srgbClr val="000000"/>
                </a:solidFill>
              </a:rPr>
              <a:pPr/>
              <a:t>15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D2EB6-94DD-4D2E-B9C9-C47EE04483AA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8FDE3-37FD-454D-B15E-428223DBE715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9F50C-7F34-4D73-9F92-3C0300FEE5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484784"/>
            <a:ext cx="7715304" cy="208937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результатов оценочных процедур для повышения качества образования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3929066"/>
            <a:ext cx="49291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Елисеева Татьяна Владимировна,</a:t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начальник отдела мониторинга и аналитики ГАУ БРЦОИ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714479" cy="877719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2984" y="476672"/>
            <a:ext cx="64867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2E3192"/>
                </a:solidFill>
                <a:latin typeface="Cambria" pitchFamily="18" charset="0"/>
                <a:cs typeface="Arial" panose="020B0604020202020204" pitchFamily="34" charset="0"/>
              </a:rPr>
              <a:t>Анализ результатов ГИА. Тенденции</a:t>
            </a:r>
            <a:endParaRPr lang="ru-RU" sz="2800" b="1" dirty="0">
              <a:solidFill>
                <a:srgbClr val="2E3192"/>
              </a:solidFill>
              <a:latin typeface="Cambria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51520" y="3786190"/>
          <a:ext cx="8424936" cy="307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251520" y="1052736"/>
          <a:ext cx="8104984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35000" y="188640"/>
            <a:ext cx="7837488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cs typeface="Arial" panose="020B0604020202020204" pitchFamily="34" charset="0"/>
              </a:rPr>
              <a:t>Анализ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cs typeface="Arial" panose="020B0604020202020204" pitchFamily="34" charset="0"/>
              </a:rPr>
              <a:t>результатов выполнения заданий ГИА в районе, школе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28596" y="1142983"/>
          <a:ext cx="8463884" cy="5158058"/>
        </p:xfrm>
        <a:graphic>
          <a:graphicData uri="http://schemas.openxmlformats.org/drawingml/2006/table">
            <a:tbl>
              <a:tblPr/>
              <a:tblGrid>
                <a:gridCol w="680134"/>
                <a:gridCol w="3963336"/>
                <a:gridCol w="1000132"/>
                <a:gridCol w="1357322"/>
                <a:gridCol w="714380"/>
                <a:gridCol w="748580"/>
              </a:tblGrid>
              <a:tr h="87097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Проверяемые элементы содержания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Уровень сложности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Максимальный балл за выполнение задания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Средний процент выполнения (%)</a:t>
                      </a: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9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50" b="1" dirty="0" smtClean="0">
                          <a:latin typeface="Times New Roman"/>
                          <a:ea typeface="Calibri"/>
                          <a:cs typeface="Times New Roman"/>
                        </a:rPr>
                        <a:t>Район (ОО)</a:t>
                      </a:r>
                      <a:endParaRPr lang="ru-RU" sz="135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50" b="1" dirty="0" smtClean="0">
                          <a:latin typeface="Times New Roman"/>
                          <a:ea typeface="Calibri"/>
                          <a:cs typeface="Times New Roman"/>
                        </a:rPr>
                        <a:t>ВТГ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Брянкой области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9955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Часть 1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3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591185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Информационная обработка письменных текстов различных стилей и жанров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91185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91185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92,3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86,4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2442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591185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Средства связи предложений в тексте. Отбор языковых средств в тексте в зависимости от темы, цели, адресата и ситуации общения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91185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91185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78,8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80,1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19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591185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Лексическое значение слова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91185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91185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92,3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95,2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885205"/>
          <a:ext cx="8786874" cy="5712147"/>
        </p:xfrm>
        <a:graphic>
          <a:graphicData uri="http://schemas.openxmlformats.org/drawingml/2006/table">
            <a:tbl>
              <a:tblPr/>
              <a:tblGrid>
                <a:gridCol w="6553513"/>
                <a:gridCol w="1080984"/>
                <a:gridCol w="1152377"/>
              </a:tblGrid>
              <a:tr h="500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НИКО</a:t>
                      </a:r>
                      <a:endParaRPr lang="ru-RU" sz="16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Количество </a:t>
                      </a:r>
                      <a:r>
                        <a:rPr lang="ru-RU" sz="1400" b="1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ОО</a:t>
                      </a:r>
                      <a:endParaRPr lang="ru-RU" sz="14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Количество участников</a:t>
                      </a:r>
                      <a:endParaRPr lang="ru-RU" sz="14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Исследование качества математического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образования в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5-7 классах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(2014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г.)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294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Исследование качества образования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в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начальной школе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(2015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г.)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258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Исследования качества образования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в сфере</a:t>
                      </a:r>
                      <a:r>
                        <a:rPr lang="ru-RU" sz="1800" baseline="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информационных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технологий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в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8-9 классах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(2015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г.)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250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Исследования качества образования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по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истории и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обществознанию в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6 и 8 классах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(2016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г.)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680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Исследования качества образования по иностранным языкам в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5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и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8 классах (2016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г.)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272</a:t>
                      </a: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Исследование качества образования по ОБЖ в 6, 8 классах ОО и 9 классах кадетских школ (2017 г.)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23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550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Исследование качества образования по биологии и химии в 10 классах (2017 г.)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329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Исследование качества образования по учебному предмету "Литература" в 6 и 8 классах (2018 г.)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487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Исследование качества образования по учебному предмету "География" в 7 и 10 классах (2018 г.)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411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Исследование качества образования по учебному предмету "Технология" в 5 и 8 классах (2019 г.) 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/>
                          <a:ea typeface="Times New Roman"/>
                        </a:rPr>
                        <a:t>541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928794" y="214290"/>
            <a:ext cx="675800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2E3192"/>
                </a:solidFill>
                <a:latin typeface="Cambria" pitchFamily="18" charset="0"/>
                <a:cs typeface="Arial" panose="020B0604020202020204" pitchFamily="34" charset="0"/>
              </a:rPr>
              <a:t>Участие образовательных организаций Брянской области </a:t>
            </a:r>
          </a:p>
          <a:p>
            <a:pPr algn="ctr" eaLnBrk="1" hangingPunct="1">
              <a:defRPr/>
            </a:pPr>
            <a:r>
              <a:rPr lang="ru-RU" b="1" dirty="0" smtClean="0">
                <a:solidFill>
                  <a:srgbClr val="2E3192"/>
                </a:solidFill>
                <a:latin typeface="Cambria" pitchFamily="18" charset="0"/>
                <a:cs typeface="Arial" panose="020B0604020202020204" pitchFamily="34" charset="0"/>
              </a:rPr>
              <a:t>в национальных исследованиях качества образования</a:t>
            </a:r>
            <a:endParaRPr lang="ru-RU" b="1" dirty="0">
              <a:solidFill>
                <a:srgbClr val="2E3192"/>
              </a:solidFill>
              <a:latin typeface="Cambria" pitchFamily="18" charset="0"/>
              <a:cs typeface="Arial" panose="020B0604020202020204" pitchFamily="34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9"/>
            <a:ext cx="1462960" cy="73946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907704" y="188640"/>
            <a:ext cx="6972322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2E3192"/>
                </a:solidFill>
                <a:latin typeface="Cambria" pitchFamily="18" charset="0"/>
                <a:cs typeface="Arial" panose="020B0604020202020204" pitchFamily="34" charset="0"/>
              </a:rPr>
              <a:t>Участие образовательных организаций Брянской области </a:t>
            </a:r>
          </a:p>
          <a:p>
            <a:pPr algn="ctr" eaLnBrk="1" hangingPunct="1">
              <a:defRPr/>
            </a:pPr>
            <a:r>
              <a:rPr lang="ru-RU" b="1" dirty="0" smtClean="0">
                <a:solidFill>
                  <a:srgbClr val="2E3192"/>
                </a:solidFill>
                <a:latin typeface="Cambria" pitchFamily="18" charset="0"/>
                <a:cs typeface="Arial" panose="020B0604020202020204" pitchFamily="34" charset="0"/>
              </a:rPr>
              <a:t>в международных исследованиях качества образования</a:t>
            </a:r>
            <a:endParaRPr lang="ru-RU" b="1" dirty="0">
              <a:solidFill>
                <a:srgbClr val="2E3192"/>
              </a:solidFill>
              <a:latin typeface="Cambria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19" y="1071546"/>
          <a:ext cx="8749636" cy="5602560"/>
        </p:xfrm>
        <a:graphic>
          <a:graphicData uri="http://schemas.openxmlformats.org/drawingml/2006/table">
            <a:tbl>
              <a:tblPr/>
              <a:tblGrid>
                <a:gridCol w="6244144"/>
                <a:gridCol w="1217008"/>
                <a:gridCol w="1288484"/>
              </a:tblGrid>
              <a:tr h="36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Международное </a:t>
                      </a:r>
                      <a:r>
                        <a:rPr lang="ru-RU" sz="1600" b="1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исследование качества образования</a:t>
                      </a:r>
                      <a:endParaRPr lang="ru-RU" sz="16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sz="1600" b="1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</a:t>
                      </a:r>
                      <a:endParaRPr lang="ru-RU" sz="16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 </a:t>
                      </a:r>
                      <a:r>
                        <a:rPr lang="ru-RU" sz="1600" b="1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участников</a:t>
                      </a:r>
                      <a:endParaRPr lang="ru-RU" sz="16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Сравнительное исследование качества математического и </a:t>
                      </a: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естественнонаучного </a:t>
                      </a: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образования (</a:t>
                      </a:r>
                      <a:r>
                        <a:rPr lang="en-US" sz="18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TIMSS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-2011)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8 классах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Международное сравнительное исследование математической грамотности и грамотности в области чтения и естествознания 15-16 летних учащихся (PISA-2012)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Лонгитюдные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исследования 2013-2014 гг.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Международное исследование компьютерной </a:t>
                      </a:r>
                      <a:endParaRPr lang="ru-RU" sz="1800" dirty="0" smtClean="0">
                        <a:solidFill>
                          <a:srgbClr val="2E319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</a:t>
                      </a:r>
                      <a:r>
                        <a:rPr lang="ru-RU" sz="18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информационной грамотности (ICILS - 2013)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Сравнительное исследование качества математического и </a:t>
                      </a: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естественнонаучного </a:t>
                      </a: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образования </a:t>
                      </a:r>
                      <a:r>
                        <a:rPr kumimoji="0" lang="en-US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TIMSS</a:t>
                      </a: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-2015 </a:t>
                      </a:r>
                      <a:r>
                        <a:rPr kumimoji="0" lang="ru-RU" sz="1800" kern="12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4 классах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Международное исследование "Изучение качества чтения и понимания текста"</a:t>
                      </a:r>
                      <a:r>
                        <a:rPr kumimoji="0" lang="en-US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PIRLS</a:t>
                      </a: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-2016 </a:t>
                      </a:r>
                      <a:r>
                        <a:rPr kumimoji="0" lang="ru-RU" sz="1800" kern="12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4 классах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Международное сравнительное исследование математической грамотности и грамотности в области чтения и естествознания 15-16 летних учащихся (</a:t>
                      </a: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PISA-2018)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181</a:t>
                      </a:r>
                      <a:endParaRPr lang="ru-RU" sz="24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Апробация инструментария TIMSS-2019 в 4 и 8 классах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24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980</a:t>
                      </a:r>
                      <a:endParaRPr lang="ru-RU" sz="24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Общероссийская и региональная </a:t>
                      </a:r>
                      <a:r>
                        <a:rPr lang="ru-RU" sz="1800" baseline="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оценка качества общего образования по модели </a:t>
                      </a:r>
                      <a:r>
                        <a:rPr lang="ru-RU" sz="18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PISA в 2019 году</a:t>
                      </a:r>
                      <a:endParaRPr lang="ru-RU" sz="18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118</a:t>
                      </a:r>
                      <a:endParaRPr lang="ru-RU" sz="24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E319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4 470</a:t>
                      </a:r>
                      <a:endParaRPr lang="ru-RU" sz="2400" dirty="0">
                        <a:solidFill>
                          <a:srgbClr val="2E319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784" marR="617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142852"/>
            <a:ext cx="1605836" cy="85725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C:\Users\EliseevaTV\Desktop\Презентации\Картинки для презентаций\ФИОКО НИК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6672"/>
            <a:ext cx="8572560" cy="564360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11560" y="116632"/>
            <a:ext cx="7837488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cs typeface="Arial" panose="020B0604020202020204" pitchFamily="34" charset="0"/>
              </a:rPr>
              <a:t>Анализ результатов.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cs typeface="Arial" panose="020B0604020202020204" pitchFamily="34" charset="0"/>
              </a:rPr>
              <a:t> Аналитические материалы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C:\Users\EliseevaTV\Desktop\Презентации\Картинки для презентаций\ФИОКО Международные исследования.png"/>
          <p:cNvPicPr>
            <a:picLocks noChangeAspect="1" noChangeArrowheads="1"/>
          </p:cNvPicPr>
          <p:nvPr/>
        </p:nvPicPr>
        <p:blipFill>
          <a:blip r:embed="rId3" cstate="print"/>
          <a:srcRect r="4578"/>
          <a:stretch>
            <a:fillRect/>
          </a:stretch>
        </p:blipFill>
        <p:spPr bwMode="auto">
          <a:xfrm>
            <a:off x="0" y="404664"/>
            <a:ext cx="8964488" cy="626469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83568" y="188640"/>
            <a:ext cx="7837488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cs typeface="Arial" panose="020B0604020202020204" pitchFamily="34" charset="0"/>
              </a:rPr>
              <a:t>Анализ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  <a:cs typeface="Arial" panose="020B0604020202020204" pitchFamily="34" charset="0"/>
              </a:rPr>
              <a:t>результатов международных сравнительных исследований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Cambria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85728"/>
            <a:ext cx="3141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http://ege32.ru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217" name="Picture 1" descr="C:\Users\EliseevaTV\Desktop\Презентации\Картинки для презентаций\Сайт РЦО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8143931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32656"/>
            <a:ext cx="7642225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2E3192"/>
                </a:solidFill>
                <a:latin typeface="Cambria" pitchFamily="18" charset="0"/>
                <a:cs typeface="Arial" charset="0"/>
              </a:rPr>
              <a:t>Всероссийские проверочные работы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2E3192"/>
                </a:solidFill>
                <a:latin typeface="Cambria" pitchFamily="18" charset="0"/>
                <a:cs typeface="Arial" charset="0"/>
              </a:rPr>
              <a:t>на территории Брянской области </a:t>
            </a:r>
            <a:endParaRPr lang="ru-RU" sz="2000" b="1" dirty="0">
              <a:solidFill>
                <a:srgbClr val="2E3192"/>
              </a:solidFill>
              <a:latin typeface="Cambria" pitchFamily="18" charset="0"/>
              <a:cs typeface="Arial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88742522"/>
              </p:ext>
            </p:extLst>
          </p:nvPr>
        </p:nvGraphicFramePr>
        <p:xfrm>
          <a:off x="251520" y="1124744"/>
          <a:ext cx="8390737" cy="5427477"/>
        </p:xfrm>
        <a:graphic>
          <a:graphicData uri="http://schemas.openxmlformats.org/drawingml/2006/table">
            <a:tbl>
              <a:tblPr/>
              <a:tblGrid>
                <a:gridCol w="4430296"/>
                <a:gridCol w="1296144"/>
                <a:gridCol w="1440160"/>
                <a:gridCol w="1224137"/>
              </a:tblGrid>
              <a:tr h="848342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Классы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Количество учащихся</a:t>
                      </a:r>
                      <a:endParaRPr kumimoji="0" lang="ru-RU" sz="1600" b="1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Количество </a:t>
                      </a:r>
                      <a:r>
                        <a:rPr kumimoji="0" lang="ru-RU" sz="1600" b="1" kern="1200" dirty="0" err="1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человеко-экзаменов</a:t>
                      </a:r>
                      <a:endParaRPr kumimoji="0" lang="ru-RU" sz="1600" b="1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Количество ОО</a:t>
                      </a:r>
                      <a:endParaRPr kumimoji="0" lang="ru-RU" sz="1600" b="1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96633">
                <a:tc>
                  <a:txBody>
                    <a:bodyPr/>
                    <a:lstStyle/>
                    <a:p>
                      <a:pPr algn="l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4 класс (русский язык, математика, окружающий мир)</a:t>
                      </a:r>
                      <a:r>
                        <a:rPr lang="ru-RU" sz="1600" dirty="0" smtClean="0"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12 388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39 075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438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496633">
                <a:tc>
                  <a:txBody>
                    <a:bodyPr/>
                    <a:lstStyle/>
                    <a:p>
                      <a:pPr algn="l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5 класс (русский язык, математика, биология,</a:t>
                      </a:r>
                      <a:r>
                        <a:rPr lang="ru-RU" sz="1600" baseline="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 история)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12 435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46 991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443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620992">
                <a:tc>
                  <a:txBody>
                    <a:bodyPr/>
                    <a:lstStyle/>
                    <a:p>
                      <a:pPr algn="l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6 класс (русский язык, математика, биология, история, география, обществознание)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11 534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64 748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432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1096520">
                <a:tc>
                  <a:txBody>
                    <a:bodyPr/>
                    <a:lstStyle/>
                    <a:p>
                      <a:pPr algn="l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В режиме апробации </a:t>
                      </a:r>
                    </a:p>
                    <a:p>
                      <a:pPr algn="l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7 класс (русский язык, математика, физика, биология, история, география, обществознание, иностранные языки)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10 756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42 391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391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2"/>
                    </a:solidFill>
                  </a:tcPr>
                </a:tc>
              </a:tr>
              <a:tr h="580470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В режиме апробации </a:t>
                      </a:r>
                    </a:p>
                    <a:p>
                      <a:pPr algn="l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10 класс (география)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599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599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63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</a:tr>
              <a:tr h="1099894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В режиме апробации </a:t>
                      </a:r>
                    </a:p>
                    <a:p>
                      <a:pPr algn="l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11 класс  и студенты СПО (физика, химия, биология, история, география, иностранные языки – письменно и устно)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5 625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14 483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rgbClr val="2E3192"/>
                          </a:solidFill>
                          <a:latin typeface="Cambria"/>
                          <a:ea typeface="Times New Roman"/>
                          <a:cs typeface="Arial"/>
                        </a:rPr>
                        <a:t>215</a:t>
                      </a:r>
                      <a:endParaRPr kumimoji="0" lang="ru-RU" sz="1800" kern="1200" dirty="0">
                        <a:solidFill>
                          <a:srgbClr val="2E3192"/>
                        </a:solidFill>
                        <a:latin typeface="Cambria"/>
                        <a:ea typeface="Times New Roman"/>
                        <a:cs typeface="Arial"/>
                      </a:endParaRPr>
                    </a:p>
                  </a:txBody>
                  <a:tcPr marL="25780" marR="25780" marT="42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714479" cy="87771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liseevaTV\Desktop\Тьютор\Материалы курсов ФИОКО\Проект расписания ВПР.jpg"/>
          <p:cNvPicPr>
            <a:picLocks noChangeAspect="1" noChangeArrowheads="1"/>
          </p:cNvPicPr>
          <p:nvPr/>
        </p:nvPicPr>
        <p:blipFill>
          <a:blip r:embed="rId2" cstate="print"/>
          <a:srcRect l="6394" t="16443" r="1787" b="2247"/>
          <a:stretch>
            <a:fillRect/>
          </a:stretch>
        </p:blipFill>
        <p:spPr bwMode="auto">
          <a:xfrm>
            <a:off x="0" y="836712"/>
            <a:ext cx="9053693" cy="5400600"/>
          </a:xfrm>
          <a:prstGeom prst="rect">
            <a:avLst/>
          </a:prstGeom>
          <a:noFill/>
        </p:spPr>
      </p:pic>
      <p:pic>
        <p:nvPicPr>
          <p:cNvPr id="3" name="Picture 2" descr="C:\Users\EliseevaTV\Desktop\Тьютор\Материалы курсов ФИОКО\Проект расписания ВПР.jpg"/>
          <p:cNvPicPr>
            <a:picLocks noChangeAspect="1" noChangeArrowheads="1"/>
          </p:cNvPicPr>
          <p:nvPr/>
        </p:nvPicPr>
        <p:blipFill>
          <a:blip r:embed="rId2" cstate="print"/>
          <a:srcRect l="1446" t="1124" r="37592" b="90627"/>
          <a:stretch>
            <a:fillRect/>
          </a:stretch>
        </p:blipFill>
        <p:spPr bwMode="auto">
          <a:xfrm>
            <a:off x="2267744" y="188640"/>
            <a:ext cx="5760640" cy="504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57356" y="274638"/>
            <a:ext cx="7000924" cy="796908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Организация оценивания ВПР в школе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6" name="Picture 2" descr="C:\Users\EliseevaTV\Desktop\Тьютор\Материалы курсов ФИОКО\График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13253" y="1600200"/>
            <a:ext cx="8117493" cy="4525963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42852"/>
            <a:ext cx="1621984" cy="119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2D3E93"/>
                </a:solidFill>
                <a:latin typeface="Cambria" pitchFamily="18" charset="0"/>
              </a:rPr>
              <a:t>Федеральный закон №273-ФЗ </a:t>
            </a:r>
            <a:br>
              <a:rPr lang="ru-RU" sz="2800" b="1" dirty="0" smtClean="0">
                <a:solidFill>
                  <a:srgbClr val="2D3E93"/>
                </a:solidFill>
                <a:latin typeface="Cambria" pitchFamily="18" charset="0"/>
              </a:rPr>
            </a:br>
            <a:r>
              <a:rPr lang="ru-RU" sz="2800" b="1" dirty="0" smtClean="0">
                <a:solidFill>
                  <a:srgbClr val="2D3E93"/>
                </a:solidFill>
                <a:latin typeface="Cambria" pitchFamily="18" charset="0"/>
              </a:rPr>
              <a:t>«Об образовании в Российской Федерации»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 smtClean="0"/>
              <a:t>Статья 2. п. 29</a:t>
            </a:r>
          </a:p>
          <a:p>
            <a:pPr algn="just"/>
            <a:r>
              <a:rPr lang="ru-RU" sz="2000" dirty="0" smtClean="0"/>
              <a:t>«</a:t>
            </a:r>
            <a:r>
              <a:rPr lang="ru-RU" sz="2400" dirty="0" smtClean="0"/>
              <a:t>Качество образования – комплексная характеристика образовательной деятельности и подготовки обучающегося, выражающая степень их соответствия федеральным государственным образовательным стандартам, образовательным стандартам, федеральным государственным требованиям и (или) потребностям физического или юридического лица, в интересах которого осуществляется образовательная деятельность, в том числе степень достижения планируемых результатов образовательной программы»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02" y="1214422"/>
            <a:ext cx="8215402" cy="464347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pPr indent="360363" algn="just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ru-RU" sz="2800" b="1" dirty="0" smtClean="0">
                <a:latin typeface="Cambria" pitchFamily="18" charset="0"/>
              </a:rPr>
              <a:t>Функции предметных комиссий не должны ограничиваться только проверкой развернутых ответов. </a:t>
            </a:r>
          </a:p>
          <a:p>
            <a:pPr marL="365760" indent="-256032" algn="just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ru-RU" sz="2800" b="1" dirty="0" smtClean="0">
              <a:latin typeface="Cambria" pitchFamily="18" charset="0"/>
            </a:endParaRPr>
          </a:p>
          <a:p>
            <a:pPr indent="360363" algn="just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ru-RU" sz="2800" b="1" dirty="0" smtClean="0">
                <a:latin typeface="Cambria" pitchFamily="18" charset="0"/>
              </a:rPr>
              <a:t>Эксперты, привлекаемые к проверке развернутых ответов, формируют страты «педагогической элиты» региона, способные участвовать в формировании стратегии повышения качества образования региона </a:t>
            </a:r>
            <a:endParaRPr lang="ru-RU" sz="3200" b="1" dirty="0" smtClean="0">
              <a:latin typeface="Cambria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00232" y="274637"/>
            <a:ext cx="6429420" cy="93978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2E3192"/>
                </a:solidFill>
                <a:latin typeface="Cambria" pitchFamily="18" charset="0"/>
              </a:rPr>
              <a:t>Содержательный анализ и использование результатов ГИА</a:t>
            </a:r>
            <a:endParaRPr lang="ru-RU" sz="2800" b="1" dirty="0">
              <a:solidFill>
                <a:srgbClr val="2E3192"/>
              </a:solidFill>
              <a:latin typeface="Cambr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1785939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liseevaTV\Desktop\Презентации\Картинки для презентаций\Рекомендации.png"/>
          <p:cNvPicPr>
            <a:picLocks noChangeAspect="1" noChangeArrowheads="1"/>
          </p:cNvPicPr>
          <p:nvPr/>
        </p:nvPicPr>
        <p:blipFill>
          <a:blip r:embed="rId2" cstate="print"/>
          <a:srcRect l="20256" t="3949" r="2080" b="7681"/>
          <a:stretch>
            <a:fillRect/>
          </a:stretch>
        </p:blipFill>
        <p:spPr bwMode="auto">
          <a:xfrm>
            <a:off x="1475656" y="116632"/>
            <a:ext cx="7471699" cy="648072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980728"/>
            <a:ext cx="1331640" cy="117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274638"/>
            <a:ext cx="6686568" cy="79690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2E3192"/>
                </a:solidFill>
                <a:latin typeface="Cambria" pitchFamily="18" charset="0"/>
              </a:rPr>
              <a:t>Рекомендации по использованию результатов  оценочных процедур в ОО</a:t>
            </a:r>
            <a:endParaRPr lang="ru-RU" sz="2400" b="1" dirty="0">
              <a:solidFill>
                <a:srgbClr val="2E3192"/>
              </a:solidFill>
              <a:latin typeface="Cambria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4424"/>
            <a:ext cx="8229600" cy="5429286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Cambria" pitchFamily="18" charset="0"/>
              </a:rPr>
              <a:t>Получение объективной информации (внешняя оценка) об уровне соответствия подготовки обучающихся требованиям ФКГОС и ФГОС</a:t>
            </a:r>
          </a:p>
          <a:p>
            <a:r>
              <a:rPr lang="ru-RU" sz="2400" b="1" dirty="0" smtClean="0">
                <a:latin typeface="Cambria" pitchFamily="18" charset="0"/>
              </a:rPr>
              <a:t>Сравнительный анализ объективной внешней оценки качества образования обучающихся конкретной ОО и внутренней оценки, проведённой самой ОО</a:t>
            </a:r>
          </a:p>
          <a:p>
            <a:r>
              <a:rPr lang="ru-RU" sz="2400" b="1" dirty="0" smtClean="0">
                <a:latin typeface="Cambria" pitchFamily="18" charset="0"/>
              </a:rPr>
              <a:t>Использование результатов оценочных процедур для создания информационного банка индивидуальных достижений обучающихся с целью применения дифференциации и индивидуализации в процессе обучения </a:t>
            </a:r>
          </a:p>
          <a:p>
            <a:endParaRPr lang="ru-RU" sz="1600" b="1" dirty="0" smtClean="0">
              <a:latin typeface="Cambria" pitchFamily="18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714479" cy="87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274638"/>
            <a:ext cx="6686568" cy="79690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2E3192"/>
                </a:solidFill>
                <a:latin typeface="Cambria" pitchFamily="18" charset="0"/>
              </a:rPr>
              <a:t>Рекомендации по использованию результатов  оценочных процедур в ОО</a:t>
            </a:r>
            <a:endParaRPr lang="ru-RU" sz="2400" b="1" dirty="0">
              <a:solidFill>
                <a:srgbClr val="2E3192"/>
              </a:solidFill>
              <a:latin typeface="Cambria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36004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Cambria" pitchFamily="18" charset="0"/>
              </a:rPr>
              <a:t>Отработка технологии оценочных процедур с целью адаптации обучающихся к условиям проведения контроля</a:t>
            </a:r>
            <a:endParaRPr lang="ru-RU" sz="2400" dirty="0" smtClean="0">
              <a:latin typeface="Cambria" pitchFamily="18" charset="0"/>
            </a:endParaRPr>
          </a:p>
          <a:p>
            <a:r>
              <a:rPr lang="ru-RU" sz="2400" b="1" dirty="0" smtClean="0">
                <a:latin typeface="Cambria" pitchFamily="18" charset="0"/>
              </a:rPr>
              <a:t>Использование результатов оценочных процедур для информационно-аналитической деятельности педагога и администрации с целью принятия управленческих решений по совершенствованию организации образовательного процесса в ОО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714479" cy="87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274638"/>
            <a:ext cx="6686568" cy="79690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2E3192"/>
                </a:solidFill>
                <a:latin typeface="Cambria" pitchFamily="18" charset="0"/>
              </a:rPr>
              <a:t>Рекомендации по использованию результатов  оценочных процедур в ОО</a:t>
            </a:r>
            <a:endParaRPr lang="ru-RU" sz="2400" b="1" dirty="0">
              <a:solidFill>
                <a:srgbClr val="2E3192"/>
              </a:solidFill>
              <a:latin typeface="Cambria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32048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Cambria" pitchFamily="18" charset="0"/>
              </a:rPr>
              <a:t>Адресная работа по определению направлений методической работы на всех уровнях с учителями с целью повышения их профессиональной компетенции</a:t>
            </a:r>
          </a:p>
          <a:p>
            <a:r>
              <a:rPr lang="ru-RU" sz="2400" b="1" dirty="0" smtClean="0">
                <a:latin typeface="Cambria" pitchFamily="18" charset="0"/>
              </a:rPr>
              <a:t>Расширение банка контрольно- измерительных материалов с целью совершенствования осуществления контрольно-аналитической функции в ОО</a:t>
            </a:r>
          </a:p>
          <a:p>
            <a:r>
              <a:rPr lang="ru-RU" sz="2400" b="1" dirty="0" smtClean="0">
                <a:latin typeface="Cambria" pitchFamily="18" charset="0"/>
              </a:rPr>
              <a:t>Выявление тенденции развития ОО, её статуса (профилизация, углублённое изучение отдельных предметов, гимназия, лицей и т.д.)</a:t>
            </a:r>
          </a:p>
          <a:p>
            <a:endParaRPr lang="ru-RU" sz="2400" b="1" dirty="0" smtClean="0">
              <a:latin typeface="Cambria" pitchFamily="18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714479" cy="87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EliseevaTV\Desktop\Презентации\Картинки для презентаций\ФИОКО 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055725">
            <a:off x="106027" y="360687"/>
            <a:ext cx="5214974" cy="429426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1250471">
            <a:off x="5595427" y="1715051"/>
            <a:ext cx="3141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http://www.fipi.ru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41" name="Picture 1" descr="C:\Users\EliseevaTV\Desktop\Презентации\Картинки для презентаций\Сайт ФИП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499">
            <a:off x="3464853" y="2210294"/>
            <a:ext cx="5353395" cy="424872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 rot="448621">
            <a:off x="260039" y="624832"/>
            <a:ext cx="3406960" cy="353539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https://fioco.ru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188640"/>
            <a:ext cx="8033546" cy="642942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Рекомендуемые меры по совершенствованию образования на уровне образовательной организации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9052" y="1052736"/>
            <a:ext cx="8715436" cy="53245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уровне образовательной организации представляются целесообразными следующие меры повышения качества образования: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модернизация рабочих программ с учетом построения индивидуальных образовательных траекторий;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определение реалистичных и понятных целей обучения для школьников и их родителей, корректировка образовательного процесса на основе объективных данных  исследований об освоении обучающимися учебного материала;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совершенствование учебного процесса в части мотивации обучающихся, организация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предпрофильного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мониторинга в 8–9 классах для выявления потребностей и целей школьников в изучении предметов;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введение стандартизированного внешнего уровневого оценивания как основы для формирования итоговых отметок обучающихся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contrast="-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243" y="548681"/>
            <a:ext cx="7215237" cy="453650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3" name="Рисунок 2"/>
          <p:cNvPicPr/>
          <p:nvPr/>
        </p:nvPicPr>
        <p:blipFill>
          <a:blip r:embed="rId3" cstate="print"/>
          <a:srcRect l="22283" t="18990" r="23664" b="25962"/>
          <a:stretch>
            <a:fillRect/>
          </a:stretch>
        </p:blipFill>
        <p:spPr bwMode="auto">
          <a:xfrm>
            <a:off x="142844" y="214293"/>
            <a:ext cx="1332812" cy="838443"/>
          </a:xfrm>
          <a:prstGeom prst="rect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547664" y="5013176"/>
            <a:ext cx="685804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БЛАГОДАРИМ ЗА ВНИМАНИЕ!</a:t>
            </a:r>
          </a:p>
          <a:p>
            <a:pPr algn="r">
              <a:defRPr/>
            </a:pP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  <a:p>
            <a:pPr algn="r"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телефоны для справок 63-85-10, 63-83-49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Структура понятия «качество образования»</a:t>
            </a:r>
          </a:p>
        </p:txBody>
      </p:sp>
      <p:pic>
        <p:nvPicPr>
          <p:cNvPr id="2050" name="Picture 2" descr="C:\Users\EliseevaTV\Desktop\Тьютор\Материалы курсов ФИОКО\Стр-ра кач-ва образования 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8215370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Проект ОЭСР 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«Будущее образования и навыков: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 Образование 2030»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Его цель – помочь странам найти ответ на два вопроса:</a:t>
            </a:r>
          </a:p>
          <a:p>
            <a:pPr algn="just"/>
            <a:r>
              <a:rPr lang="ru-RU" dirty="0" smtClean="0"/>
              <a:t> </a:t>
            </a:r>
            <a:r>
              <a:rPr lang="ru-RU" i="1" dirty="0" smtClean="0"/>
              <a:t>Какие знания, умения и личностные характеристики понадобятся учащимся, чтобы привести мир к процветанию?</a:t>
            </a:r>
          </a:p>
          <a:p>
            <a:pPr>
              <a:buNone/>
            </a:pPr>
            <a:endParaRPr lang="ru-RU" dirty="0" smtClean="0"/>
          </a:p>
          <a:p>
            <a:pPr algn="just"/>
            <a:r>
              <a:rPr lang="ru-RU" i="1" dirty="0" smtClean="0"/>
              <a:t> Какие стандарты будут способствовать эффективному развитию этих знаний, умений и личностных характеристик?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liseevaTV\Desktop\Тьютор\Материалы курсов ФИОКО\E2030_Visual_Framework_Feb-18 (2)-1000x5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669" t="1672" r="3668" b="9233"/>
          <a:stretch>
            <a:fillRect/>
          </a:stretch>
        </p:blipFill>
        <p:spPr bwMode="auto">
          <a:xfrm>
            <a:off x="0" y="692696"/>
            <a:ext cx="9162510" cy="539043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908720"/>
            <a:ext cx="6876256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Образовательный компас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 проекта «Образование 2030»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7704" y="260648"/>
            <a:ext cx="7067128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Управление на основе данных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5122" name="Picture 2" descr="C:\Users\EliseevaTV\Desktop\Тьютор\Материалы курсов ФИОКО\Модуль 2 Управленческий цикл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935" t="13782" r="55673" b="51114"/>
          <a:stretch>
            <a:fillRect/>
          </a:stretch>
        </p:blipFill>
        <p:spPr bwMode="auto">
          <a:xfrm>
            <a:off x="133803" y="1052736"/>
            <a:ext cx="8838521" cy="5328592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714512" cy="135732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85786" y="116632"/>
            <a:ext cx="7829576" cy="868347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Оценочные процедуры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grpSp>
        <p:nvGrpSpPr>
          <p:cNvPr id="9" name="Группа 4"/>
          <p:cNvGrpSpPr>
            <a:grpSpLocks/>
          </p:cNvGrpSpPr>
          <p:nvPr/>
        </p:nvGrpSpPr>
        <p:grpSpPr bwMode="auto">
          <a:xfrm>
            <a:off x="0" y="1142982"/>
            <a:ext cx="2719715" cy="2357453"/>
            <a:chOff x="-1739823" y="-40485"/>
            <a:chExt cx="7716689" cy="445330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-1739823" y="-40485"/>
              <a:ext cx="7499519" cy="40484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-1363479" y="-26990"/>
              <a:ext cx="7340345" cy="431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0082" tIns="0" rIns="200082" bIns="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srgbClr val="FF0000"/>
                  </a:solidFill>
                  <a:latin typeface="Cambria"/>
                </a:rPr>
                <a:t>ГИА-11</a:t>
              </a:r>
              <a:r>
                <a:rPr lang="ru-RU" sz="2000" b="1" dirty="0" smtClean="0">
                  <a:solidFill>
                    <a:srgbClr val="2E3192"/>
                  </a:solidFill>
                  <a:latin typeface="Cambria"/>
                </a:rPr>
                <a:t>   </a:t>
              </a:r>
            </a:p>
            <a:p>
              <a:pPr defTabSz="889000">
                <a:lnSpc>
                  <a:spcPct val="90000"/>
                </a:lnSpc>
                <a:defRPr/>
              </a:pPr>
              <a:r>
                <a:rPr lang="ru-RU" sz="2000" b="1" dirty="0" smtClean="0">
                  <a:solidFill>
                    <a:srgbClr val="2E3192"/>
                  </a:solidFill>
                  <a:latin typeface="Cambria"/>
                </a:rPr>
                <a:t>5 276 </a:t>
              </a:r>
              <a:r>
                <a:rPr lang="ru-RU" b="1" dirty="0" smtClean="0">
                  <a:solidFill>
                    <a:srgbClr val="2E3192"/>
                  </a:solidFill>
                  <a:latin typeface="Cambria"/>
                </a:rPr>
                <a:t>участников</a:t>
              </a:r>
              <a:endParaRPr lang="ru-RU" sz="2000" b="1" dirty="0" smtClean="0">
                <a:solidFill>
                  <a:srgbClr val="2E3192"/>
                </a:solidFill>
                <a:latin typeface="Cambria"/>
              </a:endParaRPr>
            </a:p>
            <a:p>
              <a:pPr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 smtClean="0">
                  <a:solidFill>
                    <a:srgbClr val="2E3192"/>
                  </a:solidFill>
                  <a:latin typeface="Cambria"/>
                </a:rPr>
                <a:t>Обеспечение приёма в вузы, итоговая аттестация по обязательным предметам</a:t>
              </a:r>
            </a:p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solidFill>
                  <a:srgbClr val="2E3192"/>
                </a:solidFill>
                <a:latin typeface="Cambria"/>
              </a:endParaRPr>
            </a:p>
          </p:txBody>
        </p:sp>
      </p:grpSp>
      <p:grpSp>
        <p:nvGrpSpPr>
          <p:cNvPr id="12" name="Группа 7"/>
          <p:cNvGrpSpPr>
            <a:grpSpLocks/>
          </p:cNvGrpSpPr>
          <p:nvPr/>
        </p:nvGrpSpPr>
        <p:grpSpPr bwMode="auto">
          <a:xfrm>
            <a:off x="0" y="3569777"/>
            <a:ext cx="2643174" cy="2288115"/>
            <a:chOff x="-115963" y="-296390"/>
            <a:chExt cx="7221284" cy="845581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-115963" y="-296390"/>
              <a:ext cx="7221284" cy="84558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892954"/>
                <a:satOff val="5380"/>
                <a:lumOff val="43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69198" y="-242814"/>
              <a:ext cx="6850879" cy="6864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0082" tIns="0" rIns="200082" bIns="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 smtClean="0">
                  <a:solidFill>
                    <a:srgbClr val="FF0000"/>
                  </a:solidFill>
                  <a:latin typeface="Cambria" panose="02040503050406030204" pitchFamily="18" charset="0"/>
                </a:rPr>
                <a:t> </a:t>
              </a:r>
            </a:p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srgbClr val="FF0000"/>
                  </a:solidFill>
                  <a:latin typeface="Cambria"/>
                </a:rPr>
                <a:t>ГИА-9</a:t>
              </a:r>
              <a:r>
                <a:rPr lang="ru-RU" sz="2000" b="1" dirty="0" smtClean="0">
                  <a:solidFill>
                    <a:srgbClr val="2E3192"/>
                  </a:solidFill>
                  <a:latin typeface="Cambria"/>
                </a:rPr>
                <a:t> </a:t>
              </a:r>
            </a:p>
            <a:p>
              <a:pPr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 smtClean="0">
                  <a:solidFill>
                    <a:srgbClr val="2E3192"/>
                  </a:solidFill>
                  <a:latin typeface="Cambria"/>
                </a:rPr>
                <a:t>11 296 </a:t>
              </a:r>
              <a:r>
                <a:rPr lang="ru-RU" b="1" dirty="0" smtClean="0">
                  <a:solidFill>
                    <a:srgbClr val="2E3192"/>
                  </a:solidFill>
                  <a:latin typeface="Cambria"/>
                </a:rPr>
                <a:t>участников</a:t>
              </a:r>
              <a:endParaRPr lang="ru-RU" sz="2000" b="1" dirty="0" smtClean="0">
                <a:solidFill>
                  <a:srgbClr val="2E3192"/>
                </a:solidFill>
                <a:latin typeface="Cambria"/>
              </a:endParaRPr>
            </a:p>
            <a:p>
              <a:pPr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 smtClean="0">
                  <a:solidFill>
                    <a:srgbClr val="2E3192"/>
                  </a:solidFill>
                  <a:latin typeface="Cambria"/>
                </a:rPr>
                <a:t>Помощь в выборе траектории дальнейшего обучения</a:t>
              </a:r>
            </a:p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solidFill>
                  <a:srgbClr val="2E3192"/>
                </a:solidFill>
                <a:latin typeface="Cambria"/>
              </a:endParaRPr>
            </a:p>
          </p:txBody>
        </p:sp>
      </p:grpSp>
      <p:grpSp>
        <p:nvGrpSpPr>
          <p:cNvPr id="15" name="Группа 10"/>
          <p:cNvGrpSpPr>
            <a:grpSpLocks/>
          </p:cNvGrpSpPr>
          <p:nvPr/>
        </p:nvGrpSpPr>
        <p:grpSpPr bwMode="auto">
          <a:xfrm>
            <a:off x="2714612" y="3286123"/>
            <a:ext cx="3714776" cy="1738323"/>
            <a:chOff x="-348924" y="1298081"/>
            <a:chExt cx="6745886" cy="690198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-348924" y="1326445"/>
              <a:ext cx="6745886" cy="66183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1785908"/>
                <a:satOff val="10760"/>
                <a:lumOff val="86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-208383" y="1298081"/>
              <a:ext cx="6475617" cy="6807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0082" tIns="0" rIns="200082" bIns="0" spcCol="1270" anchor="ctr"/>
            <a:lstStyle/>
            <a:p>
              <a:pPr algn="ctr" defTabSz="889000">
                <a:lnSpc>
                  <a:spcPct val="90000"/>
                </a:lnSpc>
                <a:defRPr/>
              </a:pPr>
              <a:r>
                <a:rPr lang="ru-RU" sz="1600" b="1" dirty="0" smtClean="0">
                  <a:solidFill>
                    <a:srgbClr val="FF0000"/>
                  </a:solidFill>
                  <a:latin typeface="Cambria"/>
                </a:rPr>
                <a:t>Национальные </a:t>
              </a:r>
              <a:r>
                <a:rPr lang="ru-RU" sz="1600" b="1" dirty="0">
                  <a:solidFill>
                    <a:srgbClr val="FF0000"/>
                  </a:solidFill>
                  <a:latin typeface="Cambria"/>
                </a:rPr>
                <a:t>исследования</a:t>
              </a:r>
            </a:p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>
                  <a:solidFill>
                    <a:srgbClr val="FF0000"/>
                  </a:solidFill>
                  <a:latin typeface="Cambria"/>
                </a:rPr>
                <a:t> качества </a:t>
              </a:r>
              <a:r>
                <a:rPr lang="ru-RU" sz="1600" b="1" dirty="0" smtClean="0">
                  <a:solidFill>
                    <a:srgbClr val="FF0000"/>
                  </a:solidFill>
                  <a:latin typeface="Cambria"/>
                </a:rPr>
                <a:t>образования</a:t>
              </a:r>
            </a:p>
            <a:p>
              <a:pPr defTabSz="889000">
                <a:lnSpc>
                  <a:spcPct val="90000"/>
                </a:lnSpc>
                <a:defRPr/>
              </a:pPr>
              <a:r>
                <a:rPr lang="ru-RU" b="1" dirty="0" smtClean="0">
                  <a:solidFill>
                    <a:srgbClr val="2E3192"/>
                  </a:solidFill>
                  <a:latin typeface="Cambria"/>
                </a:rPr>
                <a:t>4-10 классы </a:t>
              </a:r>
            </a:p>
            <a:p>
              <a:pPr defTabSz="889000">
                <a:defRPr/>
              </a:pPr>
              <a:r>
                <a:rPr lang="ru-RU" sz="1600" b="1" dirty="0" smtClean="0">
                  <a:solidFill>
                    <a:srgbClr val="2E3192"/>
                  </a:solidFill>
                  <a:latin typeface="Cambria"/>
                </a:rPr>
                <a:t>200-700 участников</a:t>
              </a:r>
            </a:p>
            <a:p>
              <a:pPr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 smtClean="0">
                  <a:solidFill>
                    <a:srgbClr val="2E3192"/>
                  </a:solidFill>
                  <a:latin typeface="Cambria"/>
                </a:rPr>
                <a:t>Исследование значимых тенденций и проблем в образовании</a:t>
              </a:r>
              <a:endParaRPr lang="ru-RU" sz="1600" b="1" dirty="0">
                <a:solidFill>
                  <a:srgbClr val="2E3192"/>
                </a:solidFill>
                <a:latin typeface="Cambria"/>
              </a:endParaRPr>
            </a:p>
          </p:txBody>
        </p:sp>
      </p:grpSp>
      <p:sp>
        <p:nvSpPr>
          <p:cNvPr id="18" name="Скругленный прямоугольник 17"/>
          <p:cNvSpPr/>
          <p:nvPr/>
        </p:nvSpPr>
        <p:spPr bwMode="auto">
          <a:xfrm>
            <a:off x="2786050" y="1071546"/>
            <a:ext cx="3429024" cy="22145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-2678862"/>
              <a:satOff val="16139"/>
              <a:lumOff val="1294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Cambria"/>
              </a:rPr>
              <a:t>Сравнительные международные исследования</a:t>
            </a:r>
          </a:p>
          <a:p>
            <a:r>
              <a:rPr lang="ru-RU" sz="1600" b="1" dirty="0" smtClean="0">
                <a:solidFill>
                  <a:srgbClr val="2E3192"/>
                </a:solidFill>
                <a:latin typeface="Cambria" pitchFamily="18" charset="0"/>
              </a:rPr>
              <a:t>От 65 до 980 участников</a:t>
            </a:r>
          </a:p>
          <a:p>
            <a:r>
              <a:rPr lang="en-US" sz="1600" b="1" dirty="0" smtClean="0">
                <a:solidFill>
                  <a:srgbClr val="2E3192"/>
                </a:solidFill>
                <a:latin typeface="Cambria" pitchFamily="18" charset="0"/>
              </a:rPr>
              <a:t>PISA, TIMSS, PIRLS</a:t>
            </a:r>
            <a:endParaRPr lang="ru-RU" sz="1600" b="1" dirty="0" smtClean="0">
              <a:solidFill>
                <a:srgbClr val="2E3192"/>
              </a:solidFill>
              <a:latin typeface="Cambria" pitchFamily="18" charset="0"/>
            </a:endParaRPr>
          </a:p>
          <a:p>
            <a:r>
              <a:rPr lang="ru-RU" sz="1600" b="1" dirty="0" smtClean="0">
                <a:solidFill>
                  <a:srgbClr val="2E3192"/>
                </a:solidFill>
                <a:latin typeface="Cambria" pitchFamily="18" charset="0"/>
              </a:rPr>
              <a:t>Сопоставление результатов России по годам и с другими странами </a:t>
            </a:r>
          </a:p>
          <a:p>
            <a:r>
              <a:rPr lang="en-US" sz="1600" b="1" dirty="0" smtClean="0">
                <a:solidFill>
                  <a:srgbClr val="2E3192"/>
                </a:solidFill>
                <a:latin typeface="Cambria" pitchFamily="18" charset="0"/>
              </a:rPr>
              <a:t> </a:t>
            </a:r>
          </a:p>
          <a:p>
            <a:pPr algn="ctr">
              <a:defRPr/>
            </a:pPr>
            <a:endParaRPr lang="ru-RU" sz="2000" b="1" dirty="0">
              <a:solidFill>
                <a:srgbClr val="FF0000"/>
              </a:solidFill>
              <a:latin typeface="Cambria"/>
            </a:endParaRPr>
          </a:p>
          <a:p>
            <a:pPr>
              <a:defRPr/>
            </a:pPr>
            <a:endParaRPr lang="ru-RU" dirty="0"/>
          </a:p>
        </p:txBody>
      </p:sp>
      <p:grpSp>
        <p:nvGrpSpPr>
          <p:cNvPr id="19" name="Группа 18"/>
          <p:cNvGrpSpPr>
            <a:grpSpLocks/>
          </p:cNvGrpSpPr>
          <p:nvPr/>
        </p:nvGrpSpPr>
        <p:grpSpPr bwMode="auto">
          <a:xfrm>
            <a:off x="6357950" y="1214422"/>
            <a:ext cx="2786050" cy="5286412"/>
            <a:chOff x="56825" y="2905439"/>
            <a:chExt cx="6790998" cy="472320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405085" y="2905439"/>
              <a:ext cx="6044143" cy="47232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3571816"/>
                <a:satOff val="21519"/>
                <a:lumOff val="172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56825" y="2918559"/>
              <a:ext cx="6790998" cy="45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0082" tIns="0" rIns="200082" bIns="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 smtClean="0">
                  <a:solidFill>
                    <a:srgbClr val="FF0000"/>
                  </a:solidFill>
                  <a:latin typeface="Cambria"/>
                </a:rPr>
                <a:t>Всероссийские </a:t>
              </a:r>
              <a:r>
                <a:rPr lang="ru-RU" b="1" dirty="0">
                  <a:solidFill>
                    <a:srgbClr val="FF0000"/>
                  </a:solidFill>
                  <a:latin typeface="Cambria"/>
                </a:rPr>
                <a:t>проверочные </a:t>
              </a:r>
              <a:r>
                <a:rPr lang="ru-RU" b="1" dirty="0" smtClean="0">
                  <a:solidFill>
                    <a:srgbClr val="FF0000"/>
                  </a:solidFill>
                  <a:latin typeface="Cambria"/>
                </a:rPr>
                <a:t>работы (ВПР</a:t>
              </a:r>
              <a:r>
                <a:rPr lang="ru-RU" sz="2000" b="1" dirty="0" smtClean="0">
                  <a:solidFill>
                    <a:srgbClr val="FF0000"/>
                  </a:solidFill>
                  <a:latin typeface="Cambria"/>
                </a:rPr>
                <a:t>)</a:t>
              </a:r>
            </a:p>
            <a:p>
              <a:pPr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 smtClean="0">
                  <a:solidFill>
                    <a:srgbClr val="2E3192"/>
                  </a:solidFill>
                  <a:latin typeface="Cambria"/>
                </a:rPr>
                <a:t>4, 5, 6, 7, 11 классы</a:t>
              </a:r>
            </a:p>
            <a:p>
              <a:pPr defTabSz="889000">
                <a:defRPr/>
              </a:pPr>
              <a:r>
                <a:rPr lang="ru-RU" b="1" dirty="0" smtClean="0">
                  <a:solidFill>
                    <a:srgbClr val="2E3192"/>
                  </a:solidFill>
                  <a:latin typeface="Cambria" pitchFamily="18" charset="0"/>
                </a:rPr>
                <a:t>53 337 участников</a:t>
              </a:r>
            </a:p>
            <a:p>
              <a:r>
                <a:rPr lang="ru-RU" sz="1400" b="1" dirty="0" smtClean="0">
                  <a:solidFill>
                    <a:srgbClr val="2E3192"/>
                  </a:solidFill>
                  <a:latin typeface="Cambria" pitchFamily="18" charset="0"/>
                </a:rPr>
                <a:t>Результаты используются для мониторинга введения образовательных стандартов, продвижения единых ориентиров в оценивании уровня подготовки школьников, самодиагностики школ, организации адресного повышения квалификации </a:t>
              </a:r>
              <a:endParaRPr lang="ru-RU" sz="2000" b="1" dirty="0">
                <a:solidFill>
                  <a:srgbClr val="2E3192"/>
                </a:solidFill>
                <a:latin typeface="Cambria"/>
              </a:endParaRPr>
            </a:p>
          </p:txBody>
        </p:sp>
      </p:grpSp>
      <p:grpSp>
        <p:nvGrpSpPr>
          <p:cNvPr id="23" name="Группа 21"/>
          <p:cNvGrpSpPr>
            <a:grpSpLocks/>
          </p:cNvGrpSpPr>
          <p:nvPr/>
        </p:nvGrpSpPr>
        <p:grpSpPr bwMode="auto">
          <a:xfrm>
            <a:off x="2714612" y="5072074"/>
            <a:ext cx="3714776" cy="1785925"/>
            <a:chOff x="46419" y="3487251"/>
            <a:chExt cx="5848590" cy="787189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46419" y="3518739"/>
              <a:ext cx="5848590" cy="75570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Скругленный прямоугольник 4"/>
            <p:cNvSpPr/>
            <p:nvPr/>
          </p:nvSpPr>
          <p:spPr>
            <a:xfrm>
              <a:off x="263033" y="3487251"/>
              <a:ext cx="5523670" cy="7871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0082" tIns="0" rIns="200082" bIns="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 smtClean="0">
                  <a:solidFill>
                    <a:srgbClr val="FF0000"/>
                  </a:solidFill>
                  <a:latin typeface="Cambria" panose="02040503050406030204" pitchFamily="18" charset="0"/>
                  <a:ea typeface="Calibri"/>
                  <a:cs typeface="Times New Roman"/>
                </a:rPr>
                <a:t>Исследование компетенций учителей</a:t>
              </a:r>
            </a:p>
            <a:p>
              <a:pPr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 smtClean="0">
                  <a:solidFill>
                    <a:srgbClr val="2E3192"/>
                  </a:solidFill>
                  <a:latin typeface="Cambria" panose="02040503050406030204" pitchFamily="18" charset="0"/>
                  <a:cs typeface="Times New Roman"/>
                </a:rPr>
                <a:t>Подготовка к введению единых принципов аттестации учителей на основе профессиональных стандартов</a:t>
              </a:r>
              <a:endParaRPr lang="ru-RU" sz="1600" b="1" dirty="0">
                <a:solidFill>
                  <a:srgbClr val="2E3192"/>
                </a:solidFill>
                <a:latin typeface="Cambri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714480" y="359833"/>
            <a:ext cx="6758008" cy="52322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2E3192"/>
                </a:solidFill>
                <a:latin typeface="Cambria" pitchFamily="18" charset="0"/>
              </a:rPr>
              <a:t>Итоговая аттестация 2019 в цифрах</a:t>
            </a:r>
            <a:endParaRPr lang="ru-RU" sz="2800" b="1" dirty="0">
              <a:solidFill>
                <a:srgbClr val="2E3192"/>
              </a:solidFill>
              <a:latin typeface="Cambria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908720"/>
          <a:ext cx="8390734" cy="5720712"/>
        </p:xfrm>
        <a:graphic>
          <a:graphicData uri="http://schemas.openxmlformats.org/drawingml/2006/table">
            <a:tbl>
              <a:tblPr/>
              <a:tblGrid>
                <a:gridCol w="4104454"/>
                <a:gridCol w="1912739"/>
                <a:gridCol w="2373541"/>
              </a:tblGrid>
              <a:tr h="4097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6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ОГЭ</a:t>
                      </a:r>
                      <a:endParaRPr lang="ru-RU" sz="1600" dirty="0" smtClean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ЕГЭ</a:t>
                      </a:r>
                      <a:endParaRPr lang="ru-RU" sz="1600" dirty="0" smtClean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9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Русский язык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11 236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5 274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67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Математика </a:t>
                      </a:r>
                      <a:r>
                        <a:rPr lang="ru-RU" sz="160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 (профильный уровень)</a:t>
                      </a:r>
                      <a:endParaRPr lang="ru-RU" sz="16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2 979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36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Математика (базовый уровень)</a:t>
                      </a:r>
                      <a:endParaRPr lang="ru-RU" sz="16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11 237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2 297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9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6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1 546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1 419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9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Химия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1 355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872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9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Информатика и ИКТ</a:t>
                      </a:r>
                      <a:endParaRPr lang="ru-RU" sz="16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2 167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560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9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 Биология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4 729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1 198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9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16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864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1 012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33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6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2 914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9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6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498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423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9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Немецкий язык</a:t>
                      </a:r>
                      <a:endParaRPr lang="ru-RU" sz="16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5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9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Французский язык</a:t>
                      </a:r>
                      <a:endParaRPr lang="ru-RU" sz="160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500" b="1" kern="1200" dirty="0">
                        <a:solidFill>
                          <a:schemeClr val="tx1"/>
                        </a:solidFill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62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Cambr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0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600" b="0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8 112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  <a:ea typeface="Times New Roman"/>
                          <a:cs typeface="Times New Roman"/>
                        </a:rPr>
                        <a:t>2 699</a:t>
                      </a:r>
                      <a:endParaRPr lang="ru-RU" sz="1600" b="1" dirty="0">
                        <a:latin typeface="Cambr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91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imes New Roman"/>
                        </a:rPr>
                        <a:t>Литература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Cambria" pitchFamily="18" charset="0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imes New Roman"/>
                        </a:rPr>
                        <a:t>192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mbria" pitchFamily="18" charset="0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imes New Roman"/>
                        </a:rPr>
                        <a:t>282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mbria" pitchFamily="18" charset="0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910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Cambria" pitchFamily="18" charset="0"/>
                          <a:ea typeface="Times New Roman"/>
                        </a:rPr>
                        <a:t>Итого </a:t>
                      </a: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Cambria" pitchFamily="18" charset="0"/>
                          <a:ea typeface="Times New Roman"/>
                        </a:rPr>
                        <a:t>человеко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Cambria" pitchFamily="18" charset="0"/>
                          <a:ea typeface="Times New Roman"/>
                        </a:rPr>
                        <a:t>/экзаменов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mbria" pitchFamily="18" charset="0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Cambria" pitchFamily="18" charset="0"/>
                          <a:ea typeface="Times New Roman"/>
                        </a:rPr>
                        <a:t>44 854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mbria" pitchFamily="18" charset="0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Cambria" pitchFamily="18" charset="0"/>
                          <a:ea typeface="Times New Roman"/>
                        </a:rPr>
                        <a:t>19 114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mbria" pitchFamily="18" charset="0"/>
                        <a:ea typeface="Times New Roman"/>
                      </a:endParaRPr>
                    </a:p>
                  </a:txBody>
                  <a:tcPr marL="66745" marR="667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714479" cy="877719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EliseevaTV\Desktop\Презентации\Картинки для презентаций\Отчет ГИА-9 20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357430"/>
            <a:ext cx="2990850" cy="4311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C:\Users\EliseevaTV\Desktop\Презентации\Картинки для презентаций\Отчет ЕГЭ 20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3054350" cy="4000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C:\Users\EliseevaTV\Desktop\Презентации\Картинки для презентаций\Отчет ВПР.png"/>
          <p:cNvPicPr>
            <a:picLocks noChangeAspect="1" noChangeArrowheads="1"/>
          </p:cNvPicPr>
          <p:nvPr/>
        </p:nvPicPr>
        <p:blipFill>
          <a:blip r:embed="rId4" cstate="print"/>
          <a:srcRect t="5040"/>
          <a:stretch>
            <a:fillRect/>
          </a:stretch>
        </p:blipFill>
        <p:spPr bwMode="auto">
          <a:xfrm>
            <a:off x="6012160" y="404663"/>
            <a:ext cx="2952328" cy="4040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2908</TotalTime>
  <Words>1212</Words>
  <Application>Microsoft Office PowerPoint</Application>
  <PresentationFormat>Экран (4:3)</PresentationFormat>
  <Paragraphs>254</Paragraphs>
  <Slides>27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Использование результатов оценочных процедур для повышения качества образования </vt:lpstr>
      <vt:lpstr>Федеральный закон №273-ФЗ  «Об образовании в Российской Федерации»</vt:lpstr>
      <vt:lpstr>Структура понятия «качество образования»</vt:lpstr>
      <vt:lpstr>Проект ОЭСР  «Будущее образования и навыков:  Образование 2030»</vt:lpstr>
      <vt:lpstr>Образовательный компас  проекта «Образование 2030»</vt:lpstr>
      <vt:lpstr>Управление на основе данных</vt:lpstr>
      <vt:lpstr>Оценочные процедуры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Организация оценивания ВПР в школе</vt:lpstr>
      <vt:lpstr>Содержательный анализ и использование результатов ГИА</vt:lpstr>
      <vt:lpstr>Слайд 21</vt:lpstr>
      <vt:lpstr>Рекомендации по использованию результатов  оценочных процедур в ОО</vt:lpstr>
      <vt:lpstr>Рекомендации по использованию результатов  оценочных процедур в ОО</vt:lpstr>
      <vt:lpstr>Рекомендации по использованию результатов  оценочных процедур в ОО</vt:lpstr>
      <vt:lpstr>https://fioco.ru</vt:lpstr>
      <vt:lpstr>Рекомендуемые меры по совершенствованию образования на уровне образовательной организации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korden</dc:creator>
  <cp:lastModifiedBy>EliseevaTV</cp:lastModifiedBy>
  <cp:revision>389</cp:revision>
  <dcterms:created xsi:type="dcterms:W3CDTF">2015-08-24T16:25:40Z</dcterms:created>
  <dcterms:modified xsi:type="dcterms:W3CDTF">2019-11-19T13:56:45Z</dcterms:modified>
</cp:coreProperties>
</file>