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8" r:id="rId2"/>
    <p:sldId id="306" r:id="rId3"/>
    <p:sldId id="307" r:id="rId4"/>
    <p:sldId id="308" r:id="rId5"/>
    <p:sldId id="309" r:id="rId6"/>
    <p:sldId id="310" r:id="rId7"/>
    <p:sldId id="304" r:id="rId8"/>
    <p:sldId id="311" r:id="rId9"/>
    <p:sldId id="312" r:id="rId10"/>
    <p:sldId id="313" r:id="rId11"/>
    <p:sldId id="314" r:id="rId12"/>
    <p:sldId id="315" r:id="rId13"/>
    <p:sldId id="305" r:id="rId14"/>
    <p:sldId id="316" r:id="rId15"/>
    <p:sldId id="317" r:id="rId16"/>
    <p:sldId id="295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4658" autoAdjust="0"/>
  </p:normalViewPr>
  <p:slideViewPr>
    <p:cSldViewPr>
      <p:cViewPr varScale="1">
        <p:scale>
          <a:sx n="97" d="100"/>
          <a:sy n="97" d="100"/>
        </p:scale>
        <p:origin x="-102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EC675CC-0487-4624-A375-F0C8FBD03E5F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61483A-7643-4CA7-9158-4C4734163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1F0AD-B8B0-4DE7-9919-250F5D9B3BBC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44EA6-97F0-45F4-A916-B0DEC8183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889DD-373D-4BAD-B472-4EDCE1EF7A9E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E8C9B-163D-4988-9D72-F6032524D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AF387-5AC7-40AF-92A3-4478127AE49C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7BC19-73BD-487D-A148-B54F5F207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609D6-E6AF-4367-A7D7-12F6B287C359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20880-B338-4F0E-B8B7-DE5B0415C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2ACC-F47E-49EE-B47A-D2E04B842594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392DC-8068-4798-A944-3D18282424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A05D2-A2EB-42AE-9523-7B34092A48C2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94016-1B91-4CE7-B10F-9AD8B0CBC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0F678-C43B-4D9E-B44F-0B8478E19A29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D4D5D-4008-4DCA-8059-E1686D02F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8A42C-ED3D-4D35-8FA7-44AC12EAF786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263E8-787F-4A13-98E6-531B3F193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DFBB4-0C3C-4246-9D4E-9961089786BA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13B15-094C-4E22-AC93-A94D1251E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E54F2-4633-41A9-B9EA-A2D9210184D6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D2A7A-A76F-46AA-A420-14B91FA97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55AA4-2906-4C3A-AFA8-FEBED70BB4A8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DABD0-D86B-433E-8CC9-4D8C29DB6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5AB818-5AC6-4A8D-A0BF-A7FF6CB05EEF}" type="datetimeFigureOut">
              <a:rPr lang="ru-RU"/>
              <a:pPr>
                <a:defRPr/>
              </a:pPr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0C756A-0001-45BB-9249-5C2FF844C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5"/>
          <p:cNvSpPr>
            <a:spLocks noChangeArrowheads="1"/>
          </p:cNvSpPr>
          <p:nvPr/>
        </p:nvSpPr>
        <p:spPr bwMode="auto">
          <a:xfrm>
            <a:off x="468313" y="285750"/>
            <a:ext cx="835183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Индивидуальный образовательный маршрут педагога по преодолению профессиональных дефицитов</a:t>
            </a:r>
          </a:p>
          <a:p>
            <a:endParaRPr lang="ru-RU" b="1"/>
          </a:p>
          <a:p>
            <a:endParaRPr lang="ru-RU" b="1"/>
          </a:p>
          <a:p>
            <a:endParaRPr lang="ru-RU"/>
          </a:p>
          <a:p>
            <a:r>
              <a:rPr lang="ru-RU" sz="2400" b="1"/>
              <a:t>ИОМ</a:t>
            </a:r>
            <a:r>
              <a:rPr lang="ru-RU" sz="2400"/>
              <a:t> – целенаправленно дифференцируемая  образовательная  программа профессионального развития педагога по преодолению его профессиональных дефицитов.</a:t>
            </a:r>
          </a:p>
          <a:p>
            <a:r>
              <a:rPr lang="ru-RU" b="1"/>
              <a:t> </a:t>
            </a:r>
            <a:endParaRPr lang="ru-RU"/>
          </a:p>
          <a:p>
            <a:r>
              <a:rPr lang="ru-RU" b="1"/>
              <a:t>ФИО</a:t>
            </a:r>
            <a:endParaRPr lang="ru-RU"/>
          </a:p>
          <a:p>
            <a:r>
              <a:rPr lang="ru-RU" b="1"/>
              <a:t>ОО </a:t>
            </a:r>
            <a:endParaRPr lang="ru-RU"/>
          </a:p>
          <a:p>
            <a:r>
              <a:rPr lang="ru-RU" b="1"/>
              <a:t>Предмет</a:t>
            </a:r>
          </a:p>
          <a:p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/>
          </a:p>
        </p:txBody>
      </p:sp>
      <p:pic>
        <p:nvPicPr>
          <p:cNvPr id="14338" name="Picture 3" descr="hello_html_401f19f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573463"/>
            <a:ext cx="2376487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i="1" u="sng" smtClean="0"/>
              <a:t>Формы работы в рамках заявленной темы</a:t>
            </a:r>
            <a:r>
              <a:rPr lang="ru-RU" sz="2800" b="1" i="1" u="sng" smtClean="0"/>
              <a:t/>
            </a:r>
            <a:br>
              <a:rPr lang="ru-RU" sz="2800" b="1" i="1" u="sng" smtClean="0"/>
            </a:br>
            <a:r>
              <a:rPr lang="ru-RU" sz="2400" b="1" i="1" u="sng" smtClean="0"/>
              <a:t>в </a:t>
            </a:r>
            <a:r>
              <a:rPr lang="ru-RU" sz="2400" b="1" i="1" u="sng" smtClean="0">
                <a:latin typeface="Arial" charset="0"/>
              </a:rPr>
              <a:t>образовательной организации</a:t>
            </a:r>
          </a:p>
        </p:txBody>
      </p:sp>
      <p:graphicFrame>
        <p:nvGraphicFramePr>
          <p:cNvPr id="23573" name="Group 21"/>
          <p:cNvGraphicFramePr>
            <a:graphicFrameLocks noGrp="1"/>
          </p:cNvGraphicFramePr>
          <p:nvPr>
            <p:ph idx="4294967295"/>
          </p:nvPr>
        </p:nvGraphicFramePr>
        <p:xfrm>
          <a:off x="395288" y="1412875"/>
          <a:ext cx="8229600" cy="4381500"/>
        </p:xfrm>
        <a:graphic>
          <a:graphicData uri="http://schemas.openxmlformats.org/drawingml/2006/table">
            <a:tbl>
              <a:tblPr/>
              <a:tblGrid>
                <a:gridCol w="1944687"/>
                <a:gridCol w="2303463"/>
                <a:gridCol w="1368425"/>
                <a:gridCol w="2613025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Наставничество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Профессиональный диалог по отбору наиболее эффективных форм работы с учащимися для подготовки их к ГИА на уроке и во внеурочной деятельности и включения их в деятельность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октябрь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Анализ практического использования новых форм работы на уроке и во внеурочной деятельности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i="1" u="sng" smtClean="0"/>
              <a:t>Формы работы в рамках заявленной темы</a:t>
            </a:r>
            <a:r>
              <a:rPr lang="ru-RU" sz="2800" b="1" i="1" u="sng" smtClean="0"/>
              <a:t/>
            </a:r>
            <a:br>
              <a:rPr lang="ru-RU" sz="2800" b="1" i="1" u="sng" smtClean="0"/>
            </a:br>
            <a:r>
              <a:rPr lang="ru-RU" sz="2400" b="1" i="1" u="sng" smtClean="0"/>
              <a:t>в </a:t>
            </a:r>
            <a:r>
              <a:rPr lang="ru-RU" sz="2400" b="1" i="1" u="sng" smtClean="0">
                <a:latin typeface="Arial" charset="0"/>
              </a:rPr>
              <a:t>образовательной организации</a:t>
            </a:r>
          </a:p>
        </p:txBody>
      </p:sp>
      <p:graphicFrame>
        <p:nvGraphicFramePr>
          <p:cNvPr id="24597" name="Group 21"/>
          <p:cNvGraphicFramePr>
            <a:graphicFrameLocks noGrp="1"/>
          </p:cNvGraphicFramePr>
          <p:nvPr>
            <p:ph idx="4294967295"/>
          </p:nvPr>
        </p:nvGraphicFramePr>
        <p:xfrm>
          <a:off x="395288" y="2060575"/>
          <a:ext cx="8229600" cy="3079750"/>
        </p:xfrm>
        <a:graphic>
          <a:graphicData uri="http://schemas.openxmlformats.org/drawingml/2006/table">
            <a:tbl>
              <a:tblPr/>
              <a:tblGrid>
                <a:gridCol w="1944687"/>
                <a:gridCol w="2303463"/>
                <a:gridCol w="1368425"/>
                <a:gridCol w="2613025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Работа в рамках методического объединения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Профессиональная экспертиза деятельности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Выступление на заседании  методического объединения, мастер-класс в рамках единого методического дня и т.д.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195513" y="18446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i="1" u="sng" smtClean="0">
                <a:latin typeface="Arial Unicode MS" pitchFamily="34" charset="-128"/>
              </a:rPr>
              <a:t>Формы работы в рамках заявленной темы</a:t>
            </a:r>
            <a:br>
              <a:rPr lang="ru-RU" b="1" i="1" u="sng" smtClean="0">
                <a:latin typeface="Arial Unicode MS" pitchFamily="34" charset="-128"/>
              </a:rPr>
            </a:br>
            <a:r>
              <a:rPr lang="ru-RU" b="1" i="1" u="sng" smtClean="0">
                <a:latin typeface="Arial Unicode MS" pitchFamily="34" charset="-128"/>
              </a:rPr>
              <a:t>в </a:t>
            </a:r>
            <a:r>
              <a:rPr lang="ru-RU" b="1" i="1" u="sng" smtClean="0">
                <a:latin typeface="Arial" charset="0"/>
              </a:rPr>
              <a:t> </a:t>
            </a:r>
            <a:r>
              <a:rPr lang="ru-RU" b="1" i="1" u="sng" smtClean="0">
                <a:latin typeface="Arial Unicode MS" pitchFamily="34" charset="-128"/>
              </a:rPr>
              <a:t>педагогическо</a:t>
            </a:r>
            <a:r>
              <a:rPr lang="ru-RU" b="1" i="1" u="sng" smtClean="0">
                <a:latin typeface="Arial" charset="0"/>
              </a:rPr>
              <a:t>м</a:t>
            </a:r>
            <a:r>
              <a:rPr lang="ru-RU" b="1" i="1" u="sng" smtClean="0">
                <a:latin typeface="Arial Unicode MS" pitchFamily="34" charset="-128"/>
              </a:rPr>
              <a:t> сообществ</a:t>
            </a:r>
            <a:r>
              <a:rPr lang="ru-RU" b="1" i="1" u="sng" smtClean="0">
                <a:latin typeface="Arial" charset="0"/>
              </a:rPr>
              <a:t>е </a:t>
            </a:r>
          </a:p>
          <a:p>
            <a:pPr algn="ctr">
              <a:buFont typeface="Arial" charset="0"/>
              <a:buNone/>
            </a:pPr>
            <a:r>
              <a:rPr lang="ru-RU" b="1" i="1" u="sng" smtClean="0">
                <a:latin typeface="Arial Unicode MS" pitchFamily="34" charset="-128"/>
              </a:rPr>
              <a:t>города Брянска</a:t>
            </a:r>
          </a:p>
        </p:txBody>
      </p:sp>
      <p:pic>
        <p:nvPicPr>
          <p:cNvPr id="25603" name="Picture 4" descr="banner_uogb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33375"/>
            <a:ext cx="4176713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gim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149725"/>
            <a:ext cx="4032250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u="sng" smtClean="0"/>
              <a:t>Формы работы в рамках заявленной темы</a:t>
            </a:r>
            <a:br>
              <a:rPr lang="ru-RU" sz="2800" b="1" i="1" u="sng" smtClean="0"/>
            </a:br>
            <a:r>
              <a:rPr lang="ru-RU" sz="2800" b="1" i="1" u="sng" smtClean="0"/>
              <a:t>в рамках педагогического сообщества г.Брянска</a:t>
            </a:r>
          </a:p>
        </p:txBody>
      </p:sp>
      <p:graphicFrame>
        <p:nvGraphicFramePr>
          <p:cNvPr id="27674" name="Group 2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76725"/>
        </p:xfrm>
        <a:graphic>
          <a:graphicData uri="http://schemas.openxmlformats.org/drawingml/2006/table">
            <a:tbl>
              <a:tblPr/>
              <a:tblGrid>
                <a:gridCol w="2057400"/>
                <a:gridCol w="1914525"/>
                <a:gridCol w="2500313"/>
                <a:gridCol w="17573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Участие в семинарах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05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Участие в работе муниципальных творческих групп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/>
              <a:t>Формы работы в рамках заявленной темы</a:t>
            </a:r>
            <a:br>
              <a:rPr lang="ru-RU" sz="2800" b="1" i="1" u="sng" smtClean="0"/>
            </a:br>
            <a:r>
              <a:rPr lang="ru-RU" sz="2800" b="1" i="1" u="sng" smtClean="0"/>
              <a:t>в рамках педагогического сообщества г.Брянска</a:t>
            </a:r>
          </a:p>
        </p:txBody>
      </p:sp>
      <p:graphicFrame>
        <p:nvGraphicFramePr>
          <p:cNvPr id="29732" name="Group 36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3322638"/>
        </p:xfrm>
        <a:graphic>
          <a:graphicData uri="http://schemas.openxmlformats.org/drawingml/2006/table">
            <a:tbl>
              <a:tblPr/>
              <a:tblGrid>
                <a:gridCol w="2057400"/>
                <a:gridCol w="2562225"/>
                <a:gridCol w="1366838"/>
                <a:gridCol w="2243137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Участие в семинарах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Обмен опытом работы по использованию наиболее эффективных форм работы при подготовке учащихся к итоговой аттестации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течение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Присвоение (заимствование) передового опыта работы и включение его в собственную деятельность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Участие в работе муниципальных творческих групп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/>
              <a:t>Формы работы в рамках заявленной темы</a:t>
            </a:r>
            <a:br>
              <a:rPr lang="ru-RU" sz="2800" b="1" i="1" u="sng" smtClean="0"/>
            </a:br>
            <a:r>
              <a:rPr lang="ru-RU" sz="2800" b="1" i="1" u="sng" smtClean="0"/>
              <a:t>в рамках педагогического сообщества г.Брянска</a:t>
            </a:r>
          </a:p>
        </p:txBody>
      </p:sp>
      <p:graphicFrame>
        <p:nvGraphicFramePr>
          <p:cNvPr id="29722" name="Group 26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144963"/>
        </p:xfrm>
        <a:graphic>
          <a:graphicData uri="http://schemas.openxmlformats.org/drawingml/2006/table">
            <a:tbl>
              <a:tblPr/>
              <a:tblGrid>
                <a:gridCol w="2057400"/>
                <a:gridCol w="2562225"/>
                <a:gridCol w="1366838"/>
                <a:gridCol w="2243137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Участие в семинарах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Обмен опытом работы по использованию наиболее эффективных форм работы при подготовке учащихся к итоговой аттестации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течение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Присвоение (заимствование) передового опыта работы и включение его в собственную деятельность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Участие в работе муниципальных творческих групп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Освоение новых форм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течение года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Формирование коммуникативной компетенции педагога, навыка работы в режиме развития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b="1" smtClean="0"/>
          </a:p>
          <a:p>
            <a:endParaRPr lang="ru-RU" smtClean="0"/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900113" y="620713"/>
            <a:ext cx="7848600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 u="sng"/>
              <a:t>Формы работы по  заявленной теме в рамках участия  </a:t>
            </a:r>
          </a:p>
          <a:p>
            <a:r>
              <a:rPr lang="ru-RU" sz="3200" b="1" i="1" u="sng"/>
              <a:t>в федеральных вебинарах </a:t>
            </a:r>
          </a:p>
          <a:p>
            <a:r>
              <a:rPr lang="ru-RU" sz="3200" b="1" i="1" u="sng"/>
              <a:t>ведущих издательств</a:t>
            </a:r>
          </a:p>
          <a:p>
            <a:r>
              <a:rPr lang="ru-RU" sz="3200" b="1" i="1" u="sng"/>
              <a:t> </a:t>
            </a:r>
            <a:r>
              <a:rPr lang="ru-RU" sz="2400" b="1" i="1" u="sng"/>
              <a:t>(в соответствии с программой работы издательств)</a:t>
            </a:r>
          </a:p>
        </p:txBody>
      </p:sp>
      <p:pic>
        <p:nvPicPr>
          <p:cNvPr id="29700" name="Picture 5" descr="5cf81e202756ba98982b41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4005263"/>
            <a:ext cx="33115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933825"/>
            <a:ext cx="4103687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>
                <a:solidFill>
                  <a:schemeClr val="accent2"/>
                </a:solidFill>
              </a:rPr>
              <a:t>Заявка на курсовую подготовку  в рамках индивидуального образовательного маршрута</a:t>
            </a:r>
          </a:p>
        </p:txBody>
      </p:sp>
      <p:graphicFrame>
        <p:nvGraphicFramePr>
          <p:cNvPr id="30749" name="Group 29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481513"/>
        </p:xfrm>
        <a:graphic>
          <a:graphicData uri="http://schemas.openxmlformats.org/drawingml/2006/table">
            <a:tbl>
              <a:tblPr/>
              <a:tblGrid>
                <a:gridCol w="2057400"/>
                <a:gridCol w="2201863"/>
                <a:gridCol w="1727200"/>
                <a:gridCol w="2243137"/>
              </a:tblGrid>
              <a:tr h="371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Профессиональные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устранения профессиональных дефицитов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7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Лекции, семинары, вебинары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Практические, контрольные, исследовательские и проектные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Предметные 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Незнание специфики выполнения заданий по предмету на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итоговой аттестации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Типичные ошибки учащихся при выполнении заседаний на итоговой аттестации и их причины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Анализ тематических ошибок, допущенных учащимися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30746" name="Содержимое 2"/>
          <p:cNvSpPr txBox="1">
            <a:spLocks/>
          </p:cNvSpPr>
          <p:nvPr/>
        </p:nvSpPr>
        <p:spPr bwMode="auto">
          <a:xfrm>
            <a:off x="250825" y="1484313"/>
            <a:ext cx="82835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3200" b="1">
              <a:latin typeface="Calibri" pitchFamily="34" charset="0"/>
            </a:endParaRPr>
          </a:p>
          <a:p>
            <a:pPr marL="342900" indent="-342900"/>
            <a:r>
              <a:rPr lang="ru-RU" sz="3200" b="1">
                <a:latin typeface="Calibri" pitchFamily="34" charset="0"/>
              </a:rPr>
              <a:t> </a:t>
            </a:r>
            <a:r>
              <a:rPr lang="ru-RU" b="1">
                <a:solidFill>
                  <a:srgbClr val="FFFFFF"/>
                </a:solidFill>
              </a:rPr>
              <a:t>	</a:t>
            </a:r>
          </a:p>
          <a:p>
            <a:pPr marL="342900" indent="-342900"/>
            <a:endParaRPr lang="ru-RU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>
                <a:solidFill>
                  <a:schemeClr val="accent2"/>
                </a:solidFill>
              </a:rPr>
              <a:t>Заявка на курсовую подготовку  в рамках индивидуального образовательного маршрута</a:t>
            </a:r>
          </a:p>
        </p:txBody>
      </p:sp>
      <p:graphicFrame>
        <p:nvGraphicFramePr>
          <p:cNvPr id="32796" name="Group 28"/>
          <p:cNvGraphicFramePr>
            <a:graphicFrameLocks noGrp="1"/>
          </p:cNvGraphicFramePr>
          <p:nvPr>
            <p:ph idx="4294967295"/>
          </p:nvPr>
        </p:nvGraphicFramePr>
        <p:xfrm>
          <a:off x="323850" y="1484313"/>
          <a:ext cx="8229600" cy="5113337"/>
        </p:xfrm>
        <a:graphic>
          <a:graphicData uri="http://schemas.openxmlformats.org/drawingml/2006/table">
            <a:tbl>
              <a:tblPr/>
              <a:tblGrid>
                <a:gridCol w="2057400"/>
                <a:gridCol w="2201863"/>
                <a:gridCol w="1727200"/>
                <a:gridCol w="2243137"/>
              </a:tblGrid>
              <a:tr h="752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Профессиональные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устранения профессиональных дефицитов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1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Лекции, семинары, вебинары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Практические, контрольные, исследовательские и проектные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05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Методические  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9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Отсутствие в практике педагога эффективных форм, етодов, технологий обучения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Современные формы и методы работы с учащимися на уроке и внеурочной деятельности по предмету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Посещение уроков и внеурочных занятий передовых педагогов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Создание банка дидактических материалов по предмету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31770" name="Содержимое 2"/>
          <p:cNvSpPr txBox="1">
            <a:spLocks/>
          </p:cNvSpPr>
          <p:nvPr/>
        </p:nvSpPr>
        <p:spPr bwMode="auto">
          <a:xfrm>
            <a:off x="250825" y="1484313"/>
            <a:ext cx="82835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3200" b="1">
              <a:latin typeface="Calibri" pitchFamily="34" charset="0"/>
            </a:endParaRPr>
          </a:p>
          <a:p>
            <a:pPr marL="342900" indent="-342900"/>
            <a:r>
              <a:rPr lang="ru-RU" sz="3200" b="1">
                <a:latin typeface="Calibri" pitchFamily="34" charset="0"/>
              </a:rPr>
              <a:t> </a:t>
            </a:r>
            <a:r>
              <a:rPr lang="ru-RU" b="1">
                <a:solidFill>
                  <a:srgbClr val="FFFFFF"/>
                </a:solidFill>
              </a:rPr>
              <a:t>	</a:t>
            </a:r>
          </a:p>
          <a:p>
            <a:pPr marL="342900" indent="-342900"/>
            <a:endParaRPr lang="ru-RU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>
                <a:solidFill>
                  <a:schemeClr val="accent2"/>
                </a:solidFill>
              </a:rPr>
              <a:t>Заявка на курсовую подготовку  в рамках индивидуального образовательного маршрута</a:t>
            </a:r>
          </a:p>
        </p:txBody>
      </p:sp>
      <p:graphicFrame>
        <p:nvGraphicFramePr>
          <p:cNvPr id="33843" name="Group 51"/>
          <p:cNvGraphicFramePr>
            <a:graphicFrameLocks noGrp="1"/>
          </p:cNvGraphicFramePr>
          <p:nvPr>
            <p:ph idx="4294967295"/>
          </p:nvPr>
        </p:nvGraphicFramePr>
        <p:xfrm>
          <a:off x="457200" y="1341438"/>
          <a:ext cx="8229600" cy="5083175"/>
        </p:xfrm>
        <a:graphic>
          <a:graphicData uri="http://schemas.openxmlformats.org/drawingml/2006/table">
            <a:tbl>
              <a:tblPr/>
              <a:tblGrid>
                <a:gridCol w="1522413"/>
                <a:gridCol w="534987"/>
                <a:gridCol w="1841500"/>
                <a:gridCol w="2087563"/>
                <a:gridCol w="2243137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Профессиональные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устранения профессиональных дефицитов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Лекции, семинары, вебинары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Практические, контрольные, исследовательские и проектные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687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Методические  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40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Неумение оправданно использовать электронные ресурсы обучения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Современные электронно-цифровые ресурсы при подготовке учащихся к итоговой аттестации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Изучение опыта сетевых стажировочных площадок по использованию современных электронно-цифровых ресурсов при подготовке учащихся к итоговой аттестации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Работа в составе творческой группы по разработке конспектов уроков с использованием современных электронно-цифровых ресурсов при подготовке учащихся к итоговой аттестации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32794" name="Содержимое 2"/>
          <p:cNvSpPr txBox="1">
            <a:spLocks/>
          </p:cNvSpPr>
          <p:nvPr/>
        </p:nvSpPr>
        <p:spPr bwMode="auto">
          <a:xfrm>
            <a:off x="250825" y="1484313"/>
            <a:ext cx="82835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3200" b="1">
              <a:latin typeface="Calibri" pitchFamily="34" charset="0"/>
            </a:endParaRPr>
          </a:p>
          <a:p>
            <a:pPr marL="342900" indent="-342900"/>
            <a:r>
              <a:rPr lang="ru-RU" sz="3200" b="1">
                <a:latin typeface="Calibri" pitchFamily="34" charset="0"/>
              </a:rPr>
              <a:t> </a:t>
            </a:r>
            <a:r>
              <a:rPr lang="ru-RU" b="1">
                <a:solidFill>
                  <a:srgbClr val="FFFFFF"/>
                </a:solidFill>
              </a:rPr>
              <a:t>	</a:t>
            </a:r>
          </a:p>
          <a:p>
            <a:pPr marL="342900" indent="-342900"/>
            <a:endParaRPr lang="ru-RU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/>
              <a:t>Характер профессиональных дефицитов (затруднений) педагога</a:t>
            </a:r>
          </a:p>
        </p:txBody>
      </p:sp>
      <p:graphicFrame>
        <p:nvGraphicFramePr>
          <p:cNvPr id="19487" name="Group 31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025900"/>
        </p:xfrm>
        <a:graphic>
          <a:graphicData uri="http://schemas.openxmlformats.org/drawingml/2006/table">
            <a:tbl>
              <a:tblPr/>
              <a:tblGrid>
                <a:gridCol w="2057400"/>
                <a:gridCol w="1841500"/>
                <a:gridCol w="2001838"/>
                <a:gridCol w="23288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Предметные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Методические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Психолого-педагогические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Коммуникативные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Темы,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типы заданий, вызывающие затруднения у педагога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1922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>
                <a:solidFill>
                  <a:schemeClr val="accent2"/>
                </a:solidFill>
              </a:rPr>
              <a:t>Заявка на курсовую подготовку  в рамках индивидуального образовательного маршрута</a:t>
            </a:r>
          </a:p>
        </p:txBody>
      </p:sp>
      <p:graphicFrame>
        <p:nvGraphicFramePr>
          <p:cNvPr id="33820" name="Group 28"/>
          <p:cNvGraphicFramePr>
            <a:graphicFrameLocks noGrp="1"/>
          </p:cNvGraphicFramePr>
          <p:nvPr>
            <p:ph idx="4294967295"/>
          </p:nvPr>
        </p:nvGraphicFramePr>
        <p:xfrm>
          <a:off x="457200" y="1341438"/>
          <a:ext cx="8229600" cy="4551362"/>
        </p:xfrm>
        <a:graphic>
          <a:graphicData uri="http://schemas.openxmlformats.org/drawingml/2006/table">
            <a:tbl>
              <a:tblPr/>
              <a:tblGrid>
                <a:gridCol w="1811338"/>
                <a:gridCol w="246062"/>
                <a:gridCol w="1985963"/>
                <a:gridCol w="1871662"/>
                <a:gridCol w="182563"/>
                <a:gridCol w="2132012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Профессиональные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устранения профессиональных дефицитов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Лекции, семинары, вебинары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Практические, контрольные, исследовательские и проектные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875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Психолого-педагогические   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22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Неумение мотивировать учащихся к учебной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Способы мотивации учащихся к учебной деятельности в соответствии с их возрастными особенностями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Тренинг «Практические приёмы мотивации подростков к учебной деятельности»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Практическое решение психолого- педагогических задач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33818" name="Содержимое 2"/>
          <p:cNvSpPr txBox="1">
            <a:spLocks/>
          </p:cNvSpPr>
          <p:nvPr/>
        </p:nvSpPr>
        <p:spPr bwMode="auto">
          <a:xfrm>
            <a:off x="250825" y="1484313"/>
            <a:ext cx="82835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3200" b="1">
              <a:latin typeface="Calibri" pitchFamily="34" charset="0"/>
            </a:endParaRPr>
          </a:p>
          <a:p>
            <a:pPr marL="342900" indent="-342900"/>
            <a:r>
              <a:rPr lang="ru-RU" sz="3200" b="1">
                <a:latin typeface="Calibri" pitchFamily="34" charset="0"/>
              </a:rPr>
              <a:t> </a:t>
            </a:r>
            <a:r>
              <a:rPr lang="ru-RU" b="1">
                <a:solidFill>
                  <a:srgbClr val="FFFFFF"/>
                </a:solidFill>
              </a:rPr>
              <a:t>	</a:t>
            </a:r>
          </a:p>
          <a:p>
            <a:pPr marL="342900" indent="-342900"/>
            <a:endParaRPr lang="ru-RU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>
                <a:solidFill>
                  <a:schemeClr val="accent2"/>
                </a:solidFill>
              </a:rPr>
              <a:t>Заявка на курсовую подготовку  в рамках индивидуального образовательного маршрута</a:t>
            </a:r>
          </a:p>
        </p:txBody>
      </p:sp>
      <p:graphicFrame>
        <p:nvGraphicFramePr>
          <p:cNvPr id="35874" name="Group 34"/>
          <p:cNvGraphicFramePr>
            <a:graphicFrameLocks noGrp="1"/>
          </p:cNvGraphicFramePr>
          <p:nvPr>
            <p:ph idx="4294967295"/>
          </p:nvPr>
        </p:nvGraphicFramePr>
        <p:xfrm>
          <a:off x="457200" y="1341438"/>
          <a:ext cx="8229600" cy="4724400"/>
        </p:xfrm>
        <a:graphic>
          <a:graphicData uri="http://schemas.openxmlformats.org/drawingml/2006/table">
            <a:tbl>
              <a:tblPr/>
              <a:tblGrid>
                <a:gridCol w="2098675"/>
                <a:gridCol w="182563"/>
                <a:gridCol w="1762125"/>
                <a:gridCol w="287337"/>
                <a:gridCol w="1728788"/>
                <a:gridCol w="360362"/>
                <a:gridCol w="1809750"/>
              </a:tblGrid>
              <a:tr h="317500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Профессиональные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устранения профессиональных дефицитов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75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Лекции, семинары, вебинары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Практические, контрольные, исследовательские и проектные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875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Психолого-педагогические   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Неумение выстраивать индивидуальную образовательную траекторию подростка, находящегося в сложной социальной ситуации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Личностно – ориентированное обучение. Индивидуальная образовательная траектория учащегося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Изучение опыта работы ОО по выстраиванию индивидуальной образовательной траектории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Разработка индивидуальных образовательных маршрутов учащегося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34842" name="Содержимое 2"/>
          <p:cNvSpPr txBox="1">
            <a:spLocks/>
          </p:cNvSpPr>
          <p:nvPr/>
        </p:nvSpPr>
        <p:spPr bwMode="auto">
          <a:xfrm>
            <a:off x="250825" y="1484313"/>
            <a:ext cx="82835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3200" b="1">
              <a:latin typeface="Calibri" pitchFamily="34" charset="0"/>
            </a:endParaRPr>
          </a:p>
          <a:p>
            <a:pPr marL="342900" indent="-342900"/>
            <a:r>
              <a:rPr lang="ru-RU" sz="3200" b="1">
                <a:latin typeface="Calibri" pitchFamily="34" charset="0"/>
              </a:rPr>
              <a:t> </a:t>
            </a:r>
            <a:r>
              <a:rPr lang="ru-RU" b="1">
                <a:solidFill>
                  <a:srgbClr val="FFFFFF"/>
                </a:solidFill>
              </a:rPr>
              <a:t>	</a:t>
            </a:r>
          </a:p>
          <a:p>
            <a:pPr marL="342900" indent="-342900"/>
            <a:endParaRPr lang="ru-RU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>
                <a:solidFill>
                  <a:schemeClr val="accent2"/>
                </a:solidFill>
              </a:rPr>
              <a:t>Заявка на курсовую подготовку  в рамках индивидуального образовательного маршрута</a:t>
            </a:r>
          </a:p>
        </p:txBody>
      </p:sp>
      <p:graphicFrame>
        <p:nvGraphicFramePr>
          <p:cNvPr id="36906" name="Group 42"/>
          <p:cNvGraphicFramePr>
            <a:graphicFrameLocks noGrp="1"/>
          </p:cNvGraphicFramePr>
          <p:nvPr>
            <p:ph idx="4294967295"/>
          </p:nvPr>
        </p:nvGraphicFramePr>
        <p:xfrm>
          <a:off x="250825" y="1341438"/>
          <a:ext cx="8435975" cy="4551362"/>
        </p:xfrm>
        <a:graphic>
          <a:graphicData uri="http://schemas.openxmlformats.org/drawingml/2006/table">
            <a:tbl>
              <a:tblPr/>
              <a:tblGrid>
                <a:gridCol w="2708275"/>
                <a:gridCol w="2066925"/>
                <a:gridCol w="1436688"/>
                <a:gridCol w="590550"/>
                <a:gridCol w="1633537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Профессиональные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устранения профессиональных дефицитов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Лекции, семинары, вебинары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Практические, контрольные, исследовательские и проектные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87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Коммуникативные    дефициты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Отсутствие контакта с учащимися.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Неумение выстраивать деловые отношения с учащимися, создавать рабочую атмосферу на уроке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Стили взаимодействия «Учитель – ученик»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Психологические тренинги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Урок в незнакомом классе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35866" name="Содержимое 2"/>
          <p:cNvSpPr txBox="1">
            <a:spLocks/>
          </p:cNvSpPr>
          <p:nvPr/>
        </p:nvSpPr>
        <p:spPr bwMode="auto">
          <a:xfrm>
            <a:off x="250825" y="1484313"/>
            <a:ext cx="828357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endParaRPr lang="ru-RU" sz="3200" b="1">
              <a:latin typeface="Calibri" pitchFamily="34" charset="0"/>
            </a:endParaRPr>
          </a:p>
          <a:p>
            <a:pPr marL="342900" indent="-342900"/>
            <a:r>
              <a:rPr lang="ru-RU" sz="3200" b="1">
                <a:latin typeface="Calibri" pitchFamily="34" charset="0"/>
              </a:rPr>
              <a:t> </a:t>
            </a:r>
            <a:r>
              <a:rPr lang="ru-RU" b="1">
                <a:solidFill>
                  <a:srgbClr val="FFFFFF"/>
                </a:solidFill>
              </a:rPr>
              <a:t>	</a:t>
            </a:r>
          </a:p>
          <a:p>
            <a:pPr marL="342900" indent="-342900"/>
            <a:endParaRPr lang="ru-RU" b="1">
              <a:solidFill>
                <a:srgbClr val="FFFFFF"/>
              </a:solidFill>
            </a:endParaRPr>
          </a:p>
        </p:txBody>
      </p:sp>
      <p:pic>
        <p:nvPicPr>
          <p:cNvPr id="35868" name="Picture 28" descr="teachers-vacancies-edu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005263"/>
            <a:ext cx="1906587" cy="172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4" descr="img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/>
              <a:t>Характер профессиональных дефицитов (затруднений) педагога</a:t>
            </a:r>
          </a:p>
        </p:txBody>
      </p:sp>
      <p:graphicFrame>
        <p:nvGraphicFramePr>
          <p:cNvPr id="17429" name="Group 21"/>
          <p:cNvGraphicFramePr>
            <a:graphicFrameLocks noGrp="1"/>
          </p:cNvGraphicFramePr>
          <p:nvPr>
            <p:ph idx="4294967295"/>
          </p:nvPr>
        </p:nvGraphicFramePr>
        <p:xfrm>
          <a:off x="468313" y="1196975"/>
          <a:ext cx="8229600" cy="5121275"/>
        </p:xfrm>
        <a:graphic>
          <a:graphicData uri="http://schemas.openxmlformats.org/drawingml/2006/table">
            <a:tbl>
              <a:tblPr/>
              <a:tblGrid>
                <a:gridCol w="1800225"/>
                <a:gridCol w="2087562"/>
                <a:gridCol w="2160588"/>
                <a:gridCol w="218122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Предметные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Методические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Психолого-педагогические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Коммуникативные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Темы, типы заданий, вызывающие затруднения у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Отсутствие в практике педагога эффективных форм, методов, технологий обучения, неумение оптимально планировать урочную и внеурочную работу, неумение использовать электронные ресурсы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/>
              <a:t>Характер профессиональных дефицитов (затруднений) педагога</a:t>
            </a:r>
          </a:p>
        </p:txBody>
      </p:sp>
      <p:graphicFrame>
        <p:nvGraphicFramePr>
          <p:cNvPr id="18455" name="Group 23"/>
          <p:cNvGraphicFramePr>
            <a:graphicFrameLocks noGrp="1"/>
          </p:cNvGraphicFramePr>
          <p:nvPr>
            <p:ph idx="4294967295"/>
          </p:nvPr>
        </p:nvGraphicFramePr>
        <p:xfrm>
          <a:off x="611188" y="1557338"/>
          <a:ext cx="8229600" cy="5121275"/>
        </p:xfrm>
        <a:graphic>
          <a:graphicData uri="http://schemas.openxmlformats.org/drawingml/2006/table">
            <a:tbl>
              <a:tblPr/>
              <a:tblGrid>
                <a:gridCol w="1800225"/>
                <a:gridCol w="2087562"/>
                <a:gridCol w="2017713"/>
                <a:gridCol w="23241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Предметные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Методические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Психолого-педагогические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Коммуникативные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Темы, типы заданий, вызывающие затруднения у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Отсутствие в практике педагога эффективных форм, методов, технологий обучения, неумение оптимально планировать урочную и внеурочную работу, неумение использовать электронные ресурсы и 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Неумение учитывать возрастные психолого-педагогические  и индивидуальные особенности обучающихся в выборе форм и методов работы с классом, неумение мотивировать обучающихся и 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339975" y="18446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u="sng" smtClean="0"/>
              <a:t>Характер профессиональных дефицитов (затруднений) педагога</a:t>
            </a:r>
          </a:p>
        </p:txBody>
      </p:sp>
      <p:graphicFrame>
        <p:nvGraphicFramePr>
          <p:cNvPr id="19479" name="Group 23"/>
          <p:cNvGraphicFramePr>
            <a:graphicFrameLocks noGrp="1"/>
          </p:cNvGraphicFramePr>
          <p:nvPr>
            <p:ph idx="4294967295"/>
          </p:nvPr>
        </p:nvGraphicFramePr>
        <p:xfrm>
          <a:off x="468313" y="1484313"/>
          <a:ext cx="8229600" cy="5121275"/>
        </p:xfrm>
        <a:graphic>
          <a:graphicData uri="http://schemas.openxmlformats.org/drawingml/2006/table">
            <a:tbl>
              <a:tblPr/>
              <a:tblGrid>
                <a:gridCol w="1800225"/>
                <a:gridCol w="2087562"/>
                <a:gridCol w="2016125"/>
                <a:gridCol w="2325688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Предметные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Методические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Психолого-педагогические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Коммуникативные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Темы, типы заданий, вызывающие затруднения у педагога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Отсутствие в практике педагога эффективных форм, методов, технологий обучения, неумение оптимально планировать урочную и внеурочную работу, неумение использовать электронные ресурсы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Неумение учитывать возрастные психолого-педагогические  и индивидуальные особенности обучающихся в выборе форм и методов работы с классом, неумение мотивировать обучающихся и др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Испытывает трудности в выстраивании эффективного стиля общения с обучающимися,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не владеет приёмам сотрудничества с учащимися,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умеет устанавливать деловые контакты с коллегами и др.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2089150"/>
          </a:xfrm>
        </p:spPr>
        <p:txBody>
          <a:bodyPr/>
          <a:lstStyle/>
          <a:p>
            <a:r>
              <a:rPr lang="en-US" b="1" smtClean="0"/>
              <a:t>II</a:t>
            </a:r>
            <a:r>
              <a:rPr lang="ru-RU" b="1" smtClean="0"/>
              <a:t>.</a:t>
            </a:r>
            <a:r>
              <a:rPr lang="ru-RU" smtClean="0">
                <a:latin typeface="Arial" charset="0"/>
              </a:rPr>
              <a:t> </a:t>
            </a:r>
            <a:r>
              <a:rPr lang="ru-RU" sz="3600" smtClean="0">
                <a:latin typeface="Arial" charset="0"/>
              </a:rPr>
              <a:t>План восполнения профессиональных дефицитов (преодоление затруднений) педагога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457200" y="2636838"/>
            <a:ext cx="8229600" cy="3489325"/>
          </a:xfrm>
        </p:spPr>
        <p:txBody>
          <a:bodyPr/>
          <a:lstStyle/>
          <a:p>
            <a:r>
              <a:rPr lang="ru-RU" sz="3600" b="1" smtClean="0">
                <a:latin typeface="Arial" charset="0"/>
              </a:rPr>
              <a:t>Тема самообразования.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(тему выбирает педагог в соответствии с выявленными профессиональными дефицитами)</a:t>
            </a:r>
          </a:p>
        </p:txBody>
      </p:sp>
      <p:pic>
        <p:nvPicPr>
          <p:cNvPr id="19459" name="Picture 4" descr="%D0%9D%D0%BE%D0%B2%D0%B5%D0%BD%D1%8C%D0%BA%D0%B0%D1%8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4365625"/>
            <a:ext cx="271621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u="sng" smtClean="0"/>
              <a:t>Формы работы в рамках заявленной темы</a:t>
            </a:r>
            <a:r>
              <a:rPr lang="ru-RU" sz="2800" b="1" i="1" u="sng" smtClean="0"/>
              <a:t/>
            </a:r>
            <a:br>
              <a:rPr lang="ru-RU" sz="2800" b="1" i="1" u="sng" smtClean="0"/>
            </a:br>
            <a:r>
              <a:rPr lang="ru-RU" sz="2400" b="1" i="1" u="sng" smtClean="0"/>
              <a:t>в </a:t>
            </a:r>
            <a:r>
              <a:rPr lang="ru-RU" sz="2400" b="1" i="1" u="sng" smtClean="0">
                <a:latin typeface="Arial" charset="0"/>
              </a:rPr>
              <a:t>образовательной организации</a:t>
            </a:r>
          </a:p>
        </p:txBody>
      </p:sp>
      <p:graphicFrame>
        <p:nvGraphicFramePr>
          <p:cNvPr id="21541" name="Group 37"/>
          <p:cNvGraphicFramePr>
            <a:graphicFrameLocks noGrp="1"/>
          </p:cNvGraphicFramePr>
          <p:nvPr>
            <p:ph idx="1"/>
          </p:nvPr>
        </p:nvGraphicFramePr>
        <p:xfrm>
          <a:off x="468313" y="1773238"/>
          <a:ext cx="8229600" cy="3868737"/>
        </p:xfrm>
        <a:graphic>
          <a:graphicData uri="http://schemas.openxmlformats.org/drawingml/2006/table">
            <a:tbl>
              <a:tblPr/>
              <a:tblGrid>
                <a:gridCol w="2386012"/>
                <a:gridCol w="1585913"/>
                <a:gridCol w="2500312"/>
                <a:gridCol w="1757363"/>
              </a:tblGrid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Анализ методической литературы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Стажировка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Наставничество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Работа в рамках МО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i="1" u="sng" smtClean="0"/>
              <a:t>Формы работы в рамках заявленной темы</a:t>
            </a:r>
            <a:r>
              <a:rPr lang="ru-RU" sz="2800" b="1" i="1" u="sng" smtClean="0"/>
              <a:t/>
            </a:r>
            <a:br>
              <a:rPr lang="ru-RU" sz="2800" b="1" i="1" u="sng" smtClean="0"/>
            </a:br>
            <a:r>
              <a:rPr lang="ru-RU" sz="2400" b="1" i="1" u="sng" smtClean="0"/>
              <a:t>в </a:t>
            </a:r>
            <a:r>
              <a:rPr lang="ru-RU" sz="2400" b="1" i="1" u="sng" smtClean="0">
                <a:latin typeface="Arial" charset="0"/>
              </a:rPr>
              <a:t>образовательной организации</a:t>
            </a:r>
          </a:p>
        </p:txBody>
      </p:sp>
      <p:graphicFrame>
        <p:nvGraphicFramePr>
          <p:cNvPr id="21525" name="Group 21"/>
          <p:cNvGraphicFramePr>
            <a:graphicFrameLocks noGrp="1"/>
          </p:cNvGraphicFramePr>
          <p:nvPr>
            <p:ph idx="4294967295"/>
          </p:nvPr>
        </p:nvGraphicFramePr>
        <p:xfrm>
          <a:off x="395288" y="1412875"/>
          <a:ext cx="8229600" cy="3930650"/>
        </p:xfrm>
        <a:graphic>
          <a:graphicData uri="http://schemas.openxmlformats.org/drawingml/2006/table">
            <a:tbl>
              <a:tblPr/>
              <a:tblGrid>
                <a:gridCol w="2089150"/>
                <a:gridCol w="2159000"/>
                <a:gridCol w="1368425"/>
                <a:gridCol w="2613025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Анализ методической литературы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(профессиональные периодические издания, сайт ФИПИ, интернет-ресурсы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Собрать банк всевозможных форм работы с учащимися для подготовки их к итоговой аттестации на уроке и во внеурочной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сентябрь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Скорректированный вариант тематического планирования с включёнными в него новыми формами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i="1" u="sng" smtClean="0"/>
              <a:t>Формы работы в рамках заявленной темы</a:t>
            </a:r>
            <a:r>
              <a:rPr lang="ru-RU" sz="2800" b="1" i="1" u="sng" smtClean="0"/>
              <a:t/>
            </a:r>
            <a:br>
              <a:rPr lang="ru-RU" sz="2800" b="1" i="1" u="sng" smtClean="0"/>
            </a:br>
            <a:r>
              <a:rPr lang="ru-RU" sz="2400" b="1" i="1" u="sng" smtClean="0"/>
              <a:t>в </a:t>
            </a:r>
            <a:r>
              <a:rPr lang="ru-RU" sz="2400" b="1" i="1" u="sng" smtClean="0">
                <a:latin typeface="Arial" charset="0"/>
              </a:rPr>
              <a:t>образовательной организации</a:t>
            </a:r>
          </a:p>
        </p:txBody>
      </p:sp>
      <p:graphicFrame>
        <p:nvGraphicFramePr>
          <p:cNvPr id="25631" name="Group 31"/>
          <p:cNvGraphicFramePr>
            <a:graphicFrameLocks noGrp="1"/>
          </p:cNvGraphicFramePr>
          <p:nvPr>
            <p:ph idx="4294967295"/>
          </p:nvPr>
        </p:nvGraphicFramePr>
        <p:xfrm>
          <a:off x="395288" y="1412875"/>
          <a:ext cx="8229600" cy="4489450"/>
        </p:xfrm>
        <a:graphic>
          <a:graphicData uri="http://schemas.openxmlformats.org/drawingml/2006/table">
            <a:tbl>
              <a:tblPr/>
              <a:tblGrid>
                <a:gridCol w="2089150"/>
                <a:gridCol w="2159000"/>
                <a:gridCol w="1368425"/>
                <a:gridCol w="2613025"/>
              </a:tblGrid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Формы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цель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сроки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результат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Стажировка (посещение уроков коллег)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Увидеть на практике механизм использования наиболее эффективных форм работы с уч-ся для подготовки их к итоговой аттестации на уроке и во внеурочной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Сентябрь- октябрь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Скорректированный вариант тематического планирования с включёнными в него новыми формами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233613" y="1857375"/>
            <a:ext cx="6410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3200" b="1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1021</Words>
  <Application>Microsoft Office PowerPoint</Application>
  <PresentationFormat>Экран (4:3)</PresentationFormat>
  <Paragraphs>228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Arial Unicode MS</vt:lpstr>
      <vt:lpstr>Тема Office</vt:lpstr>
      <vt:lpstr>Слайд 1</vt:lpstr>
      <vt:lpstr>Характер профессиональных дефицитов (затруднений) педагога</vt:lpstr>
      <vt:lpstr>Характер профессиональных дефицитов (затруднений) педагога</vt:lpstr>
      <vt:lpstr>Характер профессиональных дефицитов (затруднений) педагога</vt:lpstr>
      <vt:lpstr>Характер профессиональных дефицитов (затруднений) педагога</vt:lpstr>
      <vt:lpstr>II. План восполнения профессиональных дефицитов (преодоление затруднений) педагога</vt:lpstr>
      <vt:lpstr>Формы работы в рамках заявленной темы в образовательной организации</vt:lpstr>
      <vt:lpstr>Формы работы в рамках заявленной темы в образовательной организации</vt:lpstr>
      <vt:lpstr>Формы работы в рамках заявленной темы в образовательной организации</vt:lpstr>
      <vt:lpstr>Формы работы в рамках заявленной темы в образовательной организации</vt:lpstr>
      <vt:lpstr>Формы работы в рамках заявленной темы в образовательной организации</vt:lpstr>
      <vt:lpstr>Слайд 12</vt:lpstr>
      <vt:lpstr>Формы работы в рамках заявленной темы в рамках педагогического сообщества г.Брянска</vt:lpstr>
      <vt:lpstr>Формы работы в рамках заявленной темы в рамках педагогического сообщества г.Брянска</vt:lpstr>
      <vt:lpstr>Формы работы в рамках заявленной темы в рамках педагогического сообщества г.Брянска</vt:lpstr>
      <vt:lpstr>Слайд 16</vt:lpstr>
      <vt:lpstr>Заявка на курсовую подготовку  в рамках индивидуального образовательного маршрута</vt:lpstr>
      <vt:lpstr>Заявка на курсовую подготовку  в рамках индивидуального образовательного маршрута</vt:lpstr>
      <vt:lpstr>Заявка на курсовую подготовку  в рамках индивидуального образовательного маршрута</vt:lpstr>
      <vt:lpstr>Заявка на курсовую подготовку  в рамках индивидуального образовательного маршрута</vt:lpstr>
      <vt:lpstr>Заявка на курсовую подготовку  в рамках индивидуального образовательного маршрута</vt:lpstr>
      <vt:lpstr>Заявка на курсовую подготовку  в рамках индивидуального образовательного маршрута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Нормативные документы</dc:title>
  <dc:creator>Olga</dc:creator>
  <cp:lastModifiedBy>Жорик</cp:lastModifiedBy>
  <cp:revision>61</cp:revision>
  <dcterms:created xsi:type="dcterms:W3CDTF">2016-11-22T08:14:32Z</dcterms:created>
  <dcterms:modified xsi:type="dcterms:W3CDTF">2019-11-19T21:08:30Z</dcterms:modified>
</cp:coreProperties>
</file>