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notesMasterIdLst>
    <p:notesMasterId r:id="rId12"/>
  </p:notesMasterIdLst>
  <p:sldIdLst>
    <p:sldId id="300" r:id="rId2"/>
    <p:sldId id="307" r:id="rId3"/>
    <p:sldId id="308" r:id="rId4"/>
    <p:sldId id="311" r:id="rId5"/>
    <p:sldId id="266" r:id="rId6"/>
    <p:sldId id="298" r:id="rId7"/>
    <p:sldId id="299" r:id="rId8"/>
    <p:sldId id="310" r:id="rId9"/>
    <p:sldId id="312" r:id="rId10"/>
    <p:sldId id="30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777"/>
    <a:srgbClr val="C0C0C0"/>
    <a:srgbClr val="3399FF"/>
    <a:srgbClr val="6699FF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18" autoAdjust="0"/>
  </p:normalViewPr>
  <p:slideViewPr>
    <p:cSldViewPr>
      <p:cViewPr>
        <p:scale>
          <a:sx n="70" d="100"/>
          <a:sy n="70" d="100"/>
        </p:scale>
        <p:origin x="-51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41A47-12F3-432A-A591-BF94FFC00DC1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0E546F-FF15-494C-BABC-2558512FAC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918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E546F-FF15-494C-BABC-2558512FACD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236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3D4D0-55A4-4580-832A-8728A2CAFA5C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B0064-E54A-48C0-9562-5F76FFCB5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6BA38-DD5B-4F53-B083-78A962BF5537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E015B-5495-4C92-9423-F3B0C9351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C591C-9035-44D7-8A04-828AF9A26E3B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7EC5E-AAC5-4AF9-BAD3-239F78CB0F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6CD6-9070-4B22-99DF-8F61F560D924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F7D7A-1FB5-446B-B8EB-EB014FB0C5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176A4-0C40-4461-BDB1-3FC6E9379C63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CABE0-6FB0-464B-90AB-D26AF27D7B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C5733-BEB9-4D0F-A090-81EDDECB975A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3D6F1-E95C-445F-8E24-31252AA92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C3CDA-642F-4D61-9CEB-59475FAF56F1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60960-E18F-4241-B421-1F61374EB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B9807-B0D0-4E24-99C4-7E9D781E1E57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618BC-7854-4290-91EE-AFCD5445FB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6744C-65BE-45F2-9F28-2393287F86AF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56720-0A7E-419A-9D90-CB41A9395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FD31-1D6C-43DC-9A1C-E8EC838CF45C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4773A-79B0-444F-98DF-6AD3C72C7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9F797-E724-4516-86F6-9CF6BD0B226B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AF097-292A-4B79-ABFE-6E0A931D0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F621D5D-CE8A-4A4C-8F54-3935E81CECDE}" type="datetimeFigureOut">
              <a:rPr lang="ru-RU"/>
              <a:pPr>
                <a:defRPr/>
              </a:pPr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0B39B89-11B0-4E04-9494-2E6F46DA2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060848"/>
            <a:ext cx="77048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Понятие числа. </a:t>
            </a:r>
          </a:p>
          <a:p>
            <a:r>
              <a:rPr lang="ru-RU" sz="6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Системы счисления.</a:t>
            </a:r>
            <a:endParaRPr lang="ru-RU" sz="6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Закончите предложения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узнал ….</a:t>
            </a:r>
          </a:p>
          <a:p>
            <a:r>
              <a:rPr lang="ru-RU" dirty="0" smtClean="0"/>
              <a:t>Меня больше всего впечатлило …</a:t>
            </a:r>
          </a:p>
          <a:p>
            <a:r>
              <a:rPr lang="ru-RU" dirty="0" smtClean="0"/>
              <a:t>Мне было интересно…</a:t>
            </a:r>
          </a:p>
          <a:p>
            <a:r>
              <a:rPr lang="ru-RU" dirty="0" smtClean="0"/>
              <a:t>У меня получалось …</a:t>
            </a:r>
          </a:p>
          <a:p>
            <a:r>
              <a:rPr lang="ru-RU" dirty="0" smtClean="0"/>
              <a:t>Мне было сложно …</a:t>
            </a:r>
          </a:p>
          <a:p>
            <a:r>
              <a:rPr lang="ru-RU" dirty="0" smtClean="0"/>
              <a:t>Я задумывался…</a:t>
            </a:r>
          </a:p>
          <a:p>
            <a:r>
              <a:rPr lang="ru-RU" dirty="0" smtClean="0"/>
              <a:t>Я своей работой на уроке …</a:t>
            </a:r>
          </a:p>
          <a:p>
            <a:r>
              <a:rPr lang="ru-RU" dirty="0" smtClean="0"/>
              <a:t>Мне нужно </a:t>
            </a:r>
            <a:r>
              <a:rPr lang="ru-RU" smtClean="0"/>
              <a:t>уделить внимание…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082306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4000" smtClean="0"/>
              <a:t>Историческая справка</a:t>
            </a:r>
          </a:p>
        </p:txBody>
      </p:sp>
      <p:pic>
        <p:nvPicPr>
          <p:cNvPr id="4099" name="Picture 4" descr="Image3"/>
          <p:cNvPicPr>
            <a:picLocks noChangeAspect="1" noChangeArrowheads="1"/>
          </p:cNvPicPr>
          <p:nvPr/>
        </p:nvPicPr>
        <p:blipFill>
          <a:blip r:embed="rId2" cstate="print"/>
          <a:srcRect t="18942"/>
          <a:stretch>
            <a:fillRect/>
          </a:stretch>
        </p:blipFill>
        <p:spPr bwMode="auto">
          <a:xfrm>
            <a:off x="1331640" y="1430337"/>
            <a:ext cx="2244997" cy="144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aba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6418" y="3550444"/>
            <a:ext cx="1823115" cy="239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6" descr="Image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4000" y="1625385"/>
            <a:ext cx="2559062" cy="680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 descr="Image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7276" y="3861048"/>
            <a:ext cx="2784307" cy="208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елка вправо 2"/>
          <p:cNvSpPr/>
          <p:nvPr/>
        </p:nvSpPr>
        <p:spPr>
          <a:xfrm>
            <a:off x="4227512" y="1869396"/>
            <a:ext cx="688975" cy="241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6197600" y="2746657"/>
            <a:ext cx="688975" cy="2428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4263231" y="4339431"/>
            <a:ext cx="688975" cy="242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808" y="155335"/>
            <a:ext cx="8291264" cy="1138138"/>
          </a:xfrm>
        </p:spPr>
        <p:txBody>
          <a:bodyPr/>
          <a:lstStyle/>
          <a:p>
            <a:r>
              <a:rPr lang="ru-RU" sz="2400" dirty="0" smtClean="0"/>
              <a:t>Определите</a:t>
            </a:r>
            <a:r>
              <a:rPr lang="en-US" sz="2400" smtClean="0"/>
              <a:t>,</a:t>
            </a:r>
            <a:r>
              <a:rPr lang="ru-RU" sz="2400" smtClean="0"/>
              <a:t> </a:t>
            </a:r>
            <a:r>
              <a:rPr lang="ru-RU" sz="2400" dirty="0" smtClean="0"/>
              <a:t>к какому множеству принадлежат числа.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813155" y="1158593"/>
            <a:ext cx="5364082" cy="533172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302451" y="1636518"/>
            <a:ext cx="4406031" cy="430191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993298" y="2260206"/>
            <a:ext cx="3024336" cy="29663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452067" y="2676699"/>
            <a:ext cx="2016224" cy="201851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171160" y="336279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N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4211404" y="336278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Z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44491" y="3316624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Q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453682" y="3362787"/>
            <a:ext cx="431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R</a:t>
            </a:r>
            <a:endParaRPr lang="ru-RU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9345699" y="2359972"/>
            <a:ext cx="356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268413" y="5715313"/>
            <a:ext cx="35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116754" y="317812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884367" y="2524622"/>
            <a:ext cx="776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-19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884367" y="3824456"/>
            <a:ext cx="576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835580" y="4580534"/>
            <a:ext cx="83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0,27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372200" y="3824456"/>
                <a:ext cx="57606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200" dirty="0" smtClean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3824456"/>
                <a:ext cx="576064" cy="78617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7764826" y="5229200"/>
            <a:ext cx="695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-2,8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2078412" y="7521482"/>
            <a:ext cx="1013365" cy="969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6156176" y="2560887"/>
                <a:ext cx="67940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3600" i="1" smtClean="0">
                          <a:latin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2560887"/>
                <a:ext cx="679404" cy="6463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6268413" y="4903392"/>
                <a:ext cx="68785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413" y="4903392"/>
                <a:ext cx="687850" cy="78617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156176" y="163651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</a:t>
            </a:r>
            <a:r>
              <a:rPr lang="en-US" dirty="0" smtClean="0"/>
              <a:t>,232323233333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8172399" y="3292377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7995704" y="3178125"/>
                <a:ext cx="774471" cy="505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i="1" dirty="0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5704" y="3178125"/>
                <a:ext cx="774471" cy="50520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24180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-0.42396 -0.03981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98" y="-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85185E-6 L -0.28732 -0.27384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-1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986 0.05671 L -0.5276 0.08541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82" y="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7037E-6 L -0.39375 0.03264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-0.55781 0.30718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99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-0.51024 0.08218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21" y="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6296E-6 L -0.24739 0.03264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8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26077 -0.34838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38" y="-1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81481E-6 L -0.60764 -0.49004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82" y="-2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24184 -0.20301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-1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-0.39357 0.62639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3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48148E-6 L -0.27326 0.1368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3" y="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4" grpId="0"/>
      <p:bldP spid="15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8" grpId="0"/>
      <p:bldP spid="28" grpId="1"/>
      <p:bldP spid="29" grpId="0"/>
      <p:bldP spid="29" grpId="1"/>
      <p:bldP spid="30" grpId="0"/>
      <p:bldP spid="30" grpId="1"/>
      <p:bldP spid="32" grpId="0"/>
      <p:bldP spid="3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3"/>
          <p:cNvSpPr>
            <a:spLocks noChangeArrowheads="1"/>
          </p:cNvSpPr>
          <p:nvPr/>
        </p:nvSpPr>
        <p:spPr bwMode="auto">
          <a:xfrm>
            <a:off x="1331913" y="1773238"/>
            <a:ext cx="5832475" cy="625475"/>
          </a:xfrm>
          <a:prstGeom prst="rect">
            <a:avLst/>
          </a:prstGeom>
          <a:noFill/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 dirty="0">
                <a:cs typeface="Times New Roman" pitchFamily="18" charset="0"/>
              </a:rPr>
              <a:t>Системы счисления</a:t>
            </a:r>
          </a:p>
        </p:txBody>
      </p:sp>
      <p:cxnSp>
        <p:nvCxnSpPr>
          <p:cNvPr id="5123" name="Прямая со стрелкой 5"/>
          <p:cNvCxnSpPr>
            <a:cxnSpLocks noChangeShapeType="1"/>
          </p:cNvCxnSpPr>
          <p:nvPr/>
        </p:nvCxnSpPr>
        <p:spPr bwMode="auto">
          <a:xfrm flipH="1">
            <a:off x="1785938" y="2492375"/>
            <a:ext cx="769937" cy="363538"/>
          </a:xfrm>
          <a:prstGeom prst="straightConnector1">
            <a:avLst/>
          </a:prstGeom>
          <a:noFill/>
          <a:ln w="44450" cmpd="sng" algn="ctr">
            <a:solidFill>
              <a:srgbClr val="4A7EBB"/>
            </a:solidFill>
            <a:round/>
            <a:headEnd/>
            <a:tailEnd type="arrow" w="med" len="med"/>
          </a:ln>
        </p:spPr>
      </p:cxnSp>
      <p:cxnSp>
        <p:nvCxnSpPr>
          <p:cNvPr id="8" name="Прямая со стрелкой 7"/>
          <p:cNvCxnSpPr/>
          <p:nvPr/>
        </p:nvCxnSpPr>
        <p:spPr>
          <a:xfrm>
            <a:off x="5364163" y="2489200"/>
            <a:ext cx="1008062" cy="4349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5" name="Скругленный прямоугольник 11"/>
          <p:cNvSpPr>
            <a:spLocks noChangeArrowheads="1"/>
          </p:cNvSpPr>
          <p:nvPr/>
        </p:nvSpPr>
        <p:spPr bwMode="auto">
          <a:xfrm>
            <a:off x="611188" y="2997200"/>
            <a:ext cx="3168650" cy="431800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3200" dirty="0">
                <a:cs typeface="Times New Roman" pitchFamily="18" charset="0"/>
              </a:rPr>
              <a:t>позиционные</a:t>
            </a:r>
          </a:p>
        </p:txBody>
      </p:sp>
      <p:sp>
        <p:nvSpPr>
          <p:cNvPr id="5126" name="Скругленный прямоугольник 12"/>
          <p:cNvSpPr>
            <a:spLocks noChangeArrowheads="1"/>
          </p:cNvSpPr>
          <p:nvPr/>
        </p:nvSpPr>
        <p:spPr bwMode="auto">
          <a:xfrm>
            <a:off x="4670425" y="3000375"/>
            <a:ext cx="3286125" cy="428625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3200">
                <a:cs typeface="Times New Roman" pitchFamily="18" charset="0"/>
              </a:rPr>
              <a:t>непозиционные</a:t>
            </a:r>
          </a:p>
        </p:txBody>
      </p:sp>
      <p:sp>
        <p:nvSpPr>
          <p:cNvPr id="5127" name="Rectangle 10"/>
          <p:cNvSpPr>
            <a:spLocks noChangeArrowheads="1"/>
          </p:cNvSpPr>
          <p:nvPr/>
        </p:nvSpPr>
        <p:spPr bwMode="auto">
          <a:xfrm>
            <a:off x="395288" y="260350"/>
            <a:ext cx="8459787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/>
              <a:t>Система счисления</a:t>
            </a:r>
            <a:r>
              <a:rPr lang="ru-RU" sz="2800" dirty="0"/>
              <a:t> - это совокупность правил и приемов записи чисел с помощью набора цифровых знаков.</a:t>
            </a:r>
          </a:p>
        </p:txBody>
      </p:sp>
      <p:grpSp>
        <p:nvGrpSpPr>
          <p:cNvPr id="5128" name="Group 14"/>
          <p:cNvGrpSpPr>
            <a:grpSpLocks/>
          </p:cNvGrpSpPr>
          <p:nvPr/>
        </p:nvGrpSpPr>
        <p:grpSpPr bwMode="auto">
          <a:xfrm>
            <a:off x="1042988" y="3429000"/>
            <a:ext cx="433387" cy="2232025"/>
            <a:chOff x="657" y="2478"/>
            <a:chExt cx="227" cy="1270"/>
          </a:xfrm>
        </p:grpSpPr>
        <p:sp>
          <p:nvSpPr>
            <p:cNvPr id="5167" name="Line 11"/>
            <p:cNvSpPr>
              <a:spLocks noChangeShapeType="1"/>
            </p:cNvSpPr>
            <p:nvPr/>
          </p:nvSpPr>
          <p:spPr bwMode="auto">
            <a:xfrm>
              <a:off x="657" y="2478"/>
              <a:ext cx="0" cy="1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8" name="Line 12"/>
            <p:cNvSpPr>
              <a:spLocks noChangeShapeType="1"/>
            </p:cNvSpPr>
            <p:nvPr/>
          </p:nvSpPr>
          <p:spPr bwMode="auto">
            <a:xfrm>
              <a:off x="657" y="2795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9" name="Line 13"/>
            <p:cNvSpPr>
              <a:spLocks noChangeShapeType="1"/>
            </p:cNvSpPr>
            <p:nvPr/>
          </p:nvSpPr>
          <p:spPr bwMode="auto">
            <a:xfrm>
              <a:off x="657" y="3748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29" name="Group 15"/>
          <p:cNvGrpSpPr>
            <a:grpSpLocks/>
          </p:cNvGrpSpPr>
          <p:nvPr/>
        </p:nvGrpSpPr>
        <p:grpSpPr bwMode="auto">
          <a:xfrm>
            <a:off x="5435600" y="3429000"/>
            <a:ext cx="433388" cy="2232025"/>
            <a:chOff x="657" y="2478"/>
            <a:chExt cx="227" cy="1270"/>
          </a:xfrm>
        </p:grpSpPr>
        <p:sp>
          <p:nvSpPr>
            <p:cNvPr id="5164" name="Line 16"/>
            <p:cNvSpPr>
              <a:spLocks noChangeShapeType="1"/>
            </p:cNvSpPr>
            <p:nvPr/>
          </p:nvSpPr>
          <p:spPr bwMode="auto">
            <a:xfrm>
              <a:off x="657" y="2478"/>
              <a:ext cx="0" cy="1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5" name="Line 17"/>
            <p:cNvSpPr>
              <a:spLocks noChangeShapeType="1"/>
            </p:cNvSpPr>
            <p:nvPr/>
          </p:nvSpPr>
          <p:spPr bwMode="auto">
            <a:xfrm>
              <a:off x="657" y="2795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6" name="Line 18"/>
            <p:cNvSpPr>
              <a:spLocks noChangeShapeType="1"/>
            </p:cNvSpPr>
            <p:nvPr/>
          </p:nvSpPr>
          <p:spPr bwMode="auto">
            <a:xfrm>
              <a:off x="657" y="3748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30" name="Text Box 19"/>
          <p:cNvSpPr txBox="1">
            <a:spLocks noChangeArrowheads="1"/>
          </p:cNvSpPr>
          <p:nvPr/>
        </p:nvSpPr>
        <p:spPr bwMode="auto">
          <a:xfrm>
            <a:off x="1476375" y="3789363"/>
            <a:ext cx="16607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/>
              <a:t>десятичная</a:t>
            </a:r>
            <a:endParaRPr lang="ru-RU" dirty="0"/>
          </a:p>
        </p:txBody>
      </p:sp>
      <p:sp>
        <p:nvSpPr>
          <p:cNvPr id="5131" name="Text Box 20"/>
          <p:cNvSpPr txBox="1">
            <a:spLocks noChangeArrowheads="1"/>
          </p:cNvSpPr>
          <p:nvPr/>
        </p:nvSpPr>
        <p:spPr bwMode="auto">
          <a:xfrm>
            <a:off x="1476375" y="5300663"/>
            <a:ext cx="2419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 основанием </a:t>
            </a:r>
            <a:r>
              <a:rPr lang="en-US"/>
              <a:t>N</a:t>
            </a:r>
            <a:endParaRPr lang="ru-RU"/>
          </a:p>
        </p:txBody>
      </p:sp>
      <p:sp>
        <p:nvSpPr>
          <p:cNvPr id="5132" name="Text Box 21"/>
          <p:cNvSpPr txBox="1">
            <a:spLocks noChangeArrowheads="1"/>
          </p:cNvSpPr>
          <p:nvPr/>
        </p:nvSpPr>
        <p:spPr bwMode="auto">
          <a:xfrm>
            <a:off x="5999163" y="3716338"/>
            <a:ext cx="3144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унарная (единичная)</a:t>
            </a:r>
          </a:p>
        </p:txBody>
      </p:sp>
      <p:sp>
        <p:nvSpPr>
          <p:cNvPr id="5133" name="Text Box 22"/>
          <p:cNvSpPr txBox="1">
            <a:spLocks noChangeArrowheads="1"/>
          </p:cNvSpPr>
          <p:nvPr/>
        </p:nvSpPr>
        <p:spPr bwMode="auto">
          <a:xfrm>
            <a:off x="6011863" y="5300663"/>
            <a:ext cx="1354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римская</a:t>
            </a:r>
          </a:p>
        </p:txBody>
      </p:sp>
    </p:spTree>
    <p:extLst>
      <p:ext uri="{BB962C8B-B14F-4D97-AF65-F5344CB8AC3E}">
        <p14:creationId xmlns:p14="http://schemas.microsoft.com/office/powerpoint/2010/main" val="64576692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5" grpId="0" animBg="1"/>
      <p:bldP spid="5126" grpId="0" animBg="1"/>
      <p:bldP spid="5127" grpId="0"/>
      <p:bldP spid="5130" grpId="0"/>
      <p:bldP spid="5131" grpId="0"/>
      <p:bldP spid="5132" grpId="0"/>
      <p:bldP spid="51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Римская система счисления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323850" y="1000125"/>
            <a:ext cx="5472113" cy="4176713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	В римской системе счисления для записи числа используются латинские буквы.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	Величина числа получается путем сложения цифр, которыми оно записано. Если слева в записи римского числа стоит меньшая цифра, а справа – большая, то их значения вычитаются, в остальных случаях значения складываются.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ru-RU" sz="260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288" y="5214938"/>
          <a:ext cx="8280400" cy="936626"/>
        </p:xfrm>
        <a:graphic>
          <a:graphicData uri="http://schemas.openxmlformats.org/drawingml/2006/table">
            <a:tbl>
              <a:tblPr/>
              <a:tblGrid>
                <a:gridCol w="549275"/>
                <a:gridCol w="550862"/>
                <a:gridCol w="549275"/>
                <a:gridCol w="549275"/>
                <a:gridCol w="549275"/>
                <a:gridCol w="550863"/>
                <a:gridCol w="549275"/>
                <a:gridCol w="549275"/>
                <a:gridCol w="550862"/>
                <a:gridCol w="550863"/>
                <a:gridCol w="549275"/>
                <a:gridCol w="635000"/>
                <a:gridCol w="631825"/>
                <a:gridCol w="965200"/>
              </a:tblGrid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III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IV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VIII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IX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X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7" marR="91437"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0291" name="Text Box 55"/>
          <p:cNvSpPr txBox="1">
            <a:spLocks noChangeArrowheads="1"/>
          </p:cNvSpPr>
          <p:nvPr/>
        </p:nvSpPr>
        <p:spPr bwMode="auto">
          <a:xfrm>
            <a:off x="6227763" y="1916113"/>
            <a:ext cx="23907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A50021"/>
                </a:solidFill>
              </a:rPr>
              <a:t>I </a:t>
            </a:r>
            <a:r>
              <a:rPr lang="en-US" b="1"/>
              <a:t>– 1</a:t>
            </a:r>
          </a:p>
          <a:p>
            <a:r>
              <a:rPr lang="en-US" b="1">
                <a:solidFill>
                  <a:srgbClr val="A50021"/>
                </a:solidFill>
              </a:rPr>
              <a:t>III</a:t>
            </a:r>
            <a:r>
              <a:rPr lang="en-US" b="1"/>
              <a:t> – 1+1+1=3</a:t>
            </a:r>
          </a:p>
          <a:p>
            <a:r>
              <a:rPr lang="en-US" b="1">
                <a:solidFill>
                  <a:srgbClr val="A50021"/>
                </a:solidFill>
              </a:rPr>
              <a:t>VI</a:t>
            </a:r>
            <a:r>
              <a:rPr lang="en-US" b="1"/>
              <a:t> – 5+1=6</a:t>
            </a:r>
          </a:p>
          <a:p>
            <a:r>
              <a:rPr lang="en-US" b="1">
                <a:solidFill>
                  <a:srgbClr val="A50021"/>
                </a:solidFill>
              </a:rPr>
              <a:t>IV</a:t>
            </a:r>
            <a:r>
              <a:rPr lang="en-US" b="1"/>
              <a:t> – 5-1=4</a:t>
            </a:r>
          </a:p>
          <a:p>
            <a:r>
              <a:rPr lang="en-US" b="1">
                <a:solidFill>
                  <a:srgbClr val="A50021"/>
                </a:solidFill>
              </a:rPr>
              <a:t>LX </a:t>
            </a:r>
            <a:r>
              <a:rPr lang="en-US" b="1"/>
              <a:t>– 50+10=</a:t>
            </a:r>
            <a:r>
              <a:rPr lang="ru-RU" b="1"/>
              <a:t>60</a:t>
            </a:r>
          </a:p>
          <a:p>
            <a:r>
              <a:rPr lang="en-US" b="1">
                <a:solidFill>
                  <a:srgbClr val="A50021"/>
                </a:solidFill>
              </a:rPr>
              <a:t>XL</a:t>
            </a:r>
            <a:r>
              <a:rPr lang="en-US" b="1"/>
              <a:t> – 50-10=40</a:t>
            </a:r>
            <a:endParaRPr lang="ru-RU" b="1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Унарная система счисления</a:t>
            </a:r>
          </a:p>
        </p:txBody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>
          <a:xfrm>
            <a:off x="3563938" y="1341438"/>
            <a:ext cx="5122862" cy="25193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Первоначально количество предметов отображали равным количеством каких-либо значков (бирок): зарубок, черточек, точек.</a:t>
            </a:r>
          </a:p>
        </p:txBody>
      </p:sp>
      <p:pic>
        <p:nvPicPr>
          <p:cNvPr id="9220" name="Рисунок 4"/>
          <p:cNvPicPr>
            <a:picLocks noChangeAspect="1" noChangeArrowheads="1"/>
          </p:cNvPicPr>
          <p:nvPr/>
        </p:nvPicPr>
        <p:blipFill>
          <a:blip r:embed="rId2" cstate="print"/>
          <a:srcRect l="20982" t="27193" r="65025" b="52364"/>
          <a:stretch>
            <a:fillRect/>
          </a:stretch>
        </p:blipFill>
        <p:spPr bwMode="auto">
          <a:xfrm>
            <a:off x="827088" y="1628775"/>
            <a:ext cx="2305050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Прямоугольник 4"/>
          <p:cNvSpPr>
            <a:spLocks noChangeArrowheads="1"/>
          </p:cNvSpPr>
          <p:nvPr/>
        </p:nvSpPr>
        <p:spPr bwMode="auto">
          <a:xfrm>
            <a:off x="395288" y="4076700"/>
            <a:ext cx="842486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</a:rPr>
              <a:t>Унарная система сегодня:</a:t>
            </a:r>
          </a:p>
          <a:p>
            <a:pPr>
              <a:buFont typeface="Arial" charset="0"/>
              <a:buChar char="•"/>
            </a:pPr>
            <a:r>
              <a:rPr lang="ru-RU" sz="2800"/>
              <a:t>  счетные палочки для обучения счету; </a:t>
            </a:r>
          </a:p>
          <a:p>
            <a:pPr>
              <a:buFont typeface="Arial" charset="0"/>
              <a:buChar char="•"/>
            </a:pPr>
            <a:r>
              <a:rPr lang="ru-RU" sz="2800"/>
              <a:t>  полоски, нашитые на рукаве, означают на каком курсе учится курсант военного училища.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8893175" cy="777875"/>
          </a:xfrm>
        </p:spPr>
        <p:txBody>
          <a:bodyPr/>
          <a:lstStyle/>
          <a:p>
            <a:r>
              <a:rPr lang="ru-RU" sz="3600" dirty="0" smtClean="0"/>
              <a:t>Десятичная система счисления</a:t>
            </a:r>
          </a:p>
        </p:txBody>
      </p:sp>
      <p:sp>
        <p:nvSpPr>
          <p:cNvPr id="7171" name="Rectangle 7"/>
          <p:cNvSpPr>
            <a:spLocks/>
          </p:cNvSpPr>
          <p:nvPr/>
        </p:nvSpPr>
        <p:spPr bwMode="auto">
          <a:xfrm>
            <a:off x="395288" y="1268413"/>
            <a:ext cx="42481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b="1" dirty="0" smtClean="0">
                <a:latin typeface="Calibri" pitchFamily="34" charset="0"/>
              </a:rPr>
              <a:t>Десятичная система </a:t>
            </a:r>
            <a:r>
              <a:rPr lang="ru-RU" b="1" dirty="0">
                <a:latin typeface="Calibri" pitchFamily="34" charset="0"/>
              </a:rPr>
              <a:t>– позиционная десятичная система.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dirty="0">
                <a:latin typeface="Calibri" pitchFamily="34" charset="0"/>
              </a:rPr>
              <a:t>Эта система счисления применяется в современной математике.</a:t>
            </a:r>
          </a:p>
        </p:txBody>
      </p:sp>
      <p:sp>
        <p:nvSpPr>
          <p:cNvPr id="7172" name="Rectangle 10"/>
          <p:cNvSpPr>
            <a:spLocks noChangeArrowheads="1"/>
          </p:cNvSpPr>
          <p:nvPr/>
        </p:nvSpPr>
        <p:spPr bwMode="auto">
          <a:xfrm>
            <a:off x="5219700" y="1196975"/>
            <a:ext cx="36734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Основание</a:t>
            </a:r>
            <a:r>
              <a:rPr lang="ru-RU"/>
              <a:t> в десятичной системе равно </a:t>
            </a:r>
            <a:r>
              <a:rPr lang="ru-RU" b="1"/>
              <a:t>10</a:t>
            </a:r>
            <a:r>
              <a:rPr lang="ru-RU"/>
              <a:t>.</a:t>
            </a:r>
          </a:p>
          <a:p>
            <a:r>
              <a:rPr lang="ru-RU" b="1"/>
              <a:t>Алфавит</a:t>
            </a:r>
            <a:r>
              <a:rPr lang="ru-RU"/>
              <a:t> состоит из 10 цифр:</a:t>
            </a:r>
          </a:p>
          <a:p>
            <a:r>
              <a:rPr lang="ru-RU" b="1"/>
              <a:t>0 1 2 3 4 5 6 7 8 9</a:t>
            </a:r>
          </a:p>
        </p:txBody>
      </p:sp>
      <p:sp>
        <p:nvSpPr>
          <p:cNvPr id="7173" name="Rectangle 11"/>
          <p:cNvSpPr>
            <a:spLocks noChangeArrowheads="1"/>
          </p:cNvSpPr>
          <p:nvPr/>
        </p:nvSpPr>
        <p:spPr bwMode="auto">
          <a:xfrm>
            <a:off x="214313" y="3429000"/>
            <a:ext cx="8675687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dirty="0"/>
              <a:t>В позиционных системах значение каждой цифры числа определяется ее позицией в записи числа.</a:t>
            </a:r>
          </a:p>
        </p:txBody>
      </p:sp>
      <p:sp>
        <p:nvSpPr>
          <p:cNvPr id="7174" name="Text Box 12"/>
          <p:cNvSpPr txBox="1">
            <a:spLocks noChangeArrowheads="1"/>
          </p:cNvSpPr>
          <p:nvPr/>
        </p:nvSpPr>
        <p:spPr bwMode="auto">
          <a:xfrm>
            <a:off x="342900" y="4429125"/>
            <a:ext cx="844391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Любое число представляется в виде:</a:t>
            </a:r>
          </a:p>
          <a:p>
            <a:r>
              <a:rPr lang="ru-RU" sz="2800" b="1" dirty="0"/>
              <a:t>765=700+60+5=7*100+6*10+5*1=7*10</a:t>
            </a:r>
            <a:r>
              <a:rPr lang="ru-RU" sz="2800" b="1" baseline="30000" dirty="0"/>
              <a:t>2</a:t>
            </a:r>
            <a:r>
              <a:rPr lang="ru-RU" sz="2800" b="1" dirty="0"/>
              <a:t> +6*10</a:t>
            </a:r>
            <a:r>
              <a:rPr lang="ru-RU" sz="2800" b="1" baseline="30000" dirty="0"/>
              <a:t>1 </a:t>
            </a:r>
            <a:r>
              <a:rPr lang="ru-RU" sz="2800" b="1" dirty="0"/>
              <a:t>+5*10</a:t>
            </a:r>
            <a:r>
              <a:rPr lang="ru-RU" sz="2800" b="1" baseline="30000" dirty="0"/>
              <a:t>0</a:t>
            </a:r>
          </a:p>
          <a:p>
            <a:r>
              <a:rPr lang="ru-RU" sz="2800" dirty="0"/>
              <a:t> </a:t>
            </a:r>
            <a:r>
              <a:rPr lang="ru-RU" dirty="0"/>
              <a:t>или</a:t>
            </a:r>
          </a:p>
          <a:p>
            <a:r>
              <a:rPr lang="ru-RU" sz="2800" b="1" dirty="0"/>
              <a:t>76,54=7*10+6*1+5*0,1+4*0,01=7*10</a:t>
            </a:r>
            <a:r>
              <a:rPr lang="ru-RU" sz="2800" b="1" baseline="30000" dirty="0"/>
              <a:t>2</a:t>
            </a:r>
            <a:r>
              <a:rPr lang="ru-RU" sz="2800" b="1" dirty="0"/>
              <a:t>+6*10</a:t>
            </a:r>
            <a:r>
              <a:rPr lang="ru-RU" sz="2800" b="1" baseline="30000" dirty="0"/>
              <a:t>1</a:t>
            </a:r>
            <a:r>
              <a:rPr lang="ru-RU" sz="2800" b="1" dirty="0"/>
              <a:t>+5*10</a:t>
            </a:r>
            <a:r>
              <a:rPr lang="ru-RU" sz="2800" b="1" baseline="30000" dirty="0"/>
              <a:t>-1</a:t>
            </a:r>
            <a:r>
              <a:rPr lang="ru-RU" sz="2800" b="1" dirty="0"/>
              <a:t>+4*10</a:t>
            </a:r>
            <a:r>
              <a:rPr lang="ru-RU" sz="2800" b="1" baseline="30000" dirty="0"/>
              <a:t>-2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8" t="3743" r="30346" b="14202"/>
          <a:stretch/>
        </p:blipFill>
        <p:spPr>
          <a:xfrm>
            <a:off x="395536" y="3512170"/>
            <a:ext cx="2558576" cy="3345830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3" t="2123" r="24662" b="26705"/>
          <a:stretch/>
        </p:blipFill>
        <p:spPr>
          <a:xfrm>
            <a:off x="251520" y="33671"/>
            <a:ext cx="3419872" cy="34213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8" t="7433" r="23706" b="39311"/>
          <a:stretch/>
        </p:blipFill>
        <p:spPr>
          <a:xfrm>
            <a:off x="4067944" y="3767761"/>
            <a:ext cx="4050196" cy="303190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8" t="1984" r="26657" b="29546"/>
          <a:stretch/>
        </p:blipFill>
        <p:spPr>
          <a:xfrm>
            <a:off x="5508104" y="46836"/>
            <a:ext cx="3463915" cy="346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5069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609"/>
            <a:ext cx="8229600" cy="1143000"/>
          </a:xfrm>
        </p:spPr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7" t="3814" r="29995" b="15045"/>
          <a:stretch/>
        </p:blipFill>
        <p:spPr>
          <a:xfrm>
            <a:off x="107504" y="1098176"/>
            <a:ext cx="2808312" cy="367240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2" t="8000" r="23595" b="39500"/>
          <a:stretch/>
        </p:blipFill>
        <p:spPr>
          <a:xfrm>
            <a:off x="3429021" y="912238"/>
            <a:ext cx="4245592" cy="31683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2" t="1701" r="24539" b="26900"/>
          <a:stretch/>
        </p:blipFill>
        <p:spPr>
          <a:xfrm>
            <a:off x="5551817" y="3356992"/>
            <a:ext cx="3507213" cy="34563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9" t="1701" r="26424" b="29000"/>
          <a:stretch/>
        </p:blipFill>
        <p:spPr>
          <a:xfrm>
            <a:off x="1660251" y="3933056"/>
            <a:ext cx="3024336" cy="307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715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1140</TotalTime>
  <Words>280</Words>
  <Application>Microsoft Office PowerPoint</Application>
  <PresentationFormat>Экран (4:3)</PresentationFormat>
  <Paragraphs>92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Историческая справка</vt:lpstr>
      <vt:lpstr>Определите, к какому множеству принадлежат числа.</vt:lpstr>
      <vt:lpstr>Презентация PowerPoint</vt:lpstr>
      <vt:lpstr>Римская система счисления</vt:lpstr>
      <vt:lpstr>Унарная система счисления</vt:lpstr>
      <vt:lpstr>Десятичная система счисления</vt:lpstr>
      <vt:lpstr>Презентация PowerPoint</vt:lpstr>
      <vt:lpstr>Проверь себя</vt:lpstr>
      <vt:lpstr>Закончите предложения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Системы счисления</dc:title>
  <dc:creator>Любовь Радиковна</dc:creator>
  <cp:lastModifiedBy>kab-27</cp:lastModifiedBy>
  <cp:revision>161</cp:revision>
  <dcterms:modified xsi:type="dcterms:W3CDTF">2018-10-22T12:26:53Z</dcterms:modified>
</cp:coreProperties>
</file>