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69" r:id="rId3"/>
    <p:sldId id="266" r:id="rId4"/>
    <p:sldId id="260" r:id="rId5"/>
    <p:sldId id="273" r:id="rId6"/>
    <p:sldId id="275" r:id="rId7"/>
    <p:sldId id="270" r:id="rId8"/>
    <p:sldId id="281" r:id="rId9"/>
    <p:sldId id="282" r:id="rId10"/>
    <p:sldId id="283" r:id="rId11"/>
    <p:sldId id="284" r:id="rId12"/>
    <p:sldId id="285" r:id="rId13"/>
    <p:sldId id="286" r:id="rId14"/>
    <p:sldId id="274" r:id="rId15"/>
    <p:sldId id="271" r:id="rId16"/>
    <p:sldId id="289" r:id="rId17"/>
    <p:sldId id="261" r:id="rId18"/>
    <p:sldId id="257" r:id="rId19"/>
    <p:sldId id="258" r:id="rId20"/>
    <p:sldId id="276" r:id="rId21"/>
    <p:sldId id="277" r:id="rId22"/>
    <p:sldId id="278" r:id="rId23"/>
    <p:sldId id="279" r:id="rId24"/>
    <p:sldId id="259" r:id="rId25"/>
    <p:sldId id="28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CFE23-1E9B-48DE-B533-4BF8349FA8F6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53E05-4F01-43D7-86D6-E96550B36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3D82D-0C4E-48B5-9502-BAFAD867D3A8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C6777-7E21-4A63-9BF5-979DF5565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3427-492A-40A1-AC51-9A5E91768BA1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C3AE5-3AAA-4275-A1EA-0019B7600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51A6A-36C6-40F9-A801-644BD1D8497A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ECDC-EA42-4577-8C5E-7D43C0E7E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B8B73-83A4-469B-B647-7E0FA5C71019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8C018-915A-4CB6-B2D7-130121D02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1968-E6CD-401D-80AB-87CB389C9F2B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46579-64F1-493C-AD81-399817E26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2883-2198-43EA-8CFB-2E2288E43892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E3063-88A8-4821-ACCF-A6D12B72C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322A3-0568-4491-BBE1-DBA30DA048C8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0A956-01B6-4C37-B63F-C7628CC88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593CE-E209-4D90-9477-E8844EE70397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B1359-9685-4FD1-BF55-6DC1FB4322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C721F-923D-4E5A-AC0A-0BAFF37D7D49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DA65-D0EA-4223-8FAD-1B3E80D89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A6E61-BD6C-411A-A3AD-B529C0AE7839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8C5D6-55D7-47A5-9352-978F0EDACF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CE5396-26EA-40F8-917F-2050D846B61F}" type="datetimeFigureOut">
              <a:rPr lang="ru-RU"/>
              <a:pPr>
                <a:defRPr/>
              </a:pPr>
              <a:t>29.11.2014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04BB5B-7718-4F1B-806F-988162494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youtube.com/watch?v=wCwLekqppjY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785813" y="714375"/>
            <a:ext cx="7643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Итоговое сочинение </a:t>
            </a:r>
          </a:p>
          <a:p>
            <a:pPr algn="ctr"/>
            <a:r>
              <a:rPr lang="ru-RU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литературе в 11 классе</a:t>
            </a:r>
          </a:p>
        </p:txBody>
      </p:sp>
      <p:pic>
        <p:nvPicPr>
          <p:cNvPr id="25610" name="Picture 10" descr="http://www.vectorizados.com/muestras/cuaderno-y-pluma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2357422" y="1900109"/>
            <a:ext cx="4500594" cy="410065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928688" y="142875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571500" y="714375"/>
            <a:ext cx="8072438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№2 «Аргументация. </a:t>
            </a:r>
          </a:p>
          <a:p>
            <a:pPr indent="342900"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Привлечение литературного материала».</a:t>
            </a:r>
            <a:endParaRPr lang="ru-RU" sz="24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Данный критерий нацеливает на проверку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умения использовать литературный материал для построения рассуждения на предложенную тему и для аргументации  своей позиции.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 строит рассуждение, привлекая для аргументации не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менее одного произведения отечественной или мировой литературы,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избирая свой путь использования литературного материала; показывает разный уровень осмысления литературного материала: от элементов смыслового анализа (например, тематика, проблематика, сюжет, характеры и т.п.) до комплексного анализа художественного текста в единстве формы и содержания и его интерпретации в аспекте выбранной темы.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«Незачет» ставится при условии, если сочинение написано без привлечения литературного материала, или в нем существенно искажено содержание произведения, или литературные произведения лишь упоминаются в работе, не становясь опорой для рассуждения (во всех остальных случаях выставляется «зачет»).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928688" y="357188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928688" y="1184275"/>
            <a:ext cx="7500937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№3 «Композиция»</a:t>
            </a: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Данный критерий нацеливает на проверку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умения логично выстраивать рассуждение на предложенную тему. 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 аргументирует высказанные мысли, стараясь выдерживать соотношение между тезисом и доказательствами.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«Незачет» ставится при условии, если грубые логические нарушения мешают пониманию смысла сказанного или отсутствует тезисно-доказательная часть (во всех остальных случаях выставляется «зачет»).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555" name="Picture 12" descr="http://4.bp.blogspot.com/-HDF3rx32mX4/UjBTSSCvgHI/AAAAAAAAAxg/ocqhPqlB-NA/s1600/Remove-Add-to-Compare-Link%5B1%5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8" y="4071938"/>
            <a:ext cx="25003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928688" y="190500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642938" y="1014413"/>
            <a:ext cx="807243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№4 «Качество речи»</a:t>
            </a:r>
            <a:endParaRPr lang="ru-RU" sz="24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Данный критерий нацеливает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проверку речевого оформления текста сочинения.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 точно выражает мысли, используя разнообразную лексику и различные грамматические конструкции, при необходимости уместно употребляет термины, избегает речевых штампов. 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«Незачет» ставится при условии, если низкое качество речи существенно затрудняет понимание смысла сочинения (во всех остальных случаях выставляется «зачет»).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eaLnBrk="0" hangingPunct="0"/>
            <a:endParaRPr lang="ru-RU" b="1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4579" name="Picture 12" descr="http://4.bp.blogspot.com/-HDF3rx32mX4/UjBTSSCvgHI/AAAAAAAAAxg/ocqhPqlB-NA/s1600/Remove-Add-to-Compare-Link%5B1%5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8" y="4071938"/>
            <a:ext cx="25003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14375" y="1223963"/>
            <a:ext cx="7786688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№5 «Грамотность»</a:t>
            </a:r>
          </a:p>
          <a:p>
            <a:pPr indent="342900" algn="just" eaLnBrk="0" hangingPunct="0"/>
            <a:r>
              <a:rPr lang="ru-RU" sz="22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Данный критерий позволяет </a:t>
            </a:r>
            <a:r>
              <a:rPr lang="ru-RU" sz="22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оценить грамотность выпускника.</a:t>
            </a:r>
            <a:endParaRPr lang="ru-RU" sz="22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2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«Незачет» ставится, если речевые, грамматические, а также орфографические и пунктуационные ошибки, допущенные в сочинении, затрудняют чтение и понимание текста (в сумме более 5 ошибок на 100 слов).</a:t>
            </a:r>
            <a:endParaRPr lang="ru-RU" sz="22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928688" y="261938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  <p:pic>
        <p:nvPicPr>
          <p:cNvPr id="25603" name="Picture 12" descr="http://4.bp.blogspot.com/-HDF3rx32mX4/UjBTSSCvgHI/AAAAAAAAAxg/ocqhPqlB-NA/s1600/Remove-Add-to-Compare-Link%5B1%5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8" y="4071938"/>
            <a:ext cx="25003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img.rg.ru/img/content/101/22/09/7_p_sol_300600_default.jpg"/>
          <p:cNvPicPr>
            <a:picLocks noChangeAspect="1" noChangeArrowheads="1"/>
          </p:cNvPicPr>
          <p:nvPr/>
        </p:nvPicPr>
        <p:blipFill>
          <a:blip r:embed="rId2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7364" y="928670"/>
            <a:ext cx="3646429" cy="2428892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500063" y="3500438"/>
            <a:ext cx="83581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выпускникам школ, сдающим экзамен по сочинению, в первые годы будут не слишком жесткими. Об этом сказала председатель Совета по вопросам проведения итогового сочинения в выпускных классах, президент Русского общественного фонда имени Александра Солженицына - Наталья Солженицына. "Тех, кто не получит зачет, будет очень мало…Связано это с тем, что сейчас у нас не готовы ученики, не готовы учителя, так как последние годы усиленно шла подготовка к ЕГЭ".</a:t>
            </a:r>
          </a:p>
        </p:txBody>
      </p:sp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>
            <a:off x="357188" y="214313"/>
            <a:ext cx="828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Уровень требований к выпускникам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714375" y="214313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Сохранность работ</a:t>
            </a:r>
          </a:p>
        </p:txBody>
      </p:sp>
      <p:sp>
        <p:nvSpPr>
          <p:cNvPr id="27650" name="Прямоугольник 3"/>
          <p:cNvSpPr>
            <a:spLocks noChangeArrowheads="1"/>
          </p:cNvSpPr>
          <p:nvPr/>
        </p:nvSpPr>
        <p:spPr bwMode="auto">
          <a:xfrm>
            <a:off x="500063" y="1071563"/>
            <a:ext cx="80724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сообщает Минобрнауки, после написания школьниками сочинений работы сразу же будут сканироваться и размещаться в региональных и федеральной информационных системах обеспечения проведения ЕГЭ, доступ к которым будут иметь все вузы страны. Выпускнику при этом будет предоставлено право при подаче документов в приемные комиссии вузов самому решить, присовокуплять ли написанное сочинение к портфолио. В то же время вузы при объявлении условий приема должны будут указать, станут ли они учитывать выпускные сочинения. </a:t>
            </a:r>
          </a:p>
        </p:txBody>
      </p:sp>
      <p:pic>
        <p:nvPicPr>
          <p:cNvPr id="27651" name="Picture 2" descr="http://shans-online.com/images/news/2012/12/50ceca026be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8600" y="4429125"/>
            <a:ext cx="31892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642938" y="4368800"/>
            <a:ext cx="792956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поступлении в вузы, сочинение (изложение) рассматривается в ряду индивидуальных достижений и  может принести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абитуриенту до 10 дополнительных баллов к ЕГЭ (в случае представления поступающим указанного сочинения).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Оценка за сочинение на данном этапе выставляется вузом по утвержденным им критериям.</a:t>
            </a:r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0" y="14287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Учет результатов сочинения по литературе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при поступлении в вузы</a:t>
            </a:r>
          </a:p>
        </p:txBody>
      </p:sp>
      <p:pic>
        <p:nvPicPr>
          <p:cNvPr id="28675" name="Picture 2" descr="http://studikam.ru/wp-content/uploads/2014/05/ea36be7c766928fdd18fa237d3ff7d6eb5e623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3" y="1428750"/>
            <a:ext cx="35242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571500" y="1785938"/>
            <a:ext cx="8143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Краткое сочинение-эссе, которое выпускники пишут при сдаче ЕГЭ по русскому языку, также сохранится, уточнили в Рособрнадзоре. Сохранится сочинение и в ЕГЭ по литературе.</a:t>
            </a:r>
          </a:p>
        </p:txBody>
      </p:sp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714375" y="214313"/>
            <a:ext cx="7572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Соотнесенность итогового сочинения и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ЕГЭ по русскому языку и литературе </a:t>
            </a:r>
          </a:p>
        </p:txBody>
      </p:sp>
      <p:pic>
        <p:nvPicPr>
          <p:cNvPr id="29699" name="Picture 2" descr="http://www.uprobrbkmr.ru/New_2014/egeh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3643313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00063" y="1428750"/>
            <a:ext cx="8143875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1.«Недаром помнит вся Россия…» </a:t>
            </a:r>
          </a:p>
          <a:p>
            <a:pPr marL="457200" indent="-457200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(200-летний юбилей М.Ю. Лермонтова)</a:t>
            </a:r>
          </a:p>
          <a:p>
            <a:pPr marL="457200" indent="-457200" eaLnBrk="0" hangingPunct="0"/>
            <a:endParaRPr lang="ru-RU"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Вопросы, заданные человечеству войной</a:t>
            </a:r>
          </a:p>
          <a:p>
            <a:pPr marL="457200" indent="-457200" eaLnBrk="0" hangingPunct="0"/>
            <a:endParaRPr lang="ru-RU"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Человек и природа в отечественной и мировой литературе</a:t>
            </a:r>
          </a:p>
          <a:p>
            <a:pPr marL="457200" indent="-457200" eaLnBrk="0" hangingPunct="0"/>
            <a:endParaRPr lang="ru-RU"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Спор поколений: вместе и врозь</a:t>
            </a:r>
          </a:p>
          <a:p>
            <a:pPr marL="457200" indent="-457200" eaLnBrk="0" hangingPunct="0"/>
            <a:endParaRPr lang="ru-RU"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Чем люди живы?</a:t>
            </a:r>
          </a:p>
        </p:txBody>
      </p:sp>
      <p:sp>
        <p:nvSpPr>
          <p:cNvPr id="30722" name="Прямоугольник 2"/>
          <p:cNvSpPr>
            <a:spLocks noChangeArrowheads="1"/>
          </p:cNvSpPr>
          <p:nvPr/>
        </p:nvSpPr>
        <p:spPr bwMode="auto">
          <a:xfrm>
            <a:off x="0" y="214313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Тематические направления итогового сочинения в выпускных классах на учебный год 2014/2015</a:t>
            </a:r>
          </a:p>
          <a:p>
            <a:endParaRPr lang="ru-RU" sz="2800">
              <a:cs typeface="Times New Roman" pitchFamily="18" charset="0"/>
            </a:endParaRPr>
          </a:p>
        </p:txBody>
      </p:sp>
      <p:pic>
        <p:nvPicPr>
          <p:cNvPr id="30723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88" y="2428875"/>
            <a:ext cx="83581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Темы сочинений, сформулированные на материале творчества М.Ю. Лермонтова, нацеливают на размышления о своеобразии творчества М.Ю. Лермонтова, особенностях проблематики его произведений, специфике художественной картины мира, характерных чертах лермонтовского героя. </a:t>
            </a:r>
            <a:endParaRPr lang="ru-RU" sz="4000"/>
          </a:p>
        </p:txBody>
      </p:sp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357188" y="214313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Краткий комментарий к тематическим направлениям, подготовленный специалистами ФГБНУ «ФИПИ»</a:t>
            </a:r>
          </a:p>
        </p:txBody>
      </p:sp>
      <p:sp>
        <p:nvSpPr>
          <p:cNvPr id="31747" name="Прямоугольник 4"/>
          <p:cNvSpPr>
            <a:spLocks noChangeArrowheads="1"/>
          </p:cNvSpPr>
          <p:nvPr/>
        </p:nvSpPr>
        <p:spPr bwMode="auto">
          <a:xfrm>
            <a:off x="642938" y="1357313"/>
            <a:ext cx="7786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«Недаром помнит вся Россия…»   </a:t>
            </a:r>
          </a:p>
          <a:p>
            <a:pPr marL="457200" indent="-457200" algn="ctr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(200-летний юбилей М.Ю. Лермонтова)</a:t>
            </a:r>
          </a:p>
        </p:txBody>
      </p:sp>
      <p:pic>
        <p:nvPicPr>
          <p:cNvPr id="31748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.ntv.ru/home/news/20131231/puti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571480"/>
            <a:ext cx="3786214" cy="2512514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4338" name="Прямоугольник 4"/>
          <p:cNvSpPr>
            <a:spLocks noChangeArrowheads="1"/>
          </p:cNvSpPr>
          <p:nvPr/>
        </p:nvSpPr>
        <p:spPr bwMode="auto">
          <a:xfrm>
            <a:off x="500063" y="3286125"/>
            <a:ext cx="82153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Начиная с 2014/2015 учебного года, в число выпускных экзаменов в российских школах вернется сочинение. Соответствующее поручение президент РФ Владимир Путин дал правительству в декабре 2013 года.  Данное решение принято с целью реализации Послания Президента Российской Федерации Федеральному Собранию Российской Федерации от 12.12.2013 во исполнение пунктов «б» и «в» перечня поручений Президента Российской Федерации по итогам заседания Совета при Президенте Российской Федерации по культуре и искусству от 17.11.2013 г. №2699.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1"/>
          <p:cNvSpPr>
            <a:spLocks noChangeArrowheads="1"/>
          </p:cNvSpPr>
          <p:nvPr/>
        </p:nvSpPr>
        <p:spPr bwMode="auto">
          <a:xfrm>
            <a:off x="571500" y="2286000"/>
            <a:ext cx="81438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Темы данного направления ориентируют обучающихся на размышления о причинах войны, влиянии войны на судьбу человека и страны, о нравственном выборе человека на войне (с опорой на произведения отечественной и мировой литературы).</a:t>
            </a:r>
            <a:endParaRPr lang="ru-RU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357188" y="214313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Краткий комментарий к тематическим направлениям, подготовленный специалистами ФГБНУ «ФИПИ»</a:t>
            </a:r>
          </a:p>
        </p:txBody>
      </p:sp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1428750" y="1500188"/>
            <a:ext cx="6199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Вопросы, заданные человечеству войной</a:t>
            </a:r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2772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642938" y="2500313"/>
            <a:ext cx="8001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Темы, сформулированные на основе указанной проблематики, позволяют поразмышлять над эстетическими, экологическими, социальными и др. аспектами взаимодействия человека и природы.</a:t>
            </a:r>
            <a:endParaRPr lang="ru-RU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Прямоугольник 2"/>
          <p:cNvSpPr>
            <a:spLocks noChangeArrowheads="1"/>
          </p:cNvSpPr>
          <p:nvPr/>
        </p:nvSpPr>
        <p:spPr bwMode="auto">
          <a:xfrm>
            <a:off x="357188" y="214313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Краткий комментарий к тематическим направлениям, подготовленный специалистами ФГБНУ «ФИПИ»</a:t>
            </a:r>
          </a:p>
        </p:txBody>
      </p:sp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642938" y="1357313"/>
            <a:ext cx="77866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Человек и природа в отечественной 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мировой литературе</a:t>
            </a:r>
            <a:endParaRPr lang="ru-RU" sz="24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33796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Прямоугольник 1"/>
          <p:cNvSpPr>
            <a:spLocks noChangeArrowheads="1"/>
          </p:cNvSpPr>
          <p:nvPr/>
        </p:nvSpPr>
        <p:spPr bwMode="auto">
          <a:xfrm>
            <a:off x="642938" y="2143125"/>
            <a:ext cx="7858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Темы данного направления нацеливают на рассуждение о семейных ценностях, о различных гранях проблемы взаимоотношений между поколениями: психологической, социальной, нравственной и т.п. (с опорой на произведения отечественной и мировой литературы).</a:t>
            </a:r>
            <a:endParaRPr lang="ru-RU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Прямоугольник 2"/>
          <p:cNvSpPr>
            <a:spLocks noChangeArrowheads="1"/>
          </p:cNvSpPr>
          <p:nvPr/>
        </p:nvSpPr>
        <p:spPr bwMode="auto">
          <a:xfrm>
            <a:off x="357188" y="214313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Краткий комментарий к тематическим направлениям, подготовленный специалистами ФГБНУ «ФИПИ»</a:t>
            </a:r>
          </a:p>
        </p:txBody>
      </p:sp>
      <p:sp>
        <p:nvSpPr>
          <p:cNvPr id="34819" name="Прямоугольник 3"/>
          <p:cNvSpPr>
            <a:spLocks noChangeArrowheads="1"/>
          </p:cNvSpPr>
          <p:nvPr/>
        </p:nvSpPr>
        <p:spPr bwMode="auto">
          <a:xfrm>
            <a:off x="2000250" y="1428750"/>
            <a:ext cx="5019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Спор поколений: вместе и врозь</a:t>
            </a:r>
          </a:p>
        </p:txBody>
      </p:sp>
      <p:pic>
        <p:nvPicPr>
          <p:cNvPr id="34820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642938" y="2214563"/>
            <a:ext cx="79295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Темы данного направления предполагают рассуждение о ценностных ориентирах человека и человечества, об этико-нравственных, философских, социальных аспектах бытия (на материале отечественной и мировой литературы)</a:t>
            </a:r>
            <a:endParaRPr lang="ru-RU" sz="4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Прямоугольник 2"/>
          <p:cNvSpPr>
            <a:spLocks noChangeArrowheads="1"/>
          </p:cNvSpPr>
          <p:nvPr/>
        </p:nvSpPr>
        <p:spPr bwMode="auto">
          <a:xfrm>
            <a:off x="357188" y="214313"/>
            <a:ext cx="8429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Краткий комментарий к тематическим направлениям, подготовленный специалистами ФГБНУ «ФИПИ»</a:t>
            </a:r>
          </a:p>
        </p:txBody>
      </p:sp>
      <p:sp>
        <p:nvSpPr>
          <p:cNvPr id="35843" name="Прямоугольник 3"/>
          <p:cNvSpPr>
            <a:spLocks noChangeArrowheads="1"/>
          </p:cNvSpPr>
          <p:nvPr/>
        </p:nvSpPr>
        <p:spPr bwMode="auto">
          <a:xfrm>
            <a:off x="3071813" y="1500188"/>
            <a:ext cx="290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Чем люди живы?</a:t>
            </a:r>
          </a:p>
        </p:txBody>
      </p:sp>
      <p:pic>
        <p:nvPicPr>
          <p:cNvPr id="35844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1"/>
          <p:cNvSpPr>
            <a:spLocks noChangeArrowheads="1"/>
          </p:cNvSpPr>
          <p:nvPr/>
        </p:nvSpPr>
        <p:spPr bwMode="auto">
          <a:xfrm>
            <a:off x="571500" y="1285875"/>
            <a:ext cx="821531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темам, разработанным в соответствии с этими направлениями, выпускникам предстоит рассуждать, опираясь на произведения отечественной и мировой литературы. 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этих направлений к декабрю Рособрнадзор разработает темы итоговых сочинений. Они будут отличаться для разных часовых поясов, и узнают их учащиеся только на экзамене.</a:t>
            </a:r>
          </a:p>
        </p:txBody>
      </p:sp>
      <p:sp>
        <p:nvSpPr>
          <p:cNvPr id="36866" name="Прямоугольник 3"/>
          <p:cNvSpPr>
            <a:spLocks noChangeArrowheads="1"/>
          </p:cNvSpPr>
          <p:nvPr/>
        </p:nvSpPr>
        <p:spPr bwMode="auto">
          <a:xfrm>
            <a:off x="357188" y="285750"/>
            <a:ext cx="842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Темы сочинений</a:t>
            </a:r>
          </a:p>
        </p:txBody>
      </p:sp>
      <p:pic>
        <p:nvPicPr>
          <p:cNvPr id="36867" name="Picture 2" descr="http://www.syl.ru/misc/i/ai/80312/1239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4286250"/>
            <a:ext cx="27320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4"/>
          <p:cNvSpPr>
            <a:spLocks noChangeArrowheads="1"/>
          </p:cNvSpPr>
          <p:nvPr/>
        </p:nvSpPr>
        <p:spPr bwMode="auto">
          <a:xfrm>
            <a:off x="642938" y="4786313"/>
            <a:ext cx="792956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 школы № 57,                                  член Общественного совета при Минобразования                                 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Сергей Владимирович Волков о сочинении по литературе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(выступление на Летней школе МГУ-2014 перед учителями-филологами)</a:t>
            </a:r>
          </a:p>
        </p:txBody>
      </p:sp>
      <p:sp>
        <p:nvSpPr>
          <p:cNvPr id="37890" name="Прямоугольник 5"/>
          <p:cNvSpPr>
            <a:spLocks noChangeArrowheads="1"/>
          </p:cNvSpPr>
          <p:nvPr/>
        </p:nvSpPr>
        <p:spPr bwMode="auto">
          <a:xfrm>
            <a:off x="3571875" y="2214563"/>
            <a:ext cx="49291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  <a:hlinkClick r:id="rId2"/>
              </a:rPr>
              <a:t>http://www.youtube.com/watch?v=wCwLekqppjY</a:t>
            </a:r>
            <a:endParaRPr lang="ru-RU" sz="2400" b="1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37891" name="Picture 6" descr="http://www.pravmir.ru/wp-content/uploads/2011/02/37954.p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0" y="1357313"/>
            <a:ext cx="21653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Прямоугольник 7"/>
          <p:cNvSpPr>
            <a:spLocks noChangeArrowheads="1"/>
          </p:cNvSpPr>
          <p:nvPr/>
        </p:nvSpPr>
        <p:spPr bwMode="auto">
          <a:xfrm>
            <a:off x="357188" y="285750"/>
            <a:ext cx="842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 сердце успокоится…</a:t>
            </a:r>
          </a:p>
        </p:txBody>
      </p:sp>
      <p:sp>
        <p:nvSpPr>
          <p:cNvPr id="37893" name="Прямоугольник 5"/>
          <p:cNvSpPr>
            <a:spLocks noChangeArrowheads="1"/>
          </p:cNvSpPr>
          <p:nvPr/>
        </p:nvSpPr>
        <p:spPr bwMode="auto">
          <a:xfrm>
            <a:off x="3563938" y="2205038"/>
            <a:ext cx="49291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  <a:hlinkClick r:id="rId2"/>
              </a:rPr>
              <a:t>http://www.youtube.com/watch?v=wCwLekqppjY</a:t>
            </a:r>
            <a:endParaRPr lang="ru-RU" sz="2400" b="1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71500" y="4225925"/>
            <a:ext cx="807243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«Если говорить о целях, которые преследует итоговое сочинение, то это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проверка способности человека самостоятельно мыслить, аргументировать свои выводы с опорой на литературные произведения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русской, так и мировой литературы, как входящих в школьную программу, так и выходящих за ее рамки», - сказал Ливанов.</a:t>
            </a:r>
          </a:p>
        </p:txBody>
      </p:sp>
      <p:pic>
        <p:nvPicPr>
          <p:cNvPr id="9218" name="Picture 2" descr="http://vm.ru/photo/vecherka/2013/07/doc6b2rc2mm17o171xta305_800_4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1428736"/>
            <a:ext cx="3571900" cy="2375223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0" y="14287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и задачи введения сочинения 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литературе в 11 классе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4391025"/>
            <a:ext cx="8215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исходили из того, что сочинение должно быть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мотивацией к изучению литературы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оно должно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прививать любовь к чтению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способствовать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развитию умения грамотно излагать свои мысли и выражать позицию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»,- считает министр.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5"/>
          <p:cNvSpPr txBox="1">
            <a:spLocks noChangeArrowheads="1"/>
          </p:cNvSpPr>
          <p:nvPr/>
        </p:nvSpPr>
        <p:spPr bwMode="auto">
          <a:xfrm>
            <a:off x="0" y="214313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Дата написания и пересдачи, место проведения</a:t>
            </a:r>
          </a:p>
        </p:txBody>
      </p:sp>
      <p:pic>
        <p:nvPicPr>
          <p:cNvPr id="10242" name="Picture 2" descr="http://top.oprf.ru/storage/c/2013/12/04/1386135575_887771_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928926" y="1142984"/>
            <a:ext cx="3357586" cy="2489246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571500" y="4000500"/>
            <a:ext cx="82153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Писать итоговое сочинение (изложение) выпускники будут 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первую среду декабря в своих школах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темам (текстам), сформированным Рособрнадзором по часовым поясам.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первую среду февраля и мая  выпускникам предоставляется возможность пересдачи 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 т.ч. для пропустивших итоговое сочинение (изложение) по уважительной причине).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714375" y="214313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Объем работы и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время для написания </a:t>
            </a:r>
          </a:p>
        </p:txBody>
      </p:sp>
      <p:pic>
        <p:nvPicPr>
          <p:cNvPr id="9222" name="Picture 6" descr="http://www.mincom.gov.az/assets/Uploads/yaziinsha40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142984"/>
            <a:ext cx="4071966" cy="248390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428625" y="3900488"/>
            <a:ext cx="828675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выставлении оценки учитывается объем сочинения.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Рекомендуемое количество слов – 350.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в сочинении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менее 250 слов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 подсчёт включаются все слова, в том числе и служебные), то такая работа считается невыполненной и оценивается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 баллов.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Максимальное количество слов в сочинении не устанавливается: в определении объема своего сочинения выпускник должен исходить из того, что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всю работу отводится 3 часа 55 минут. </a:t>
            </a:r>
            <a:endParaRPr lang="ru-RU" sz="32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2"/>
          <p:cNvSpPr>
            <a:spLocks noChangeArrowheads="1"/>
          </p:cNvSpPr>
          <p:nvPr/>
        </p:nvSpPr>
        <p:spPr bwMode="auto">
          <a:xfrm>
            <a:off x="357188" y="214313"/>
            <a:ext cx="828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Границы свободы в сочинении</a:t>
            </a:r>
          </a:p>
        </p:txBody>
      </p:sp>
      <p:sp>
        <p:nvSpPr>
          <p:cNvPr id="18434" name="Прямоугольник 3"/>
          <p:cNvSpPr>
            <a:spLocks noChangeArrowheads="1"/>
          </p:cNvSpPr>
          <p:nvPr/>
        </p:nvSpPr>
        <p:spPr bwMode="auto">
          <a:xfrm>
            <a:off x="428625" y="3929063"/>
            <a:ext cx="835818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обоснования своей позиции выпускнику следует привести в сочинении</a:t>
            </a:r>
            <a:r>
              <a:rPr lang="en-US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один аргумент, основанный на литературном материале.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 время экзамена, возможно, разрешат пользоваться литературой. "Мы не должны сужать возможности для самовыражения выпускников определенным набором литературных произведений в момент написания сочинения", — сказал Дмитрий Ливанов.</a:t>
            </a:r>
          </a:p>
        </p:txBody>
      </p:sp>
      <p:pic>
        <p:nvPicPr>
          <p:cNvPr id="18435" name="Picture 4" descr="http://www.ng.ru/upload/resize_cache/iblock/351/450_320_1/66-8-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88" y="1000125"/>
            <a:ext cx="3643312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714375" y="214313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 сочинения</a:t>
            </a: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857250" y="2228850"/>
            <a:ext cx="77152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Проверкой сочинения займутся учителя с возможным привлечением независимых экспертов. </a:t>
            </a: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857250" y="871538"/>
            <a:ext cx="7786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Результатом</a:t>
            </a: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итогового сочинения или изложения 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 быть зачет или незачет. </a:t>
            </a: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сдаче ЕГЭ допустят только учеников, получивших зачет.</a:t>
            </a:r>
          </a:p>
        </p:txBody>
      </p:sp>
      <p:sp>
        <p:nvSpPr>
          <p:cNvPr id="19460" name="AutoShape 6" descr="data:image/jpeg;base64,/9j/4AAQSkZJRgABAQAAAQABAAD/2wCEAAkGBw8PDw8OEBANDw4QDw8ODg8ODw8NDQ8PFBUWFhQVFRQYHCkgGBooGxQUITEhJS0rLi4uFx81ODYsNygtLisBCgoKDg0OGxAQGy8kICUsMCwsLCwsLCwtNTQsLywsLCwsLCwsLCwsLywsLCwsLCwsLCwsLCwsLCwsLCwsLCwsLP/AABEIAMIBAwMBEQACEQEDEQH/xAAbAAEAAgMBAQAAAAAAAAAAAAAAAQIDBQYEB//EAD8QAAIBAwIDBQMKBAQHAAAAAAABAgMEERIhBTFBBhNRYXEigZEHFCMyQlJyobHBQ2LR4TOCkvEVFnOywtLw/8QAGwEBAAIDAQEAAAAAAAAAAAAAAAQFAQIDBgf/xAAxEQEAAgEDAwIDBwQDAQAAAAAAAQIDBBEhEjFBBVETIpEyYXGBobHRI8Hh8EJS8RT/2gAMAwEAAhEDEQA/APuIAAAAAAAAAAAAAAAAAAAAAAAAAAAAAAAAAAAAAAAAAAAAAAAAAAAAAAAAAAAAAAAAAAAAAAAAAAAAAAAAAAAAAAAAAAAAAB5rm8UPZS1S8Fsl6sg6vX0wfL3t7fy648M257Q8c7yt0cF5aW/3Km/qmp7xER+X+UiMOPzuxx4zKDxVitP34Z29Ym+D1uYt05q/nH8N50cXj+nPPtLb0qkZRUotSi1lNbpov6XresWrO8SgWrNZ2lY2YAAAAAAAAAAAAAAAAAAAAAAAAAAAAAAADBe1+7pyn1S29XsvzI+rzxgw2ye3+w6YsfXeKtVR5Ze7e7fizyeO02mbW5mU6/tDLJbZO1+I3c47tZxCSwV2WeUzBE7q9luIONZ2zfszTnT8prmvet/cXfomomJnDPbvH92vqOGJrGSO/aXWHpFOAAAAAAAAAAAAAAAAAAAAAAAAAAAAAAAGq7SyxQT6KpDPp/vgqfWt/wD5Z/GE3QRvl2+6WqoXiweWrk2Tb4eU1b7YzbNMwxXBy1V3dZOPMym48ezz8Dp1Z3lCrGEnSpzk5z5RS0yXv59C79JwXnLF4jiPLhr8tIxTSZ59ndyu/BfE9SoFPnUvL4AZaV1nZ7efQD0gAAAAAAAAAAAAAAAAAAAAAAAAABhq3VOH1pxXq1k4ZNThx8XtEfm3rivbtCkL+jLlVp/6kjFNXgv9m8T+bacGSO9Z+iOIWyr0Z0sr2o4T54lzT+ODOfFXPimk+TFknFeLez567qVOcqVRONSDxJP9V4o8Tm018dpraOYekpauSsWgd5lpLLbeElu2znXFMztDbaIjeW84dwTOJ193zVPovxePoej0Po9a7Xzcz7fz7qjU+oTPy4vr/DdxiksJJJcktki+iIiNoVczvzLHWrwgsykl6gaa/wC01Om9MITqz6Rjz9X1SMbwbSx0eO3Mnn5qlHzqJSMjc8J4/CpPuZqVKr0jPr6PkzWLRvs26Z23b02agAAAAAAAAAAAAAAAAAAAAAADxX1w17EXh/aa6LwKj1LWTT+ljnnzPskYccfalp7ucYroeayTEJ+KJtLR3E030I226ypEw8veyh9SUo/hk4/odseS9PszMfhLaaVt9qN2q45KrW0zc5znH2Vn2pY8M82S6575J2vO7WMdKR8sbOq7J8CdvBVa3tXElnHSlF9F5+LPSaPRVxR1zHzfso9XqpyT0xPH7uibSWXhJbtvZJFghOZ4j2toxnog5d2tpVklLfwguvqQr67HF+nv98JVdLea9UtdC7q3cn3eqjQTw5ve4qe/7C9NzfHlnNM9PFY8+Zc7UjH9rmW0suHwprEYpePVt+LfUlRER2cZndsKdJGWHg45TSVKp9uE04vzw/3SOd6xM1n729ZmIl19hV10qc/vQi/yN2rOAAAAAAAAAAAAAAAAAAAAABjr1FCLk+n5vocs+aMOObz4bUr1Ts01SeE5Pm92ePyZJtM3t3lYVrvxDmuL3+MtvkQ4ib2WmHHFYc9Liye+SRGCXXqg/wCIrxM/Bk6odB2Rte+k7iSzCD00/Bz6v3fuW/pWj3t8W3aO34/4VvqGo2r8Ovnu66TSWXslu2ehUz592m7SSrydGk2qKel42daS/wDEqdXqZtvSnbzKw0+GKR127+Iailb/AGpbvoukfQqpt4hLiJtO8uo7MVouEqf2oy1Y8Yv+5dem5Imk08wga3HMWi3h0EYlkhM0YgaHtBNzq06Md8Zm/V+xBfFy+Br5beHcWlLRThD7sYx+CMsMoAAAAAAAAAAAAAAAAAAAAAGr4lXzLR0ju/xf/fqee9W1PVeMUdo5n8UzBj2r1e7S8Ru1hpFDkvvxCxwYud3zftfxJ5VKL3e8vKJO0WH/AJSk579MdMOfp3EsYJ80hG65ZVWka9MM9cvrPYy9p/N6dttGpCO6ezk3vJ+uWyw9P1VbR8KeJjt9/wDlA1mC0T8TvEsXbHiE9HzajnXUag2ui5yfw/UsMsWmvTXvKJj2i29vDj3aqlUcHziklnwxnJRauvTfojtH+7rTD89eqfL1RWSF2d4h6LXVTnGpB4kuXg/FPyN8ea2O0WqxesXr02djw68jWjlbSX1o9U/6HpNNqaZ6717+YU2bDbFO09kcY4lC1oupLeT9mnBfWqVHyijtadocojdzvZ69p07m2dxJzrXVaTyuSnuov8CeIr+zOEZ6cR7y7fCtO8+z6aSHEAAAAAAAAAAAAAAAAAAAABEnhN+CyYmdo3ZiN5cXcXTll53k3J+8+f5M05LTafM7vQ48UV4aTiNacU3u1h8t2Zx1iZSo2h81u7h1akpvm3y8F0Rf46dNYrCuvfqtMy9PDuHV6zSp0qs8vC0Qk1n15G01tPEQxvEd5dvwfsFVliVw1SWU1CLUpvxy+S/M74tDe3N+HDJrKRxXlur/AIbFV5PVpqOMalKcHpm5JqMovG3WLz/N5EzJocWSertPvCLTV5KR0949mOytXKpOpKWt6mk8beePeTEVl4vwVV4qUcRrRXsvpJfdZF1WljNG8d0nT6icc7T2c7TjKEnCacZx2afM89lx2pO0wt62i0bw99NEdrL0wcqS75NwUft9PTz9CTpa5ZyR8Lv/AL3cstqRWevs1vFr+dzLvpQn3dPMKcIRcpuT5pY+28LL+yvzu8+Wbx0x28zH7R/dBxY9p3n8v5l6eynAbi5uqVzVpTp0qUo1HKpFwzp+pTpp74zjf16kXTYMuTLF7RtEf7CVmy0pj6azvMvqRcqsAAAAAAAAAAAAAAAAAAAABEllY8djExvGxHD5hxrjVtZznTq1Y6oSa0w9ubXTZeXieLn0zP8AEmlY4ie/h6Ouek0i3u2NtCNanGpHeMoqS26NZRCmlqzMT4bTl2fPe23Au5n38ZS7ucsTj0hN+nRl/wCl6qLx8Oe8fq45af8AKHQ/JZx1KnVtaj/wnGdJt793PZx90sf6i9xSq9VXaYmHVXnaanhqn7Wz3I2X1HBj433n7jHost+dtvxaWne3FxVVdR+hpzdKT6qU4tx92Yr4oxp9ZbNfeI+XfZtm0tcVeZ57t5wyKdOLjusIsImJjeEKYmOJbCMTLDx8Y4fTq03KWIzgm4z6ryfivIi6rBTLSd+8eUjT5bUtx2nw5VX1OjhVMynz7qL9v/M/sr138ilpobT82SemPv7/AEWGTUV36acy3thw664lolWSt7SDzCEFpbX8ud/8z39C2x4t69NY6a/rP8fur7Wis7zzP6O1srOnQhGnTiowisJImVrFY2hxmZmd5egywAAAAAAAAAAAAAAAAAAAB5OI8Tt7aHeV61KjDxqTUc+nj7jEzEMxWZ7OD438rVtTzC0pVLmfJTnmlRz7/afwRznLHhIppbT9rhwXGu2PE73KqV3RpP8AhUPoo482vafvZym8ylUwUr4c5phH+Z+Zq6vpXYfi+u0Uc70pOk/wreP5PHuPMepYpx55mO1uUrHWL1/Bj7WV4zt6kG17S2/F0/M56GJrmrZ2yRtjmHJcEpd1JtSlmS0t8ts5/YuNVqJtXprwiYsXO9nWUF7PuKW3dPh3HYWzjKxnqWVWq1G/RYiv+09P6XTbBv7yovULb5tvaHnveDXNCTlR1Si3l6MNP1g+voTZx871nb9voiRfjaY3ebvb97KOH/0Hn9Tbpt/2/Rr1V9v1X/5fvbhfS1amH95qnFe6O4tWduO5FuW14P2OtbdqUl3s1unJeyn5ROdNPWs9VuZ95bWyzMbRxDokju5pAAAAAAAAAAAAAAAAAAFZySTbaSW7beEl6gcnx35RuG2uYqq7mqtu7t8VN/Of1V8TSbxDtTBezguL/KVxK5zG2hC0pv7S+krY/FJYXuRynLM9kmmmrHflx13mpN1LitUrVHzc5yqS+LOc8pEREdnnlcpbQSX6hndays7i6noo06tab6U4uWPXHIzFZlpbJEd3c8C+Sa6q4ldVIW8OsI4q1v8A1X5nWMXujX1Ps21LgNvZqdOn3n1mpTc25SabSb6Hj9ZqcmXNMT4mYj6rjTV2rvHlyfGp66vdwUnjxeyJOCOmvVLbJO87Qmz4VU2a5+gvnqzXFMNqpSpx0zTTx8SNxad4dOz6j2Qp6bC25bw17fzNy/c9Zoq9OCsfc85q7b5rfi3BKRwAAAAAAAAAAAAAAAAAAAAAABx/yq2Eq3DpYlKMaVWnVq6c701mMsrqlqz7jnkj5XfTzEX5fE3VoU9oR1P70v6EdYvPVvJzeN99kl/QbMTaIb/gfYLiV5iSpOjTf8S4zTWPKP1n8DpGOZcL56w+h8C+Sizo4lczndT5uP8AhUc+i3fxOkY4hGtntPZ3VlY0aEFTo06dKC5RpxUF+R02cZmZ7vQGHzbtXN0alZPpJyXmpbr9TxmpwTXVXrPvv9eXo9NeJw1mPb9nOdl7NV5SnLduRjVXmkRWG9J2ibO4o8KjGOUiH8O0xvLjbUzM7NLx+0Tpy8YpteqM4bdN9kmluqGHsF2yjRmrSvLFCb+im+VKb6P+Vv4P1PT6HPOP+nbt4Veswxf56931QuFUAAAAAAAAAAAAAAAAAAAAAAAMdejGpCVOaUoTi4Si+Ti1hoETs+X23yQR76bq3L+b6m6cacfpXDopSeyfxOUYkqdTMx2dzwTsnYWWO5oQU1/En9JV/wBT5e46RWIcLXtbu3ZloAAAHPdr+znz2nmElCvFYi5Z0TX3ZY/UhavR1zbWji0JWm1M4uJ7S5Ls32bu7KrL5wqahNexomp5kufoUHqWntj6Zt5WGPPW9ZirrpyWnBDm3y7OMRzu5vjdRaZejI1ObrPDG0PllGOX5F/adkevL652A7Qy0QtK8s4SjQqSe7XSEn+j9xL0WuibfCv+U/2Q9XpNo+JT8/5d2W6sAAAAAAAAAAAAAAAAACAAAAAAAAAAAAAAaHjtX6aEfuwz75P+x5f13JvmrX2j9/8AxZ6Ov9OZ95a24uNilmyZTHy5vi8atZOjRWurOMlCOcZeG/2JOjxTkyREJOS0Y8czLg7Km84aaaeGmsNNc014lpl4R8XLt+C22YFRmv8AMl9ofQOAcTc13NR/SxXsyf8AEiv3PSel+o/Hj4d/tR+v+fdR6zSxSeunaf0bkuEAAAAAAAAAAAAAAAAAAIyAyAyAyBGQGQGQIyA1ANQEagOW4nW1V6r8Gor3L+uTxXqmTr1V/u4+i801NsNfq1lzUK+OUylWhnfVKVZVaU9E6abUsRljO3JrHVljpslsUxavdnLSuSOm3Zzt/wAV7+772cacZzwpypx0RnP7zXiywzWtlr1T3RsVK456Y7O+7O0lpSfVFJO1r7S66iZiOGyu4OGJxeJReYtdGhvbFeL17w4Yp6vlt2l0tjdqrThUW2qOWvB8mvjk9zp80ZsVckeYUubHOO80nwz6zs5p1ANQE5AZAZAZAnIDIDIDIDIEgAK5AjIDIEZAjUBGoCNYEOYFXUAq6oFXXQGOV0lv4bmJnaN2Yjfhysqmcy+83L47nz3JfrvNveZl6WK7REezw3lTCZmkcutYcjxG7xGpvvJ49y/3LPFj3mGl7bNFQipzXqTbT01R68y+mcEm4Qim84SKHLPz7pOSvVD3X14tLNN5tLnixbS2/AK2m3pp83qnjwUm2vyPbenY5x6akT+P15UmtvFs9pj8Po2SuUTUVZXAFlXAsqwEqqBZVALKYE6wJ1ATqAnIDIE5AZApkCMgQ5AVcgKuYFHMCjqgYpVgMUq4GGdyB56l2B47i82azzTRw1MTOG8V77T+zph2+JXf3h5M7HgXpduWo4vWxFkjDXeXTw5m64bGay86msvDxuezw6ekYq1tHh5vLqLTktas+Wu/4dOnLVF5x0Zpk0VLRtE7N8estWeY3b6z47OCSlSnt1jiSKjL6Lkmd6zErCnqWKftRMPTS4o601qp1FBbvKSz/Y7aX0bpt1ZZ/KHLP6lE12xx+bqLW/ykXyoe+ndMDPC4AzRrgZI1gMsawGSNUC6qAZFUAspgWUwLKQFlICdQE5Ao2BVsCrkBRyApKQGKUwMUpgYJzAwTmB56kmB5auQPDcQm+QGvde5hlOEZx6PViXvKPU+i0vfqxztv4WmD1Ga12vG/3tbeRuKrWYqMfXU2ddJ6VXDPVed2uo9Rm9emkbLQtZ9S3VrPC08gPRCzXgB6aVql0A9dKngD1QAzwYGaMgMsZAZoyAyxkBkjIDJGQGRSAupAXUgLKQFkwJyBDYFWwKNgY5MDHJgY5AYpAYpIDFKIGKUAKOmBjdECkrZMDG7NeAFXZLwAj5ogLK2AsrcC6ogXjSAyRpgZIwAyRiBkjEDJFAZEBkQF0BdAXQFkBZMCwBgUYFWBRoCjQFGgMbiBRwAq6YFHTAjugI7oCO6Ad0BHcgR3IDuQHcgSqQEqkBZUgLKmBZQAsoAXUQLKIF0gLJAXSAsgLICUBYCWBDQFWgKtAVcQKuIFXECrgBDgBGgCNAEaAHdgNADQBHdgO7Ad2A7sCdADQBOgCdAFlECVECVECyiBKQFkgJSAskBKAkCwEYAjAENAVwBGAIwA0gRpAjSA0gRpAaQGkBpAjSA0gNADSBOkBpAaQJ0gTpAaQJwBOAJwBOAJwBOAJwAAsBAEAQAAgCAIAAAIAAAAEAAAAAAAkAAAASBIBASAAkCUBIA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9461" name="Picture 12" descr="http://4.bp.blogspot.com/-HDF3rx32mX4/UjBTSSCvgHI/AAAAAAAAAxg/ocqhPqlB-NA/s1600/Remove-Add-to-Compare-Link%5B1%5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3" y="3357563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714375" y="214313"/>
            <a:ext cx="7572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285750" y="857250"/>
            <a:ext cx="82153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/>
            <a:r>
              <a:rPr lang="ru-RU" sz="24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Сочинение оценивается по пяти критериям. </a:t>
            </a:r>
          </a:p>
          <a:p>
            <a:pPr indent="342900" algn="ctr"/>
            <a:r>
              <a:rPr lang="ru-RU" sz="24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№1 и №2 являются основными.</a:t>
            </a:r>
            <a:endParaRPr lang="ru-RU" sz="24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500063" y="2030413"/>
            <a:ext cx="6286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№1 «Соответствие теме»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4" name="Rectangle 3"/>
          <p:cNvSpPr>
            <a:spLocks noChangeArrowheads="1"/>
          </p:cNvSpPr>
          <p:nvPr/>
        </p:nvSpPr>
        <p:spPr bwMode="auto">
          <a:xfrm>
            <a:off x="500063" y="2506663"/>
            <a:ext cx="6643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№2 «Аргументация. </a:t>
            </a:r>
          </a:p>
          <a:p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Привлечение литературного материала»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500063" y="3214688"/>
            <a:ext cx="4429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№3 «Композиция»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6" name="Rectangle 5"/>
          <p:cNvSpPr>
            <a:spLocks noChangeArrowheads="1"/>
          </p:cNvSpPr>
          <p:nvPr/>
        </p:nvSpPr>
        <p:spPr bwMode="auto">
          <a:xfrm>
            <a:off x="500063" y="3643313"/>
            <a:ext cx="4643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№4 «Качество речи»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500063" y="4071938"/>
            <a:ext cx="4357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№5 «Грамотность»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0488" name="Rectangle 7"/>
          <p:cNvSpPr>
            <a:spLocks noChangeArrowheads="1"/>
          </p:cNvSpPr>
          <p:nvPr/>
        </p:nvSpPr>
        <p:spPr bwMode="auto">
          <a:xfrm>
            <a:off x="571500" y="4865688"/>
            <a:ext cx="8215313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получения «зачета» за итоговое сочинение необходимо получить «зачет» по критериям №1 и №2 </a:t>
            </a:r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(выставление «незачета» по одному из этих критериев автоматически ведет к «незачету» за работу в целом), а также дополнительно «зачет» хотя бы по одному из других критериев (№3-№5).</a:t>
            </a:r>
            <a:endParaRPr lang="ru-RU" sz="32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489" name="Picture 12" descr="http://4.bp.blogspot.com/-HDF3rx32mX4/UjBTSSCvgHI/AAAAAAAAAxg/ocqhPqlB-NA/s1600/Remove-Add-to-Compare-Link%5B1%5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2143125"/>
            <a:ext cx="2428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714375" y="214313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500063" y="1000125"/>
            <a:ext cx="828675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Критерий №1 «Соответствие теме»</a:t>
            </a:r>
            <a:endParaRPr lang="ru-RU" sz="24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Данный критерий нацеливает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проверку содержания сочинения.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Выпускник рассуждает на предложенную тему, выбрав путь её раскрытия (например, отвечает на вопрос, поставленный в теме, или размышляет над предложенной проблемой, или строит высказывание на основе связанных с темой тезисов и т.п.).</a:t>
            </a:r>
            <a:endParaRPr lang="ru-RU" sz="20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342900" algn="just" eaLnBrk="0" hangingPunct="0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«Незачет» ставится только при условии, если сочинение не соответствует теме или в нем не прослеживается конкретной цели высказывания, т.е. коммуникативного замысла (во всех остальных случаях выставляется «зачет»).</a:t>
            </a:r>
            <a:endParaRPr lang="ru-RU" sz="20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07" name="Picture 12" descr="http://4.bp.blogspot.com/-HDF3rx32mX4/UjBTSSCvgHI/AAAAAAAAAxg/ocqhPqlB-NA/s1600/Remove-Add-to-Compare-Link%5B1%5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88" y="4071938"/>
            <a:ext cx="25003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1482</Words>
  <Application>Microsoft Office PowerPoint</Application>
  <PresentationFormat>Экран (4:3)</PresentationFormat>
  <Paragraphs>95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Юрий Э. Шафранов</cp:lastModifiedBy>
  <cp:revision>54</cp:revision>
  <dcterms:modified xsi:type="dcterms:W3CDTF">2014-11-29T12:18:56Z</dcterms:modified>
</cp:coreProperties>
</file>