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3" r:id="rId2"/>
    <p:sldId id="258" r:id="rId3"/>
    <p:sldId id="262" r:id="rId4"/>
    <p:sldId id="257" r:id="rId5"/>
    <p:sldId id="286" r:id="rId6"/>
    <p:sldId id="260" r:id="rId7"/>
    <p:sldId id="290" r:id="rId8"/>
    <p:sldId id="288" r:id="rId9"/>
    <p:sldId id="276" r:id="rId10"/>
    <p:sldId id="292" r:id="rId11"/>
    <p:sldId id="287" r:id="rId12"/>
    <p:sldId id="28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58D"/>
    <a:srgbClr val="808080"/>
    <a:srgbClr val="FCFCFC"/>
    <a:srgbClr val="E8E8E8"/>
    <a:srgbClr val="FFD84B"/>
    <a:srgbClr val="FFFFFF"/>
    <a:srgbClr val="CC3300"/>
    <a:srgbClr val="FFC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0" autoAdjust="0"/>
    <p:restoredTop sz="94660"/>
  </p:normalViewPr>
  <p:slideViewPr>
    <p:cSldViewPr>
      <p:cViewPr varScale="1">
        <p:scale>
          <a:sx n="69" d="100"/>
          <a:sy n="69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95BF644-4A6C-45AA-B774-EF36D6568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35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E6B3FAA-C427-4FD1-A7DF-C21FAAF46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92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96FE9F-E5ED-4901-AD51-B11B8D80DF00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E51B28-97C8-4D94-AD89-4B98959ADE5D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D10748-488C-4308-8A1B-A509E5BF391B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3807DA-3505-4C98-85AE-B99400F68540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ru-RU" smtClean="0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5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6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7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8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9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5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>
                <a:latin typeface="Arial Black" pitchFamily="34" charset="0"/>
                <a:cs typeface="+mn-cs"/>
              </a:rPr>
              <a:t>L/O/G/O</a:t>
            </a:r>
          </a:p>
        </p:txBody>
      </p:sp>
      <p:grpSp>
        <p:nvGrpSpPr>
          <p:cNvPr id="28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29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0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31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2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3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34" name="Picture 83" descr="wa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19082-747A-4B48-A78B-F15FE4D82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8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FB2A7-9507-4996-B875-1D0204191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7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7280A-F5FD-4ABD-BC7E-E8F9F32DF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5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047FF-EBB4-49B0-ADAC-4EB65AC61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9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5597C-79A6-42FF-BB9D-D9226BA7E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83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94B5E-4672-49D0-B03E-90B17A012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6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87240-1618-4265-904E-F8870F57A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25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028A1-E469-4F00-AFC5-1A4B04AD08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9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68E9E-086A-4690-931A-9CEA75441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1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6D38E-E104-4764-B59B-87BEE0CF6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55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A1220-BC7F-46F5-8999-2D77067B8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8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8AE28-06C6-4968-88DF-CB301516B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33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196B9-D436-483B-85EC-A00093FB3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0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2D26B-33FB-41DA-B0D0-81A3D54F2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05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D94E8FC-6DB8-4739-A1CD-C00DC9C46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3" name="Picture 37" descr="water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8" descr="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hyperlink" Target="&#1052;&#1077;&#1090;&#1086;&#1076;&#1080;&#1095;&#1077;&#1089;&#1082;&#1080;&#1081;%20&#1073;&#1102;&#1083;&#1083;&#1077;&#1090;&#1077;&#1085;&#1100;" TargetMode="Externa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3305/anna-trukhina.2/0_1e989_58fd92de_XL" TargetMode="External"/><Relationship Id="rId7" Type="http://schemas.openxmlformats.org/officeDocument/2006/relationships/image" Target="../media/image16.jpeg"/><Relationship Id="rId2" Type="http://schemas.openxmlformats.org/officeDocument/2006/relationships/hyperlink" Target="http://www.themegallery.com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footprintsonthefridge.typepad.com/footprints_on_the_fridge/images/2007/12/22/books.jpg" TargetMode="External"/><Relationship Id="rId5" Type="http://schemas.openxmlformats.org/officeDocument/2006/relationships/hyperlink" Target="http://www.gaston.k12.nc.us/schools/friday/athletics/PublishingImages/book.gif" TargetMode="External"/><Relationship Id="rId4" Type="http://schemas.openxmlformats.org/officeDocument/2006/relationships/hyperlink" Target="http://www.solnet.ee/parents/p1_61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&#1055;&#1083;&#1072;&#1085;%20&#1088;&#1072;&#1073;&#1086;&#1090;&#1099;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://www.it-n.ru/board.aspx?cat_no=71684&amp;tmpl=Thread&amp;BoardId=191696&amp;ThreadId=274180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10%20&#1082;&#1083;&#1072;&#1089;&#1089;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black">
          <a:xfrm>
            <a:off x="3779912" y="2060848"/>
            <a:ext cx="4917232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kern="0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Отчет</a:t>
            </a:r>
            <a:r>
              <a:rPr lang="ru-RU" sz="5400" b="1" kern="0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br>
              <a:rPr lang="ru-RU" sz="5400" b="1" kern="0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kern="0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по</a:t>
            </a:r>
          </a:p>
          <a:p>
            <a:pPr algn="ctr">
              <a:defRPr/>
            </a:pPr>
            <a:r>
              <a:rPr lang="ru-RU" sz="4400" b="1" kern="0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200" b="1" kern="0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самообразованию</a:t>
            </a:r>
            <a:endParaRPr lang="en-US" sz="3200" b="1" kern="0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3275856" y="4725144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b="1" kern="0" dirty="0" err="1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Митюгина</a:t>
            </a:r>
            <a:r>
              <a:rPr lang="ru-RU" sz="2000" b="1" kern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Татьяна Геннадьевна,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b="1" kern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учитель английского языка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b="1" kern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МБОУ  - </a:t>
            </a:r>
            <a:r>
              <a:rPr lang="ru-RU" sz="2000" b="1" kern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Кокинская</a:t>
            </a:r>
            <a:r>
              <a:rPr lang="ru-RU" sz="2000" b="1" kern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СОШ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b="1" kern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Брянской области</a:t>
            </a:r>
            <a:endParaRPr lang="ru-RU" sz="2000" b="1" kern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076" name="Рисунок 5" descr="book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3810000" cy="576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9271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Распространение опыта работы</a:t>
            </a:r>
            <a:endParaRPr lang="en-US" sz="3600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3491" name="AutoShape 3"/>
          <p:cNvSpPr>
            <a:spLocks noChangeArrowheads="1"/>
          </p:cNvSpPr>
          <p:nvPr/>
        </p:nvSpPr>
        <p:spPr bwMode="gray">
          <a:xfrm>
            <a:off x="609600" y="4419600"/>
            <a:ext cx="254317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1">
                  <a:gamma/>
                  <a:shade val="79216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gray">
          <a:xfrm>
            <a:off x="663575" y="48482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17961" dir="135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gray">
          <a:xfrm>
            <a:off x="755650" y="4797425"/>
            <a:ext cx="235426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Лекция на курсах БИПКРО  для учителей Комаричского района</a:t>
            </a:r>
            <a:endParaRPr lang="en-US" alt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altLang="ru-RU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3496" name="AutoShape 8"/>
          <p:cNvSpPr>
            <a:spLocks noChangeArrowheads="1"/>
          </p:cNvSpPr>
          <p:nvPr/>
        </p:nvSpPr>
        <p:spPr bwMode="gray">
          <a:xfrm>
            <a:off x="609600" y="2057400"/>
            <a:ext cx="254317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folHlink">
                  <a:gamma/>
                  <a:shade val="69804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299" name="AutoShape 9"/>
          <p:cNvSpPr>
            <a:spLocks noChangeArrowheads="1"/>
          </p:cNvSpPr>
          <p:nvPr/>
        </p:nvSpPr>
        <p:spPr bwMode="gray">
          <a:xfrm>
            <a:off x="663575" y="2486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17961" dir="135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300" name="Text Box 9"/>
          <p:cNvSpPr txBox="1">
            <a:spLocks noChangeArrowheads="1"/>
          </p:cNvSpPr>
          <p:nvPr/>
        </p:nvSpPr>
        <p:spPr bwMode="gray">
          <a:xfrm>
            <a:off x="539750" y="2563813"/>
            <a:ext cx="26638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 методического бюллетеня</a:t>
            </a:r>
            <a:endParaRPr lang="en-US" alt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«Портфолио это…»</a:t>
            </a:r>
            <a:endParaRPr lang="en-US" altLang="ru-RU" b="1">
              <a:solidFill>
                <a:srgbClr val="1C1C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altLang="ru-RU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3500" name="AutoShape 12"/>
          <p:cNvSpPr>
            <a:spLocks noChangeArrowheads="1"/>
          </p:cNvSpPr>
          <p:nvPr/>
        </p:nvSpPr>
        <p:spPr bwMode="gray">
          <a:xfrm>
            <a:off x="5943600" y="4419600"/>
            <a:ext cx="254317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hlink">
                  <a:gamma/>
                  <a:shade val="79216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04" name="AutoShape 13"/>
          <p:cNvSpPr>
            <a:spLocks noChangeArrowheads="1"/>
          </p:cNvSpPr>
          <p:nvPr/>
        </p:nvSpPr>
        <p:spPr bwMode="gray">
          <a:xfrm>
            <a:off x="5997575" y="48482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17961" dir="135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305" name="Text Box 9"/>
          <p:cNvSpPr txBox="1">
            <a:spLocks noChangeArrowheads="1"/>
          </p:cNvSpPr>
          <p:nvPr/>
        </p:nvSpPr>
        <p:spPr bwMode="gray">
          <a:xfrm>
            <a:off x="6038850" y="4926013"/>
            <a:ext cx="231616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Выступление на заседании ЦШМО в Кокинской СОШ</a:t>
            </a:r>
          </a:p>
          <a:p>
            <a:pPr algn="ctr"/>
            <a:endParaRPr lang="en-US" altLang="ru-RU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3504" name="AutoShape 16"/>
          <p:cNvSpPr>
            <a:spLocks noChangeArrowheads="1"/>
          </p:cNvSpPr>
          <p:nvPr/>
        </p:nvSpPr>
        <p:spPr bwMode="gray">
          <a:xfrm>
            <a:off x="5943600" y="2057400"/>
            <a:ext cx="254317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2">
                  <a:gamma/>
                  <a:shade val="79216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09" name="AutoShape 17"/>
          <p:cNvSpPr>
            <a:spLocks noChangeArrowheads="1"/>
          </p:cNvSpPr>
          <p:nvPr/>
        </p:nvSpPr>
        <p:spPr bwMode="gray">
          <a:xfrm>
            <a:off x="5997575" y="2486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17961" dir="135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310" name="Text Box 9"/>
          <p:cNvSpPr txBox="1">
            <a:spLocks noChangeArrowheads="1"/>
          </p:cNvSpPr>
          <p:nvPr/>
        </p:nvSpPr>
        <p:spPr bwMode="gray">
          <a:xfrm>
            <a:off x="6011863" y="2492375"/>
            <a:ext cx="2316162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Выступление на заседании круглого стола в Орменской СОШ</a:t>
            </a:r>
            <a:endParaRPr lang="en-US" alt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altLang="ru-RU" sz="1400">
              <a:solidFill>
                <a:srgbClr val="000000"/>
              </a:solidFill>
              <a:latin typeface="Calibri" pitchFamily="34" charset="0"/>
            </a:endParaRPr>
          </a:p>
        </p:txBody>
      </p:sp>
      <p:grpSp>
        <p:nvGrpSpPr>
          <p:cNvPr id="12311" name="Group 20"/>
          <p:cNvGrpSpPr>
            <a:grpSpLocks/>
          </p:cNvGrpSpPr>
          <p:nvPr/>
        </p:nvGrpSpPr>
        <p:grpSpPr bwMode="auto">
          <a:xfrm>
            <a:off x="3095625" y="2667000"/>
            <a:ext cx="2819400" cy="2803525"/>
            <a:chOff x="1950" y="1680"/>
            <a:chExt cx="1776" cy="1766"/>
          </a:xfrm>
        </p:grpSpPr>
        <p:sp>
          <p:nvSpPr>
            <p:cNvPr id="63509" name="AutoShape 21"/>
            <p:cNvSpPr>
              <a:spLocks noChangeArrowheads="1"/>
            </p:cNvSpPr>
            <p:nvPr/>
          </p:nvSpPr>
          <p:spPr bwMode="gray">
            <a:xfrm rot="6774404">
              <a:off x="1986" y="177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3510" name="AutoShape 22"/>
            <p:cNvSpPr>
              <a:spLocks noChangeArrowheads="1"/>
            </p:cNvSpPr>
            <p:nvPr/>
          </p:nvSpPr>
          <p:spPr bwMode="gray">
            <a:xfrm rot="12174404">
              <a:off x="1950" y="1759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3511" name="AutoShape 23"/>
            <p:cNvSpPr>
              <a:spLocks noChangeArrowheads="1"/>
            </p:cNvSpPr>
            <p:nvPr/>
          </p:nvSpPr>
          <p:spPr bwMode="gray">
            <a:xfrm rot="17574404">
              <a:off x="2011" y="1692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3512" name="AutoShape 24"/>
            <p:cNvSpPr>
              <a:spLocks noChangeArrowheads="1"/>
            </p:cNvSpPr>
            <p:nvPr/>
          </p:nvSpPr>
          <p:spPr bwMode="gray">
            <a:xfrm rot="22974404">
              <a:off x="2038" y="172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355976" y="1844824"/>
            <a:ext cx="4464496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Рубрики бюллетеня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6016" y="2420888"/>
            <a:ext cx="3960440" cy="3447098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чего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ученику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старшеклассника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"копилка успеха«;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комплексного </a:t>
            </a:r>
            <a:r>
              <a:rPr lang="ru-RU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ученика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начальной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школы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 к статье «</a:t>
            </a:r>
            <a:r>
              <a:rPr lang="ru-RU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школьника». 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9271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360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Методический бюллетень</a:t>
            </a:r>
            <a:br>
              <a:rPr lang="ru-RU" sz="360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«</a:t>
            </a:r>
            <a:r>
              <a:rPr lang="ru-RU" sz="360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60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это…»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388843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3320" name="Рисунок 14" descr="set_15_back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021388"/>
            <a:ext cx="687388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27784" y="6093296"/>
            <a:ext cx="4464496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Папка с материалами прилагается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9271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00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Использованные ресурсы</a:t>
            </a:r>
            <a:endParaRPr lang="ru-RU" sz="400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3348038" y="1341438"/>
            <a:ext cx="6400800" cy="457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sz="1800" smtClean="0">
                <a:latin typeface="Times New Roman" pitchFamily="18" charset="0"/>
                <a:cs typeface="Times New Roman" pitchFamily="18" charset="0"/>
                <a:hlinkClick r:id="rId2"/>
              </a:rPr>
              <a:t>www.themegallery.com</a:t>
            </a:r>
            <a:r>
              <a:rPr lang="ru-RU" altLang="ru-RU" b="1" smtClean="0"/>
              <a:t> </a:t>
            </a:r>
            <a:endParaRPr lang="en-US" altLang="ru-RU" b="1" smtClean="0"/>
          </a:p>
        </p:txBody>
      </p:sp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684213" y="1484313"/>
            <a:ext cx="2797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Шаблон презентации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4213" y="1773238"/>
            <a:ext cx="8135937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  <a:cs typeface="Times New Roman" pitchFamily="18" charset="0"/>
                <a:hlinkClick r:id="rId3"/>
              </a:rPr>
              <a:t>http</a:t>
            </a:r>
            <a:r>
              <a:rPr lang="en-US" dirty="0">
                <a:latin typeface="+mj-lt"/>
                <a:cs typeface="Times New Roman" pitchFamily="18" charset="0"/>
                <a:hlinkClick r:id="rId3"/>
              </a:rPr>
              <a:t>://img-fotki.yandex.ru/get/3305/anna-trukhina.2/0_1e989_58fd92de_XL</a:t>
            </a:r>
            <a:endParaRPr lang="ru-RU" dirty="0">
              <a:latin typeface="+mj-lt"/>
              <a:cs typeface="Times New Roman" pitchFamily="18" charset="0"/>
            </a:endParaRPr>
          </a:p>
          <a:p>
            <a:pPr>
              <a:defRPr/>
            </a:pPr>
            <a:r>
              <a:rPr lang="en-US" dirty="0">
                <a:latin typeface="+mj-lt"/>
                <a:cs typeface="Arial" pitchFamily="34" charset="0"/>
                <a:hlinkClick r:id="rId4"/>
              </a:rPr>
              <a:t>http://www.solnet.ee/parents/p1_61.html</a:t>
            </a:r>
            <a:endParaRPr lang="ru-RU" dirty="0"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en-US" dirty="0">
                <a:latin typeface="+mj-lt"/>
                <a:cs typeface="Arial" pitchFamily="34" charset="0"/>
                <a:hlinkClick r:id="rId5"/>
              </a:rPr>
              <a:t>http://www.gaston.k12.nc.us/schools/friday/athletics/PublishingImages/book.gif</a:t>
            </a:r>
            <a:endParaRPr lang="ru-RU" dirty="0"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en-US" dirty="0">
                <a:latin typeface="+mj-lt"/>
                <a:cs typeface="Arial" pitchFamily="34" charset="0"/>
                <a:hlinkClick r:id="rId6"/>
              </a:rPr>
              <a:t>http://footprintsonthefridge.typepad.com/footprints_on_the_fridge/images/2007/12/22/books.jpg</a:t>
            </a:r>
            <a:endParaRPr lang="ru-RU" dirty="0"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ru-RU" dirty="0">
                <a:latin typeface="+mj-lt"/>
                <a:cs typeface="Arial" pitchFamily="34" charset="0"/>
              </a:rPr>
              <a:t> </a:t>
            </a:r>
          </a:p>
          <a:p>
            <a:pPr>
              <a:defRPr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1e989_58fd92de_X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79712" y="2996952"/>
            <a:ext cx="5328592" cy="353463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2" name="TextBox 11"/>
          <p:cNvSpPr txBox="1"/>
          <p:nvPr/>
        </p:nvSpPr>
        <p:spPr>
          <a:xfrm rot="21446816">
            <a:off x="763825" y="5165660"/>
            <a:ext cx="6858000" cy="523220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Tatyana </a:t>
            </a:r>
            <a:r>
              <a:rPr lang="en-US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Mityugina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836712"/>
            <a:ext cx="8229600" cy="9271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80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2924944"/>
            <a:ext cx="8208912" cy="2952328"/>
          </a:xfrm>
          <a:solidFill>
            <a:schemeClr val="bg1"/>
          </a:solidFill>
          <a:ln>
            <a:solidFill>
              <a:srgbClr val="00206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buSzPct val="90000"/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литературу и интернет – ресурсы по теме;</a:t>
            </a:r>
          </a:p>
          <a:p>
            <a:pPr eaLnBrk="1" hangingPunct="1">
              <a:buSzPct val="90000"/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применить полученные знания в работе по преподаваемому предмету;</a:t>
            </a:r>
          </a:p>
          <a:p>
            <a:pPr eaLnBrk="1" hangingPunct="1">
              <a:buSzPct val="90000"/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применить полученные знания  в работе классного руководителя;</a:t>
            </a:r>
          </a:p>
          <a:p>
            <a:pPr eaLnBrk="1" hangingPunct="1">
              <a:buSzPct val="90000"/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обобщить опыт работы по теме и распространять его в педагогическом коллективе.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980728"/>
            <a:ext cx="820891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3600" b="1" spc="50" dirty="0" err="1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6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ученика </a:t>
            </a:r>
          </a:p>
          <a:p>
            <a:pPr>
              <a:defRPr/>
            </a:pPr>
            <a:r>
              <a:rPr lang="ru-RU" sz="36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в современном образовании»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1988840"/>
            <a:ext cx="252028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9271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Этапы работы над темой</a:t>
            </a:r>
            <a:endParaRPr lang="en-US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5123" name="Group 4"/>
          <p:cNvGrpSpPr>
            <a:grpSpLocks/>
          </p:cNvGrpSpPr>
          <p:nvPr/>
        </p:nvGrpSpPr>
        <p:grpSpPr bwMode="auto">
          <a:xfrm>
            <a:off x="468313" y="1268413"/>
            <a:ext cx="8496300" cy="4732337"/>
            <a:chOff x="672" y="1240"/>
            <a:chExt cx="4656" cy="2527"/>
          </a:xfrm>
        </p:grpSpPr>
        <p:pic>
          <p:nvPicPr>
            <p:cNvPr id="5125" name="Picture 5" descr="whiteline_00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2" y="1509"/>
              <a:ext cx="1657" cy="1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6" name="Picture 6" descr="whiteline_0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4" y="1701"/>
              <a:ext cx="1342" cy="1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7" name="Picture 7" descr="whiteline_00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" y="1929"/>
              <a:ext cx="1026" cy="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672" y="1240"/>
              <a:ext cx="0" cy="20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Line 9"/>
            <p:cNvSpPr>
              <a:spLocks noChangeShapeType="1"/>
            </p:cNvSpPr>
            <p:nvPr/>
          </p:nvSpPr>
          <p:spPr bwMode="auto">
            <a:xfrm>
              <a:off x="683" y="3289"/>
              <a:ext cx="46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3671" y="1894"/>
              <a:ext cx="1537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2000" b="1">
                  <a:latin typeface="Times New Roman" pitchFamily="18" charset="0"/>
                  <a:cs typeface="Times New Roman" pitchFamily="18" charset="0"/>
                </a:rPr>
                <a:t>Систематизация               и обобщение полученного опыта, отчет по теме самообразования</a:t>
              </a:r>
              <a:endParaRPr lang="en-US" altLang="ru-RU" sz="20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2132" y="1855"/>
              <a:ext cx="1144" cy="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latin typeface="Times New Roman" pitchFamily="18" charset="0"/>
                  <a:cs typeface="Times New Roman" pitchFamily="18" charset="0"/>
                </a:rPr>
                <a:t>Внедрение полученных знаний в работу по предмету и  работу классного руководителя</a:t>
              </a:r>
              <a:endParaRPr lang="en-US" altLang="ru-RU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751" y="2086"/>
              <a:ext cx="986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latin typeface="Times New Roman" pitchFamily="18" charset="0"/>
                  <a:cs typeface="Times New Roman" pitchFamily="18" charset="0"/>
                </a:rPr>
                <a:t>Изучение литературы и интернет-ресурсов по теме</a:t>
              </a:r>
              <a:endParaRPr lang="en-US" altLang="ru-RU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33" name="Line 13"/>
            <p:cNvSpPr>
              <a:spLocks noChangeShapeType="1"/>
            </p:cNvSpPr>
            <p:nvPr/>
          </p:nvSpPr>
          <p:spPr bwMode="auto">
            <a:xfrm>
              <a:off x="1941" y="2941"/>
              <a:ext cx="0" cy="7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4" name="Line 14"/>
            <p:cNvSpPr>
              <a:spLocks noChangeShapeType="1"/>
            </p:cNvSpPr>
            <p:nvPr/>
          </p:nvSpPr>
          <p:spPr bwMode="auto">
            <a:xfrm>
              <a:off x="3356" y="2941"/>
              <a:ext cx="0" cy="7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Text Box 15"/>
            <p:cNvSpPr txBox="1">
              <a:spLocks noChangeArrowheads="1"/>
            </p:cNvSpPr>
            <p:nvPr/>
          </p:nvSpPr>
          <p:spPr bwMode="auto">
            <a:xfrm>
              <a:off x="726" y="3348"/>
              <a:ext cx="1159" cy="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Сентябрь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-октябрь 2010г.</a:t>
              </a:r>
              <a:endParaRPr lang="en-US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1974" y="3348"/>
              <a:ext cx="1342" cy="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Ноябрь 2010 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-февраль  2011г.</a:t>
              </a:r>
              <a:endParaRPr lang="en-US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37" name="Text Box 17"/>
            <p:cNvSpPr txBox="1">
              <a:spLocks noChangeArrowheads="1"/>
            </p:cNvSpPr>
            <p:nvPr/>
          </p:nvSpPr>
          <p:spPr bwMode="auto">
            <a:xfrm>
              <a:off x="3692" y="3348"/>
              <a:ext cx="1159" cy="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Март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– апрель 2011г</a:t>
              </a:r>
              <a:r>
                <a:rPr lang="ru-RU" altLang="ru-RU" sz="1400" b="1">
                  <a:solidFill>
                    <a:srgbClr val="002060"/>
                  </a:solidFill>
                </a:rPr>
                <a:t>.</a:t>
              </a:r>
              <a:endParaRPr lang="en-US" altLang="ru-RU" sz="1400" b="1">
                <a:solidFill>
                  <a:srgbClr val="002060"/>
                </a:solidFill>
              </a:endParaRPr>
            </a:p>
          </p:txBody>
        </p:sp>
        <p:pic>
          <p:nvPicPr>
            <p:cNvPr id="5138" name="Picture 18" descr="R_chevron00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3" y="2322"/>
              <a:ext cx="30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9" name="Picture 19" descr="R_chevron00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2" y="2322"/>
              <a:ext cx="304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Box 18"/>
          <p:cNvSpPr txBox="1"/>
          <p:nvPr/>
        </p:nvSpPr>
        <p:spPr>
          <a:xfrm>
            <a:off x="1691680" y="6093296"/>
            <a:ext cx="5832648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План работы прилагается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922338" y="325438"/>
            <a:ext cx="7764462" cy="9271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Изучение литературы</a:t>
            </a:r>
            <a:endParaRPr lang="en-US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11560" y="1340768"/>
            <a:ext cx="7920880" cy="5040560"/>
            <a:chOff x="2941" y="1670"/>
            <a:chExt cx="2010" cy="1941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57359" name="Rectangle 15"/>
            <p:cNvSpPr>
              <a:spLocks noChangeArrowheads="1"/>
            </p:cNvSpPr>
            <p:nvPr/>
          </p:nvSpPr>
          <p:spPr bwMode="gray">
            <a:xfrm>
              <a:off x="4661" y="1670"/>
              <a:ext cx="76" cy="1936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7360" name="Rectangle 16"/>
            <p:cNvSpPr>
              <a:spLocks noChangeArrowheads="1"/>
            </p:cNvSpPr>
            <p:nvPr/>
          </p:nvSpPr>
          <p:spPr bwMode="gray">
            <a:xfrm>
              <a:off x="3154" y="1675"/>
              <a:ext cx="76" cy="1936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7361" name="AutoShape 17"/>
            <p:cNvSpPr>
              <a:spLocks noChangeArrowheads="1"/>
            </p:cNvSpPr>
            <p:nvPr/>
          </p:nvSpPr>
          <p:spPr bwMode="gray">
            <a:xfrm>
              <a:off x="2941" y="1801"/>
              <a:ext cx="2010" cy="240"/>
            </a:xfrm>
            <a:prstGeom prst="roundRect">
              <a:avLst>
                <a:gd name="adj" fmla="val 7574"/>
              </a:avLst>
            </a:prstGeom>
            <a:grpFill/>
            <a:ln w="28575" cap="rnd">
              <a:noFill/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7362" name="AutoShape 18"/>
            <p:cNvSpPr>
              <a:spLocks noChangeArrowheads="1"/>
            </p:cNvSpPr>
            <p:nvPr/>
          </p:nvSpPr>
          <p:spPr bwMode="gray">
            <a:xfrm>
              <a:off x="2941" y="2137"/>
              <a:ext cx="2010" cy="240"/>
            </a:xfrm>
            <a:prstGeom prst="roundRect">
              <a:avLst>
                <a:gd name="adj" fmla="val 7574"/>
              </a:avLst>
            </a:prstGeom>
            <a:grpFill/>
            <a:ln w="28575" cap="rnd">
              <a:noFill/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7363" name="AutoShape 19"/>
            <p:cNvSpPr>
              <a:spLocks noChangeArrowheads="1"/>
            </p:cNvSpPr>
            <p:nvPr/>
          </p:nvSpPr>
          <p:spPr bwMode="gray">
            <a:xfrm>
              <a:off x="2941" y="2473"/>
              <a:ext cx="2010" cy="240"/>
            </a:xfrm>
            <a:prstGeom prst="roundRect">
              <a:avLst>
                <a:gd name="adj" fmla="val 7574"/>
              </a:avLst>
            </a:prstGeom>
            <a:grpFill/>
            <a:ln w="28575" cap="rnd">
              <a:noFill/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7364" name="AutoShape 20"/>
            <p:cNvSpPr>
              <a:spLocks noChangeArrowheads="1"/>
            </p:cNvSpPr>
            <p:nvPr/>
          </p:nvSpPr>
          <p:spPr bwMode="gray">
            <a:xfrm>
              <a:off x="2941" y="2809"/>
              <a:ext cx="2010" cy="240"/>
            </a:xfrm>
            <a:prstGeom prst="roundRect">
              <a:avLst>
                <a:gd name="adj" fmla="val 7574"/>
              </a:avLst>
            </a:prstGeom>
            <a:grpFill/>
            <a:ln w="28575" cap="rnd">
              <a:noFill/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7365" name="AutoShape 21"/>
            <p:cNvSpPr>
              <a:spLocks noChangeArrowheads="1"/>
            </p:cNvSpPr>
            <p:nvPr/>
          </p:nvSpPr>
          <p:spPr bwMode="gray">
            <a:xfrm>
              <a:off x="2941" y="3145"/>
              <a:ext cx="2010" cy="240"/>
            </a:xfrm>
            <a:prstGeom prst="roundRect">
              <a:avLst>
                <a:gd name="adj" fmla="val 7574"/>
              </a:avLst>
            </a:prstGeom>
            <a:grpFill/>
            <a:ln w="28575" cap="rnd">
              <a:noFill/>
              <a:prstDash val="sysDot"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6148" name="TextBox 23"/>
          <p:cNvSpPr txBox="1">
            <a:spLocks noChangeArrowheads="1"/>
          </p:cNvSpPr>
          <p:nvPr/>
        </p:nvSpPr>
        <p:spPr bwMode="auto">
          <a:xfrm>
            <a:off x="684213" y="1773238"/>
            <a:ext cx="77755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11 – 14 сентября     «Портфолио – это…»</a:t>
            </a:r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  <p:sp>
        <p:nvSpPr>
          <p:cNvPr id="6149" name="TextBox 24"/>
          <p:cNvSpPr txBox="1">
            <a:spLocks noChangeArrowheads="1"/>
          </p:cNvSpPr>
          <p:nvPr/>
        </p:nvSpPr>
        <p:spPr bwMode="auto">
          <a:xfrm>
            <a:off x="684213" y="2636838"/>
            <a:ext cx="77041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18 – 24 сентября    «Критерии и таблицы оценивания»</a:t>
            </a:r>
          </a:p>
          <a:p>
            <a:pPr eaLnBrk="1" hangingPunct="1"/>
            <a:endParaRPr lang="ru-RU" altLang="ru-RU"/>
          </a:p>
        </p:txBody>
      </p:sp>
      <p:sp>
        <p:nvSpPr>
          <p:cNvPr id="6150" name="TextBox 25"/>
          <p:cNvSpPr txBox="1">
            <a:spLocks noChangeArrowheads="1"/>
          </p:cNvSpPr>
          <p:nvPr/>
        </p:nvSpPr>
        <p:spPr bwMode="auto">
          <a:xfrm>
            <a:off x="684213" y="3500438"/>
            <a:ext cx="7775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25 – 30 сентября   «Общеевропейские компетенции …»</a:t>
            </a:r>
          </a:p>
          <a:p>
            <a:pPr eaLnBrk="1" hangingPunct="1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TextBox 26"/>
          <p:cNvSpPr txBox="1">
            <a:spLocks noChangeArrowheads="1"/>
          </p:cNvSpPr>
          <p:nvPr/>
        </p:nvSpPr>
        <p:spPr bwMode="auto">
          <a:xfrm>
            <a:off x="684213" y="4365625"/>
            <a:ext cx="7848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 – 10 октября   «Разработка  таблицы оценивания…»</a:t>
            </a:r>
          </a:p>
        </p:txBody>
      </p:sp>
      <p:sp>
        <p:nvSpPr>
          <p:cNvPr id="6152" name="TextBox 27"/>
          <p:cNvSpPr txBox="1">
            <a:spLocks noChangeArrowheads="1"/>
          </p:cNvSpPr>
          <p:nvPr/>
        </p:nvSpPr>
        <p:spPr bwMode="auto">
          <a:xfrm>
            <a:off x="611188" y="5300663"/>
            <a:ext cx="784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11 – 19 октября   «Электронный портфолио»</a:t>
            </a:r>
          </a:p>
        </p:txBody>
      </p:sp>
      <p:sp>
        <p:nvSpPr>
          <p:cNvPr id="6153" name="TextBox 28"/>
          <p:cNvSpPr txBox="1">
            <a:spLocks noChangeArrowheads="1"/>
          </p:cNvSpPr>
          <p:nvPr/>
        </p:nvSpPr>
        <p:spPr bwMode="auto">
          <a:xfrm>
            <a:off x="2339975" y="5876925"/>
            <a:ext cx="45354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Свидетельство об окончании </a:t>
            </a:r>
          </a:p>
          <a:p>
            <a:pPr algn="ct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мастер-класса по теме</a:t>
            </a:r>
            <a:endParaRPr lang="ru-RU" altLang="ru-RU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0 мастер-класс портфолио 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339752" y="260648"/>
            <a:ext cx="4537075" cy="6415088"/>
          </a:xfr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Итоги работы над теорией</a:t>
            </a:r>
            <a:endParaRPr lang="en-US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5" name="Picture 4" descr="LB_circl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30956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5" descr="O_chevron001"/>
          <p:cNvPicPr>
            <a:picLocks noChangeAspect="1" noChangeArrowheads="1"/>
          </p:cNvPicPr>
          <p:nvPr/>
        </p:nvPicPr>
        <p:blipFill>
          <a:blip r:embed="rId4">
            <a:lum bright="6000" contrast="42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852738"/>
            <a:ext cx="51752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8"/>
          <p:cNvSpPr txBox="1">
            <a:spLocks noChangeArrowheads="1"/>
          </p:cNvSpPr>
          <p:nvPr/>
        </p:nvSpPr>
        <p:spPr bwMode="gray">
          <a:xfrm>
            <a:off x="971550" y="2420938"/>
            <a:ext cx="216058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презентации </a:t>
            </a: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«Портфолио это…»</a:t>
            </a:r>
            <a:endParaRPr lang="en-US" alt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Rectangle 11"/>
          <p:cNvSpPr>
            <a:spLocks noChangeArrowheads="1"/>
          </p:cNvSpPr>
          <p:nvPr/>
        </p:nvSpPr>
        <p:spPr bwMode="black">
          <a:xfrm>
            <a:off x="900113" y="4868863"/>
            <a:ext cx="7704137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ru-RU" alt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явилась обобщением полученных теоретических знаний. </a:t>
            </a:r>
          </a:p>
          <a:p>
            <a:pPr>
              <a:lnSpc>
                <a:spcPct val="110000"/>
              </a:lnSpc>
            </a:pPr>
            <a:r>
              <a:rPr lang="ru-RU" alt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Опубликована        </a:t>
            </a:r>
            <a:r>
              <a:rPr lang="en-US" altLang="ru-RU" sz="1400" b="1">
                <a:latin typeface="Times New Roman" pitchFamily="18" charset="0"/>
                <a:cs typeface="Times New Roman" pitchFamily="18" charset="0"/>
                <a:hlinkClick r:id="rId5"/>
              </a:rPr>
              <a:t>http://www.it-n.ru/board.aspx?cat_no=71684&amp;tmpl=Thread&amp;BoardId=191696&amp;ThreadId=274180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1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9" name="Рисунок 11" descr="Рисунок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576388"/>
            <a:ext cx="403225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Box 12"/>
          <p:cNvSpPr txBox="1">
            <a:spLocks noChangeArrowheads="1"/>
          </p:cNvSpPr>
          <p:nvPr/>
        </p:nvSpPr>
        <p:spPr bwMode="auto">
          <a:xfrm>
            <a:off x="2843213" y="6165850"/>
            <a:ext cx="3816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Сертификат о публикации </a:t>
            </a:r>
            <a:endParaRPr lang="ru-RU" alt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 descr="подтверждение Портфолио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60350"/>
            <a:ext cx="4519612" cy="64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gray">
          <a:xfrm>
            <a:off x="636588" y="1887538"/>
            <a:ext cx="3652837" cy="15033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gray">
          <a:xfrm>
            <a:off x="4672013" y="1882775"/>
            <a:ext cx="3932237" cy="1503363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gray">
          <a:xfrm>
            <a:off x="539750" y="3822700"/>
            <a:ext cx="3748088" cy="1503363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gray">
          <a:xfrm>
            <a:off x="4643438" y="3789363"/>
            <a:ext cx="3960812" cy="1493837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PerspectiveTop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0246" name="Group 24"/>
          <p:cNvGrpSpPr>
            <a:grpSpLocks/>
          </p:cNvGrpSpPr>
          <p:nvPr/>
        </p:nvGrpSpPr>
        <p:grpSpPr bwMode="auto">
          <a:xfrm>
            <a:off x="3708400" y="3068638"/>
            <a:ext cx="1295400" cy="1368425"/>
            <a:chOff x="2457" y="2000"/>
            <a:chExt cx="901" cy="888"/>
          </a:xfrm>
        </p:grpSpPr>
        <p:pic>
          <p:nvPicPr>
            <p:cNvPr id="48153" name="Picture 25" descr="circuler_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2457" y="2000"/>
              <a:ext cx="901" cy="88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48154" name="Oval 26"/>
            <p:cNvSpPr>
              <a:spLocks noChangeArrowheads="1"/>
            </p:cNvSpPr>
            <p:nvPr/>
          </p:nvSpPr>
          <p:spPr bwMode="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FFF99">
                    <a:gamma/>
                    <a:shade val="26275"/>
                    <a:invGamma/>
                    <a:alpha val="89999"/>
                  </a:srgbClr>
                </a:gs>
                <a:gs pos="50000">
                  <a:srgbClr val="FFFF99">
                    <a:alpha val="45000"/>
                  </a:srgbClr>
                </a:gs>
                <a:gs pos="100000">
                  <a:srgbClr val="FFFF99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 w="57150" algn="ctr">
              <a:solidFill>
                <a:srgbClr val="F8F8F8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8155" name="Freeform 27"/>
            <p:cNvSpPr>
              <a:spLocks/>
            </p:cNvSpPr>
            <p:nvPr/>
          </p:nvSpPr>
          <p:spPr bwMode="gray">
            <a:xfrm>
              <a:off x="2550" y="2018"/>
              <a:ext cx="703" cy="308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2E1B7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0262" name="Group 28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10263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48158" name="AutoShape 3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8159" name="AutoShape 3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8160" name="AutoShape 3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8161" name="AutoShape 3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264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8163" name="AutoShape 3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8164" name="AutoShape 3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8165" name="AutoShape 3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8166" name="AutoShape 3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</p:grpSp>
      <p:sp>
        <p:nvSpPr>
          <p:cNvPr id="49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271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над темой </a:t>
            </a:r>
            <a:endParaRPr lang="ru-RU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24075" y="1052513"/>
            <a:ext cx="5761038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предмету:  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английский язык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276600" y="3429000"/>
            <a:ext cx="22320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10 класс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0" name="TextBox 51"/>
          <p:cNvSpPr txBox="1">
            <a:spLocks noChangeArrowheads="1"/>
          </p:cNvSpPr>
          <p:nvPr/>
        </p:nvSpPr>
        <p:spPr bwMode="auto">
          <a:xfrm>
            <a:off x="539750" y="2060575"/>
            <a:ext cx="3671888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“What is My Language </a:t>
            </a:r>
            <a:endParaRPr lang="ru-RU" altLang="ru-RU" sz="2000" b="1" i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alt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Portfolio for me?”</a:t>
            </a:r>
            <a:endParaRPr lang="ru-RU" altLang="ru-RU" sz="2000" b="1" i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(языковой портфолио)</a:t>
            </a:r>
            <a:endParaRPr lang="ru-RU" alt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/>
          </a:p>
        </p:txBody>
      </p:sp>
      <p:sp>
        <p:nvSpPr>
          <p:cNvPr id="10251" name="TextBox 52"/>
          <p:cNvSpPr txBox="1">
            <a:spLocks noChangeArrowheads="1"/>
          </p:cNvSpPr>
          <p:nvPr/>
        </p:nvSpPr>
        <p:spPr bwMode="auto">
          <a:xfrm>
            <a:off x="4716463" y="2133600"/>
            <a:ext cx="3887787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компетенции учащихся </a:t>
            </a:r>
            <a:r>
              <a:rPr lang="ru-RU" alt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«Критерии оценивания учащихся» </a:t>
            </a:r>
          </a:p>
        </p:txBody>
      </p:sp>
      <p:sp>
        <p:nvSpPr>
          <p:cNvPr id="10252" name="TextBox 53"/>
          <p:cNvSpPr txBox="1">
            <a:spLocks noChangeArrowheads="1"/>
          </p:cNvSpPr>
          <p:nvPr/>
        </p:nvSpPr>
        <p:spPr bwMode="auto">
          <a:xfrm>
            <a:off x="539750" y="3860800"/>
            <a:ext cx="37449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«Общеевропейские компетенции …” -</a:t>
            </a:r>
          </a:p>
          <a:p>
            <a:pPr algn="ctr" eaLnBrk="1" hangingPunct="1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критерии уровней </a:t>
            </a:r>
          </a:p>
          <a:p>
            <a:pPr algn="ctr" eaLnBrk="1" hangingPunct="1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А1, А2, В1, В2.</a:t>
            </a:r>
          </a:p>
          <a:p>
            <a:pPr eaLnBrk="1" hangingPunct="1"/>
            <a:endParaRPr lang="ru-RU" altLang="ru-RU"/>
          </a:p>
        </p:txBody>
      </p:sp>
      <p:sp>
        <p:nvSpPr>
          <p:cNvPr id="10253" name="TextBox 54"/>
          <p:cNvSpPr txBox="1">
            <a:spLocks noChangeArrowheads="1"/>
          </p:cNvSpPr>
          <p:nvPr/>
        </p:nvSpPr>
        <p:spPr bwMode="auto">
          <a:xfrm>
            <a:off x="4716463" y="3933825"/>
            <a:ext cx="403225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alt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Instead of Rules</a:t>
            </a:r>
            <a:r>
              <a:rPr lang="ru-RU" alt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Make Goals</a:t>
            </a:r>
            <a:r>
              <a:rPr lang="ru-RU" alt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критерии оценки работы в группе и индивидуально</a:t>
            </a:r>
            <a:r>
              <a:rPr lang="en-US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/>
          </a:p>
        </p:txBody>
      </p:sp>
      <p:sp>
        <p:nvSpPr>
          <p:cNvPr id="28" name="TextBox 27"/>
          <p:cNvSpPr txBox="1"/>
          <p:nvPr/>
        </p:nvSpPr>
        <p:spPr>
          <a:xfrm>
            <a:off x="2555776" y="5949280"/>
            <a:ext cx="4464496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Папка с материалами прилагается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классного руководителя</a:t>
            </a:r>
            <a:endParaRPr lang="en-US" sz="360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7827" name="AutoShape 3"/>
          <p:cNvSpPr>
            <a:spLocks noChangeArrowheads="1"/>
          </p:cNvSpPr>
          <p:nvPr/>
        </p:nvSpPr>
        <p:spPr bwMode="gray">
          <a:xfrm rot="5400000">
            <a:off x="323526" y="3356994"/>
            <a:ext cx="2952329" cy="2520281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77828" name="Freeform 4"/>
          <p:cNvSpPr>
            <a:spLocks/>
          </p:cNvSpPr>
          <p:nvPr/>
        </p:nvSpPr>
        <p:spPr bwMode="gray">
          <a:xfrm>
            <a:off x="539552" y="3140968"/>
            <a:ext cx="2520280" cy="481012"/>
          </a:xfrm>
          <a:custGeom>
            <a:avLst/>
            <a:gdLst/>
            <a:ahLst/>
            <a:cxnLst>
              <a:cxn ang="0">
                <a:pos x="5" y="303"/>
              </a:cxn>
              <a:cxn ang="0">
                <a:pos x="21" y="177"/>
              </a:cxn>
              <a:cxn ang="0">
                <a:pos x="172" y="22"/>
              </a:cxn>
              <a:cxn ang="0">
                <a:pos x="361" y="11"/>
              </a:cxn>
              <a:cxn ang="0">
                <a:pos x="932" y="12"/>
              </a:cxn>
              <a:cxn ang="0">
                <a:pos x="1070" y="14"/>
              </a:cxn>
              <a:cxn ang="0">
                <a:pos x="1260" y="189"/>
              </a:cxn>
              <a:cxn ang="0">
                <a:pos x="1266" y="302"/>
              </a:cxn>
              <a:cxn ang="0">
                <a:pos x="5" y="303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gray">
          <a:xfrm>
            <a:off x="539750" y="3573463"/>
            <a:ext cx="2447925" cy="2508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 предметах по выбору,</a:t>
            </a:r>
          </a:p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 возможностях участия в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интернет-проектах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накоплении документов для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en-US" sz="1300" dirty="0">
              <a:solidFill>
                <a:srgbClr val="1C1C1C"/>
              </a:solidFill>
              <a:cs typeface="+mn-cs"/>
            </a:endParaRPr>
          </a:p>
        </p:txBody>
      </p:sp>
      <p:sp>
        <p:nvSpPr>
          <p:cNvPr id="77831" name="AutoShape 7"/>
          <p:cNvSpPr>
            <a:spLocks noChangeArrowheads="1"/>
          </p:cNvSpPr>
          <p:nvPr/>
        </p:nvSpPr>
        <p:spPr bwMode="gray">
          <a:xfrm rot="5400000">
            <a:off x="3099010" y="3602719"/>
            <a:ext cx="2952328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77832" name="Freeform 8"/>
          <p:cNvSpPr>
            <a:spLocks/>
          </p:cNvSpPr>
          <p:nvPr/>
        </p:nvSpPr>
        <p:spPr bwMode="gray">
          <a:xfrm>
            <a:off x="3563888" y="3068960"/>
            <a:ext cx="2001837" cy="576064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1280" name="Text Box 10"/>
          <p:cNvSpPr txBox="1">
            <a:spLocks noChangeArrowheads="1"/>
          </p:cNvSpPr>
          <p:nvPr/>
        </p:nvSpPr>
        <p:spPr bwMode="gray">
          <a:xfrm>
            <a:off x="3563938" y="4005263"/>
            <a:ext cx="20113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Портфолио ученика в современном образовании»</a:t>
            </a:r>
            <a:endParaRPr lang="en-US" alt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35" name="AutoShape 11"/>
          <p:cNvSpPr>
            <a:spLocks noChangeArrowheads="1"/>
          </p:cNvSpPr>
          <p:nvPr/>
        </p:nvSpPr>
        <p:spPr bwMode="gray">
          <a:xfrm rot="5400000">
            <a:off x="5904146" y="3392996"/>
            <a:ext cx="2952327" cy="2448274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77836" name="Freeform 12"/>
          <p:cNvSpPr>
            <a:spLocks/>
          </p:cNvSpPr>
          <p:nvPr/>
        </p:nvSpPr>
        <p:spPr bwMode="gray">
          <a:xfrm>
            <a:off x="6156176" y="3140968"/>
            <a:ext cx="2448272" cy="463550"/>
          </a:xfrm>
          <a:custGeom>
            <a:avLst/>
            <a:gdLst/>
            <a:ahLst/>
            <a:cxnLst>
              <a:cxn ang="0">
                <a:pos x="5" y="292"/>
              </a:cxn>
              <a:cxn ang="0">
                <a:pos x="192" y="0"/>
              </a:cxn>
              <a:cxn ang="0">
                <a:pos x="1060" y="0"/>
              </a:cxn>
              <a:cxn ang="0">
                <a:pos x="1254" y="291"/>
              </a:cxn>
              <a:cxn ang="0">
                <a:pos x="5" y="292"/>
              </a:cxn>
            </a:cxnLst>
            <a:rect l="0" t="0" r="r" b="b"/>
            <a:pathLst>
              <a:path w="1260" h="292">
                <a:moveTo>
                  <a:pt x="5" y="292"/>
                </a:moveTo>
                <a:cubicBezTo>
                  <a:pt x="0" y="270"/>
                  <a:pt x="16" y="49"/>
                  <a:pt x="192" y="0"/>
                </a:cubicBezTo>
                <a:lnTo>
                  <a:pt x="1060" y="0"/>
                </a:lnTo>
                <a:cubicBezTo>
                  <a:pt x="1241" y="48"/>
                  <a:pt x="1260" y="186"/>
                  <a:pt x="1254" y="291"/>
                </a:cubicBezTo>
                <a:lnTo>
                  <a:pt x="5" y="292"/>
                </a:lnTo>
                <a:close/>
              </a:path>
            </a:pathLst>
          </a:custGeom>
          <a:solidFill>
            <a:schemeClr val="folHlink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gray">
          <a:xfrm>
            <a:off x="6227763" y="3933825"/>
            <a:ext cx="2305050" cy="2446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старшеклассника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        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копилка успеха»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400" dirty="0">
              <a:cs typeface="+mn-cs"/>
            </a:endParaRPr>
          </a:p>
          <a:p>
            <a:pPr>
              <a:defRPr/>
            </a:pPr>
            <a:r>
              <a:rPr lang="ru-RU" sz="1400" dirty="0">
                <a:cs typeface="+mn-cs"/>
              </a:rPr>
              <a:t> </a:t>
            </a:r>
          </a:p>
          <a:p>
            <a:pPr algn="ctr" eaLnBrk="0" hangingPunct="0">
              <a:defRPr/>
            </a:pPr>
            <a:r>
              <a:rPr lang="en-US" sz="1300" dirty="0">
                <a:solidFill>
                  <a:srgbClr val="1C1C1C"/>
                </a:solidFill>
                <a:cs typeface="+mn-cs"/>
              </a:rPr>
              <a:t>.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378200" y="1771650"/>
            <a:ext cx="2382838" cy="538163"/>
            <a:chOff x="2251" y="1126"/>
            <a:chExt cx="1501" cy="339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7840" name="AutoShape 16"/>
            <p:cNvSpPr>
              <a:spLocks noChangeArrowheads="1"/>
            </p:cNvSpPr>
            <p:nvPr/>
          </p:nvSpPr>
          <p:spPr bwMode="gray">
            <a:xfrm>
              <a:off x="2251" y="1126"/>
              <a:ext cx="1501" cy="339"/>
            </a:xfrm>
            <a:prstGeom prst="roundRect">
              <a:avLst>
                <a:gd name="adj" fmla="val 50000"/>
              </a:avLst>
            </a:prstGeom>
            <a:grpFill/>
            <a:ln w="9525" algn="ctr">
              <a:solidFill>
                <a:srgbClr val="002060"/>
              </a:solidFill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7841" name="AutoShape 17"/>
            <p:cNvSpPr>
              <a:spLocks noChangeArrowheads="1"/>
            </p:cNvSpPr>
            <p:nvPr/>
          </p:nvSpPr>
          <p:spPr bwMode="gray">
            <a:xfrm>
              <a:off x="2269" y="1145"/>
              <a:ext cx="1465" cy="303"/>
            </a:xfrm>
            <a:prstGeom prst="roundRect">
              <a:avLst>
                <a:gd name="adj" fmla="val 50000"/>
              </a:avLst>
            </a:prstGeom>
            <a:grpFill/>
            <a:ln w="9525" algn="ctr">
              <a:solidFill>
                <a:srgbClr val="002060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1289" name="Rectangle 18"/>
          <p:cNvSpPr>
            <a:spLocks noChangeArrowheads="1"/>
          </p:cNvSpPr>
          <p:nvPr/>
        </p:nvSpPr>
        <p:spPr bwMode="gray">
          <a:xfrm>
            <a:off x="3684588" y="1841500"/>
            <a:ext cx="1792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1C1C1C"/>
                </a:solidFill>
              </a:rPr>
              <a:t>Классный час</a:t>
            </a:r>
            <a:endParaRPr lang="en-US" altLang="ru-RU" b="1">
              <a:solidFill>
                <a:srgbClr val="1C1C1C"/>
              </a:solidFill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796136" y="1771650"/>
            <a:ext cx="3024337" cy="538163"/>
            <a:chOff x="3969" y="1126"/>
            <a:chExt cx="1502" cy="339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77844" name="AutoShape 20"/>
            <p:cNvSpPr>
              <a:spLocks noChangeArrowheads="1"/>
            </p:cNvSpPr>
            <p:nvPr/>
          </p:nvSpPr>
          <p:spPr bwMode="gray">
            <a:xfrm>
              <a:off x="3969" y="1126"/>
              <a:ext cx="1502" cy="339"/>
            </a:xfrm>
            <a:prstGeom prst="roundRect">
              <a:avLst>
                <a:gd name="adj" fmla="val 50000"/>
              </a:avLst>
            </a:prstGeom>
            <a:grpFill/>
            <a:ln w="9525" algn="ctr">
              <a:solidFill>
                <a:schemeClr val="accent4">
                  <a:lumMod val="50000"/>
                </a:schemeClr>
              </a:solidFill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7845" name="AutoShape 21"/>
            <p:cNvSpPr>
              <a:spLocks noChangeArrowheads="1"/>
            </p:cNvSpPr>
            <p:nvPr/>
          </p:nvSpPr>
          <p:spPr bwMode="gray">
            <a:xfrm>
              <a:off x="3988" y="1145"/>
              <a:ext cx="1464" cy="303"/>
            </a:xfrm>
            <a:prstGeom prst="roundRect">
              <a:avLst>
                <a:gd name="adj" fmla="val 50000"/>
              </a:avLst>
            </a:prstGeom>
            <a:grpFill/>
            <a:ln w="9525" algn="ctr">
              <a:solidFill>
                <a:schemeClr val="accent4">
                  <a:lumMod val="50000"/>
                </a:schemeClr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1291" name="Rectangle 22"/>
          <p:cNvSpPr>
            <a:spLocks noChangeArrowheads="1"/>
          </p:cNvSpPr>
          <p:nvPr/>
        </p:nvSpPr>
        <p:spPr bwMode="gray">
          <a:xfrm>
            <a:off x="5832475" y="1841500"/>
            <a:ext cx="295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1C1C1C"/>
                </a:solidFill>
              </a:rPr>
              <a:t>Родительское собрание</a:t>
            </a:r>
            <a:endParaRPr lang="en-US" altLang="ru-RU" b="1">
              <a:solidFill>
                <a:srgbClr val="1C1C1C"/>
              </a:solidFill>
            </a:endParaRP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95536" y="1771650"/>
            <a:ext cx="2880320" cy="538163"/>
            <a:chOff x="555" y="1126"/>
            <a:chExt cx="1502" cy="339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77848" name="AutoShape 24"/>
            <p:cNvSpPr>
              <a:spLocks noChangeArrowheads="1"/>
            </p:cNvSpPr>
            <p:nvPr/>
          </p:nvSpPr>
          <p:spPr bwMode="gray">
            <a:xfrm>
              <a:off x="555" y="1126"/>
              <a:ext cx="1502" cy="339"/>
            </a:xfrm>
            <a:prstGeom prst="roundRect">
              <a:avLst>
                <a:gd name="adj" fmla="val 50000"/>
              </a:avLst>
            </a:prstGeom>
            <a:grpFill/>
            <a:ln w="9525" algn="ctr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7849" name="AutoShape 25"/>
            <p:cNvSpPr>
              <a:spLocks noChangeArrowheads="1"/>
            </p:cNvSpPr>
            <p:nvPr/>
          </p:nvSpPr>
          <p:spPr bwMode="gray">
            <a:xfrm>
              <a:off x="574" y="1145"/>
              <a:ext cx="1464" cy="303"/>
            </a:xfrm>
            <a:prstGeom prst="roundRect">
              <a:avLst>
                <a:gd name="adj" fmla="val 50000"/>
              </a:avLst>
            </a:prstGeom>
            <a:grpFill/>
            <a:ln w="9525" algn="ctr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77850" name="Rectangle 26"/>
          <p:cNvSpPr>
            <a:spLocks noChangeArrowheads="1"/>
          </p:cNvSpPr>
          <p:nvPr/>
        </p:nvSpPr>
        <p:spPr bwMode="gray">
          <a:xfrm>
            <a:off x="492125" y="1841500"/>
            <a:ext cx="2797175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Индивидуальные беседы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51" name="AutoShape 27"/>
          <p:cNvSpPr>
            <a:spLocks noChangeArrowheads="1"/>
          </p:cNvSpPr>
          <p:nvPr/>
        </p:nvSpPr>
        <p:spPr bwMode="gray">
          <a:xfrm flipV="1">
            <a:off x="899592" y="2132856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77852" name="AutoShape 28"/>
          <p:cNvSpPr>
            <a:spLocks noChangeArrowheads="1"/>
          </p:cNvSpPr>
          <p:nvPr/>
        </p:nvSpPr>
        <p:spPr bwMode="gray">
          <a:xfrm flipV="1">
            <a:off x="3491880" y="2132856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77853" name="AutoShape 29"/>
          <p:cNvSpPr>
            <a:spLocks noChangeArrowheads="1"/>
          </p:cNvSpPr>
          <p:nvPr/>
        </p:nvSpPr>
        <p:spPr bwMode="gray">
          <a:xfrm flipV="1">
            <a:off x="6300192" y="2204864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80TGp_general_l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396</Words>
  <Application>Microsoft Office PowerPoint</Application>
  <PresentationFormat>Экран (4:3)</PresentationFormat>
  <Paragraphs>92</Paragraphs>
  <Slides>12</Slides>
  <Notes>4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Times New Roman</vt:lpstr>
      <vt:lpstr>Wingdings</vt:lpstr>
      <vt:lpstr>Calibri</vt:lpstr>
      <vt:lpstr>580TGp_general_light</vt:lpstr>
      <vt:lpstr>Презентация PowerPoint</vt:lpstr>
      <vt:lpstr>Тема:  </vt:lpstr>
      <vt:lpstr>Этапы работы над темой</vt:lpstr>
      <vt:lpstr>Изучение литературы</vt:lpstr>
      <vt:lpstr>Презентация PowerPoint</vt:lpstr>
      <vt:lpstr>Итоги работы над теорией</vt:lpstr>
      <vt:lpstr>Презентация PowerPoint</vt:lpstr>
      <vt:lpstr>Работа над темой </vt:lpstr>
      <vt:lpstr>Работа классного руководителя</vt:lpstr>
      <vt:lpstr>Распространение опыта работы</vt:lpstr>
      <vt:lpstr>Методический бюллетень                                «Портфолио это…» </vt:lpstr>
      <vt:lpstr>Использованные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 по самообразованию</dc:title>
  <dc:creator>Tatyana</dc:creator>
  <cp:lastModifiedBy>Tanya</cp:lastModifiedBy>
  <cp:revision>43</cp:revision>
  <dcterms:created xsi:type="dcterms:W3CDTF">2011-03-30T14:42:44Z</dcterms:created>
  <dcterms:modified xsi:type="dcterms:W3CDTF">2013-10-29T11:51:21Z</dcterms:modified>
</cp:coreProperties>
</file>