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58" r:id="rId5"/>
    <p:sldId id="270" r:id="rId6"/>
    <p:sldId id="272" r:id="rId7"/>
    <p:sldId id="259" r:id="rId8"/>
    <p:sldId id="271" r:id="rId9"/>
    <p:sldId id="260" r:id="rId10"/>
    <p:sldId id="261" r:id="rId11"/>
    <p:sldId id="262" r:id="rId12"/>
    <p:sldId id="273" r:id="rId13"/>
    <p:sldId id="263" r:id="rId14"/>
    <p:sldId id="264" r:id="rId15"/>
    <p:sldId id="274" r:id="rId16"/>
    <p:sldId id="265" r:id="rId17"/>
    <p:sldId id="275" r:id="rId18"/>
    <p:sldId id="266" r:id="rId19"/>
    <p:sldId id="267" r:id="rId20"/>
    <p:sldId id="276" r:id="rId21"/>
    <p:sldId id="277" r:id="rId22"/>
    <p:sldId id="278" r:id="rId23"/>
    <p:sldId id="279" r:id="rId24"/>
    <p:sldId id="268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2" autoAdjust="0"/>
  </p:normalViewPr>
  <p:slideViewPr>
    <p:cSldViewPr>
      <p:cViewPr varScale="1">
        <p:scale>
          <a:sx n="70" d="100"/>
          <a:sy n="70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EFC9EC5-CB1E-4755-B02A-9E8131FA50A3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4FFE560-3AC1-40EA-A39C-487C220C3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9EC5-CB1E-4755-B02A-9E8131FA50A3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FE560-3AC1-40EA-A39C-487C220C3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9EC5-CB1E-4755-B02A-9E8131FA50A3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FE560-3AC1-40EA-A39C-487C220C3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9EC5-CB1E-4755-B02A-9E8131FA50A3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FE560-3AC1-40EA-A39C-487C220C3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9EC5-CB1E-4755-B02A-9E8131FA50A3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FE560-3AC1-40EA-A39C-487C220C3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9EC5-CB1E-4755-B02A-9E8131FA50A3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FE560-3AC1-40EA-A39C-487C220C3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FC9EC5-CB1E-4755-B02A-9E8131FA50A3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FFE560-3AC1-40EA-A39C-487C220C33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EFC9EC5-CB1E-4755-B02A-9E8131FA50A3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4FFE560-3AC1-40EA-A39C-487C220C3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9EC5-CB1E-4755-B02A-9E8131FA50A3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FE560-3AC1-40EA-A39C-487C220C3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9EC5-CB1E-4755-B02A-9E8131FA50A3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FE560-3AC1-40EA-A39C-487C220C3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9EC5-CB1E-4755-B02A-9E8131FA50A3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FE560-3AC1-40EA-A39C-487C220C3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EFC9EC5-CB1E-4755-B02A-9E8131FA50A3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4FFE560-3AC1-40EA-A39C-487C220C3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it-.ru/board.aspx?cat_no=107408&amp;tmpl=Thread&amp;BoardId=330349&amp;ThreadId=542057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isty.ru/m/groups/view/prepodavanie_angliiskogo_yazyka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gif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isty.ru/m/groups/view/prepodavanie_angliiskogo_yazyka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metodisty.ru/m/groups/view/prepodavanie_angliiskogo_yazyka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gif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vk.com/club44834403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gif"/><Relationship Id="rId4" Type="http://schemas.openxmlformats.org/officeDocument/2006/relationships/hyperlink" Target="http://english-edu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englishteachers.ru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metodisty.ru/m/files/view/polozhenie_o_tvorcheskom_konkurse__dlya_uchachihsya_-My_Summer_Adventur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isty.ru/forum/groups/topic/konkursnyi_distancionnyi_obrazovatelnyi_proekt_-110.htm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188640"/>
            <a:ext cx="3637534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Дневник 2012-2013</a:t>
            </a:r>
          </a:p>
        </p:txBody>
      </p:sp>
      <p:sp>
        <p:nvSpPr>
          <p:cNvPr id="5" name="Freeform 63"/>
          <p:cNvSpPr>
            <a:spLocks/>
          </p:cNvSpPr>
          <p:nvPr/>
        </p:nvSpPr>
        <p:spPr bwMode="gray">
          <a:xfrm>
            <a:off x="2699792" y="1484784"/>
            <a:ext cx="576064" cy="1091208"/>
          </a:xfrm>
          <a:custGeom>
            <a:avLst/>
            <a:gdLst/>
            <a:ahLst/>
            <a:cxnLst>
              <a:cxn ang="0">
                <a:pos x="682" y="350"/>
              </a:cxn>
              <a:cxn ang="0">
                <a:pos x="720" y="242"/>
              </a:cxn>
              <a:cxn ang="0">
                <a:pos x="660" y="39"/>
              </a:cxn>
              <a:cxn ang="0">
                <a:pos x="409" y="118"/>
              </a:cxn>
              <a:cxn ang="0">
                <a:pos x="330" y="348"/>
              </a:cxn>
              <a:cxn ang="0">
                <a:pos x="319" y="450"/>
              </a:cxn>
              <a:cxn ang="0">
                <a:pos x="42" y="826"/>
              </a:cxn>
              <a:cxn ang="0">
                <a:pos x="126" y="994"/>
              </a:cxn>
              <a:cxn ang="0">
                <a:pos x="397" y="1105"/>
              </a:cxn>
              <a:cxn ang="0">
                <a:pos x="126" y="879"/>
              </a:cxn>
              <a:cxn ang="0">
                <a:pos x="348" y="655"/>
              </a:cxn>
              <a:cxn ang="0">
                <a:pos x="480" y="957"/>
              </a:cxn>
              <a:cxn ang="0">
                <a:pos x="336" y="1212"/>
              </a:cxn>
              <a:cxn ang="0">
                <a:pos x="343" y="1683"/>
              </a:cxn>
              <a:cxn ang="0">
                <a:pos x="462" y="2019"/>
              </a:cxn>
              <a:cxn ang="0">
                <a:pos x="427" y="2716"/>
              </a:cxn>
              <a:cxn ang="0">
                <a:pos x="354" y="2784"/>
              </a:cxn>
              <a:cxn ang="0">
                <a:pos x="376" y="3013"/>
              </a:cxn>
              <a:cxn ang="0">
                <a:pos x="402" y="2959"/>
              </a:cxn>
              <a:cxn ang="0">
                <a:pos x="430" y="2925"/>
              </a:cxn>
              <a:cxn ang="0">
                <a:pos x="628" y="3094"/>
              </a:cxn>
              <a:cxn ang="0">
                <a:pos x="636" y="3036"/>
              </a:cxn>
              <a:cxn ang="0">
                <a:pos x="604" y="2913"/>
              </a:cxn>
              <a:cxn ang="0">
                <a:pos x="619" y="2146"/>
              </a:cxn>
              <a:cxn ang="0">
                <a:pos x="639" y="1968"/>
              </a:cxn>
              <a:cxn ang="0">
                <a:pos x="724" y="1692"/>
              </a:cxn>
              <a:cxn ang="0">
                <a:pos x="772" y="1138"/>
              </a:cxn>
              <a:cxn ang="0">
                <a:pos x="712" y="816"/>
              </a:cxn>
              <a:cxn ang="0">
                <a:pos x="820" y="934"/>
              </a:cxn>
              <a:cxn ang="0">
                <a:pos x="1060" y="838"/>
              </a:cxn>
              <a:cxn ang="0">
                <a:pos x="1314" y="592"/>
              </a:cxn>
              <a:cxn ang="0">
                <a:pos x="1414" y="445"/>
              </a:cxn>
              <a:cxn ang="0">
                <a:pos x="1288" y="501"/>
              </a:cxn>
              <a:cxn ang="0">
                <a:pos x="1234" y="445"/>
              </a:cxn>
              <a:cxn ang="0">
                <a:pos x="1167" y="573"/>
              </a:cxn>
              <a:cxn ang="0">
                <a:pos x="775" y="607"/>
              </a:cxn>
              <a:cxn ang="0">
                <a:pos x="664" y="439"/>
              </a:cxn>
              <a:cxn ang="0">
                <a:pos x="609" y="378"/>
              </a:cxn>
            </a:cxnLst>
            <a:rect l="0" t="0" r="r" b="b"/>
            <a:pathLst>
              <a:path w="1416" h="3094">
                <a:moveTo>
                  <a:pt x="609" y="378"/>
                </a:moveTo>
                <a:cubicBezTo>
                  <a:pt x="609" y="378"/>
                  <a:pt x="645" y="364"/>
                  <a:pt x="682" y="350"/>
                </a:cubicBezTo>
                <a:cubicBezTo>
                  <a:pt x="672" y="314"/>
                  <a:pt x="692" y="278"/>
                  <a:pt x="692" y="278"/>
                </a:cubicBezTo>
                <a:cubicBezTo>
                  <a:pt x="698" y="260"/>
                  <a:pt x="715" y="264"/>
                  <a:pt x="720" y="242"/>
                </a:cubicBezTo>
                <a:cubicBezTo>
                  <a:pt x="746" y="212"/>
                  <a:pt x="730" y="180"/>
                  <a:pt x="720" y="146"/>
                </a:cubicBezTo>
                <a:cubicBezTo>
                  <a:pt x="732" y="106"/>
                  <a:pt x="703" y="61"/>
                  <a:pt x="660" y="39"/>
                </a:cubicBezTo>
                <a:cubicBezTo>
                  <a:pt x="617" y="10"/>
                  <a:pt x="531" y="0"/>
                  <a:pt x="483" y="16"/>
                </a:cubicBezTo>
                <a:cubicBezTo>
                  <a:pt x="435" y="32"/>
                  <a:pt x="422" y="83"/>
                  <a:pt x="409" y="118"/>
                </a:cubicBezTo>
                <a:lnTo>
                  <a:pt x="384" y="223"/>
                </a:lnTo>
                <a:cubicBezTo>
                  <a:pt x="384" y="223"/>
                  <a:pt x="376" y="324"/>
                  <a:pt x="330" y="348"/>
                </a:cubicBezTo>
                <a:cubicBezTo>
                  <a:pt x="386" y="358"/>
                  <a:pt x="415" y="391"/>
                  <a:pt x="415" y="391"/>
                </a:cubicBezTo>
                <a:lnTo>
                  <a:pt x="319" y="450"/>
                </a:lnTo>
                <a:lnTo>
                  <a:pt x="244" y="550"/>
                </a:lnTo>
                <a:lnTo>
                  <a:pt x="42" y="826"/>
                </a:lnTo>
                <a:cubicBezTo>
                  <a:pt x="2" y="886"/>
                  <a:pt x="0" y="892"/>
                  <a:pt x="4" y="907"/>
                </a:cubicBezTo>
                <a:cubicBezTo>
                  <a:pt x="8" y="922"/>
                  <a:pt x="70" y="943"/>
                  <a:pt x="126" y="994"/>
                </a:cubicBezTo>
                <a:lnTo>
                  <a:pt x="368" y="1150"/>
                </a:lnTo>
                <a:lnTo>
                  <a:pt x="397" y="1105"/>
                </a:lnTo>
                <a:lnTo>
                  <a:pt x="265" y="1008"/>
                </a:lnTo>
                <a:lnTo>
                  <a:pt x="126" y="879"/>
                </a:lnTo>
                <a:lnTo>
                  <a:pt x="147" y="841"/>
                </a:lnTo>
                <a:cubicBezTo>
                  <a:pt x="147" y="841"/>
                  <a:pt x="247" y="748"/>
                  <a:pt x="348" y="655"/>
                </a:cubicBezTo>
                <a:cubicBezTo>
                  <a:pt x="384" y="708"/>
                  <a:pt x="404" y="724"/>
                  <a:pt x="426" y="774"/>
                </a:cubicBezTo>
                <a:cubicBezTo>
                  <a:pt x="448" y="824"/>
                  <a:pt x="484" y="902"/>
                  <a:pt x="480" y="957"/>
                </a:cubicBezTo>
                <a:lnTo>
                  <a:pt x="399" y="1102"/>
                </a:lnTo>
                <a:lnTo>
                  <a:pt x="336" y="1212"/>
                </a:lnTo>
                <a:cubicBezTo>
                  <a:pt x="322" y="1244"/>
                  <a:pt x="314" y="1268"/>
                  <a:pt x="315" y="1293"/>
                </a:cubicBezTo>
                <a:cubicBezTo>
                  <a:pt x="316" y="1318"/>
                  <a:pt x="334" y="1618"/>
                  <a:pt x="343" y="1683"/>
                </a:cubicBezTo>
                <a:lnTo>
                  <a:pt x="367" y="1686"/>
                </a:lnTo>
                <a:cubicBezTo>
                  <a:pt x="367" y="1686"/>
                  <a:pt x="414" y="1852"/>
                  <a:pt x="462" y="2019"/>
                </a:cubicBezTo>
                <a:cubicBezTo>
                  <a:pt x="417" y="2130"/>
                  <a:pt x="413" y="2159"/>
                  <a:pt x="409" y="2274"/>
                </a:cubicBezTo>
                <a:cubicBezTo>
                  <a:pt x="405" y="2389"/>
                  <a:pt x="430" y="2635"/>
                  <a:pt x="427" y="2716"/>
                </a:cubicBezTo>
                <a:lnTo>
                  <a:pt x="402" y="2755"/>
                </a:lnTo>
                <a:lnTo>
                  <a:pt x="354" y="2784"/>
                </a:lnTo>
                <a:cubicBezTo>
                  <a:pt x="354" y="2784"/>
                  <a:pt x="347" y="2819"/>
                  <a:pt x="340" y="2854"/>
                </a:cubicBezTo>
                <a:cubicBezTo>
                  <a:pt x="375" y="2899"/>
                  <a:pt x="376" y="3013"/>
                  <a:pt x="376" y="3013"/>
                </a:cubicBezTo>
                <a:lnTo>
                  <a:pt x="393" y="3009"/>
                </a:lnTo>
                <a:lnTo>
                  <a:pt x="402" y="2959"/>
                </a:lnTo>
                <a:lnTo>
                  <a:pt x="424" y="2961"/>
                </a:lnTo>
                <a:lnTo>
                  <a:pt x="430" y="2925"/>
                </a:lnTo>
                <a:lnTo>
                  <a:pt x="487" y="3058"/>
                </a:lnTo>
                <a:cubicBezTo>
                  <a:pt x="520" y="3086"/>
                  <a:pt x="599" y="3091"/>
                  <a:pt x="628" y="3094"/>
                </a:cubicBezTo>
                <a:lnTo>
                  <a:pt x="661" y="3075"/>
                </a:lnTo>
                <a:lnTo>
                  <a:pt x="636" y="3036"/>
                </a:lnTo>
                <a:lnTo>
                  <a:pt x="690" y="3021"/>
                </a:lnTo>
                <a:lnTo>
                  <a:pt x="604" y="2913"/>
                </a:lnTo>
                <a:cubicBezTo>
                  <a:pt x="578" y="2861"/>
                  <a:pt x="574" y="2833"/>
                  <a:pt x="532" y="2710"/>
                </a:cubicBezTo>
                <a:cubicBezTo>
                  <a:pt x="534" y="2582"/>
                  <a:pt x="602" y="2260"/>
                  <a:pt x="619" y="2146"/>
                </a:cubicBezTo>
                <a:cubicBezTo>
                  <a:pt x="635" y="2031"/>
                  <a:pt x="634" y="2055"/>
                  <a:pt x="637" y="2025"/>
                </a:cubicBezTo>
                <a:cubicBezTo>
                  <a:pt x="640" y="1995"/>
                  <a:pt x="642" y="1980"/>
                  <a:pt x="639" y="1968"/>
                </a:cubicBezTo>
                <a:cubicBezTo>
                  <a:pt x="670" y="1830"/>
                  <a:pt x="702" y="1693"/>
                  <a:pt x="702" y="1693"/>
                </a:cubicBezTo>
                <a:lnTo>
                  <a:pt x="724" y="1692"/>
                </a:lnTo>
                <a:cubicBezTo>
                  <a:pt x="724" y="1692"/>
                  <a:pt x="763" y="1505"/>
                  <a:pt x="771" y="1413"/>
                </a:cubicBezTo>
                <a:cubicBezTo>
                  <a:pt x="779" y="1321"/>
                  <a:pt x="778" y="1218"/>
                  <a:pt x="772" y="1138"/>
                </a:cubicBezTo>
                <a:cubicBezTo>
                  <a:pt x="766" y="1082"/>
                  <a:pt x="745" y="994"/>
                  <a:pt x="735" y="934"/>
                </a:cubicBezTo>
                <a:lnTo>
                  <a:pt x="712" y="816"/>
                </a:lnTo>
                <a:lnTo>
                  <a:pt x="735" y="786"/>
                </a:lnTo>
                <a:lnTo>
                  <a:pt x="820" y="934"/>
                </a:lnTo>
                <a:cubicBezTo>
                  <a:pt x="849" y="968"/>
                  <a:pt x="867" y="1006"/>
                  <a:pt x="907" y="990"/>
                </a:cubicBezTo>
                <a:cubicBezTo>
                  <a:pt x="947" y="974"/>
                  <a:pt x="1004" y="894"/>
                  <a:pt x="1060" y="838"/>
                </a:cubicBezTo>
                <a:lnTo>
                  <a:pt x="1204" y="646"/>
                </a:lnTo>
                <a:cubicBezTo>
                  <a:pt x="1246" y="605"/>
                  <a:pt x="1286" y="608"/>
                  <a:pt x="1314" y="592"/>
                </a:cubicBezTo>
                <a:cubicBezTo>
                  <a:pt x="1342" y="576"/>
                  <a:pt x="1357" y="572"/>
                  <a:pt x="1374" y="547"/>
                </a:cubicBezTo>
                <a:cubicBezTo>
                  <a:pt x="1391" y="522"/>
                  <a:pt x="1416" y="462"/>
                  <a:pt x="1414" y="445"/>
                </a:cubicBezTo>
                <a:cubicBezTo>
                  <a:pt x="1401" y="435"/>
                  <a:pt x="1386" y="436"/>
                  <a:pt x="1365" y="445"/>
                </a:cubicBezTo>
                <a:lnTo>
                  <a:pt x="1288" y="501"/>
                </a:lnTo>
                <a:lnTo>
                  <a:pt x="1209" y="528"/>
                </a:lnTo>
                <a:lnTo>
                  <a:pt x="1234" y="445"/>
                </a:lnTo>
                <a:cubicBezTo>
                  <a:pt x="1231" y="435"/>
                  <a:pt x="1203" y="447"/>
                  <a:pt x="1192" y="468"/>
                </a:cubicBezTo>
                <a:lnTo>
                  <a:pt x="1167" y="573"/>
                </a:lnTo>
                <a:cubicBezTo>
                  <a:pt x="1117" y="639"/>
                  <a:pt x="957" y="856"/>
                  <a:pt x="892" y="862"/>
                </a:cubicBezTo>
                <a:cubicBezTo>
                  <a:pt x="852" y="790"/>
                  <a:pt x="801" y="672"/>
                  <a:pt x="775" y="607"/>
                </a:cubicBezTo>
                <a:cubicBezTo>
                  <a:pt x="751" y="543"/>
                  <a:pt x="766" y="508"/>
                  <a:pt x="747" y="480"/>
                </a:cubicBezTo>
                <a:cubicBezTo>
                  <a:pt x="728" y="449"/>
                  <a:pt x="683" y="452"/>
                  <a:pt x="664" y="439"/>
                </a:cubicBezTo>
                <a:cubicBezTo>
                  <a:pt x="645" y="426"/>
                  <a:pt x="643" y="412"/>
                  <a:pt x="634" y="402"/>
                </a:cubicBezTo>
                <a:lnTo>
                  <a:pt x="609" y="378"/>
                </a:ln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59632" y="5949280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Митюгина</a:t>
            </a: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Татьяна Геннадьевна, учитель английского языка</a:t>
            </a:r>
          </a:p>
          <a:p>
            <a:pPr algn="ctr"/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МБОУ – </a:t>
            </a:r>
            <a:r>
              <a:rPr lang="ru-RU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Кокинская</a:t>
            </a: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СОШ Брянской области</a:t>
            </a:r>
            <a:endParaRPr lang="ru-RU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1411952"/>
            <a:ext cx="7848872" cy="123110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детских виртуальных экскурсий «Мир вокруг меня». Номинация «Кто не знает чужих языков, ничего не знает о своем»                            Работа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Верезубовой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Ирины  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«Wonders  of the World -  Old &amp; New»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http://www.it-.ru/board.aspx?cat_no=107408&amp;tmpl=Thread&amp;BoardId=330349&amp;ThreadId=542057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81935465.jp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546" y="1251949"/>
            <a:ext cx="971600" cy="9529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143" y="2780928"/>
            <a:ext cx="2600758" cy="368056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3550" y="2780928"/>
            <a:ext cx="2602686" cy="368056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87819"/>
            <a:ext cx="3168352" cy="952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23" y="1534030"/>
            <a:ext cx="971600" cy="952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9135" y="3140968"/>
            <a:ext cx="7889080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ВЕБИНАР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«Организация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педагогических экспериментов на основе курса “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Happy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English.ru”: онлайн-консультация автора курса Клары Исааковны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Кауфман»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(Сертификат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 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30.01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2123" y="1622957"/>
            <a:ext cx="7866092" cy="12926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Заседание ЦШМО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Выступление на тему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«Технология формирующего оценивания» - 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Formative Assessment Classroom Techniques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FACTs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08133"/>
            <a:ext cx="971600" cy="952915"/>
          </a:xfrm>
          <a:prstGeom prst="rect">
            <a:avLst/>
          </a:prstGeom>
        </p:spPr>
      </p:pic>
      <p:pic>
        <p:nvPicPr>
          <p:cNvPr id="8" name="Рисунок 7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37112"/>
            <a:ext cx="971600" cy="9529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2123" y="4581128"/>
            <a:ext cx="7866092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ДИСТАНЦИОННЫЙ СЕМИНАР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«Совершенствование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разговорных навыков у  учащихся на уроках английского языка -залог успешной сдачи экзамена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(Сертификат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10.01 – 10.02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641131"/>
            <a:ext cx="2520280" cy="8928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96642"/>
            <a:ext cx="3719808" cy="516866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977970"/>
            <a:ext cx="3672408" cy="520600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0919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23" y="1534030"/>
            <a:ext cx="971600" cy="952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1628800"/>
            <a:ext cx="756084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Выступление на педсовете  «Системно-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подход в обучении» (по ФГОС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190" y="2924944"/>
            <a:ext cx="971600" cy="9529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2924944"/>
            <a:ext cx="7560840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Выступление на районном семинаре завучей «Научить учиться» (новые формы работы в условиях перехода на ФГОС –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глоги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интерактивные книги, веб-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квесты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дистанционное обучение).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190" y="4797152"/>
            <a:ext cx="971600" cy="9529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7624" y="4941168"/>
            <a:ext cx="7488832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и проведение Всероссийского творческого конкурса «Молодой учитель английского языка» 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  <a:hlinkClick r:id="rId3"/>
              </a:rPr>
              <a:t>http://metodisty.ru/m/groups/view/prepodavanie_angliiskogo_yazyka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548032"/>
            <a:ext cx="2880320" cy="9348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02" y="1370211"/>
            <a:ext cx="971600" cy="952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1538296"/>
            <a:ext cx="6768752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VIII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Всероссийский семинар учителей английского языка в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г.Обнинске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Выступление из опыта работы по УМК «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Happy English.ru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– 5 класс (четвертый год обучения)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657424"/>
            <a:ext cx="4161768" cy="231734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011" y="3679277"/>
            <a:ext cx="2900426" cy="229549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521801"/>
            <a:ext cx="2736304" cy="935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980728"/>
            <a:ext cx="3769557" cy="53732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964567"/>
            <a:ext cx="3816424" cy="540553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8105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361430"/>
            <a:ext cx="971600" cy="952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1484784"/>
            <a:ext cx="7200800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и проведение Всероссийского творческого конкурса  для учителей английского языка «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IT-Teacher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  <a:hlinkClick r:id="rId3"/>
              </a:rPr>
              <a:t>http://metodisty.ru/m/groups/view/prepodavanie_angliiskogo_yazyka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31" y="2993674"/>
            <a:ext cx="971600" cy="9529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45931" y="3284984"/>
            <a:ext cx="7142493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Вебинар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«Современные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подходы к обучению письменной речи и написанию эссе (на примерах федеральных курсов "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Enjoy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English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Happy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English.ru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")»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(сертификат)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31" y="4860518"/>
            <a:ext cx="971600" cy="9529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45931" y="5157192"/>
            <a:ext cx="7142493" cy="156966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Районный семинар учителей иностранного языка «Использование ИКТ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уроках английского языка»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Открытый урок, выступление по теме семинара.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532284"/>
            <a:ext cx="3168352" cy="952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766390"/>
            <a:ext cx="3724795" cy="532521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742391"/>
            <a:ext cx="3796461" cy="537321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51208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1414131"/>
            <a:ext cx="7920880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во Всероссийском творческом  конкурсе  на английском языке для учеников 9-11 классов «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Spring in my place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Верезубова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Ирина – 9 класс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Первое место - Диплом 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степени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  <a:hlinkClick r:id="rId2"/>
              </a:rPr>
              <a:t>://metodisty.ru/m/groups/view/prepodavanie_angliiskogo_yazyka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81935465.jp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565" y="1196751"/>
            <a:ext cx="971600" cy="9529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2952" y="2852936"/>
            <a:ext cx="2664296" cy="3773887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845558"/>
            <a:ext cx="2664297" cy="3770839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507453"/>
            <a:ext cx="2664296" cy="8418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351970"/>
            <a:ext cx="971600" cy="952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600" y="1556792"/>
            <a:ext cx="7704856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 во Всероссийском конкурсе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издательства"Просвещение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Россия спортивная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vk.com/club44834403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(Свидетельство)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530612"/>
            <a:ext cx="971600" cy="9529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3007069"/>
            <a:ext cx="7704856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 в Международном Методическом Конкурсе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проблеме преподавания английского языка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Insight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Teaching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 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  <a:hlinkClick r:id="rId4"/>
              </a:rPr>
              <a:t>http://english-edu.org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НОМИНАЦИЯ –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Методические разработки</a:t>
            </a:r>
          </a:p>
          <a:p>
            <a:pPr lvl="0"/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 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Диплом Победителя 2 степени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НОМИНАЦИЯ -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Веб-ресурсы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  -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Диплом Победителя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степени</a:t>
            </a:r>
            <a:endParaRPr lang="ru-RU" dirty="0"/>
          </a:p>
        </p:txBody>
      </p:sp>
      <p:pic>
        <p:nvPicPr>
          <p:cNvPr id="8" name="Рисунок 7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963344"/>
            <a:ext cx="971600" cy="9529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5301208"/>
            <a:ext cx="7704856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Вебинар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«ИКТ и новые возможности контроля в обучении английскому языку и подготовки к ГИА и ЕГЭ (на примерах электронных учебных пособий к курсам “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Enjoy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English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”, “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Happy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English.ru”, “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Millie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Millennium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English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”»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(Сертификат)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164" y="476672"/>
            <a:ext cx="2677988" cy="10801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55576" y="4725144"/>
            <a:ext cx="4536504" cy="163121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Вебинар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«Новое в курсе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appy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English.ru”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реализация идей ФГОС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(Свидетельство)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1556792"/>
            <a:ext cx="4392488" cy="22467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Третий Всероссийский слет учителей  (иностранного языка)  - Сочи 2012.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Курс «Применение информационно-коммуникационных технологий в соответствии с европейскими стандартами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ECDL.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Сертификат)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Сочи 20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556792"/>
            <a:ext cx="3379416" cy="224453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Рисунок 8" descr="Рисунок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0029" y="4509121"/>
            <a:ext cx="3326427" cy="187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281935465.jp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336335"/>
            <a:ext cx="971600" cy="952915"/>
          </a:xfrm>
          <a:prstGeom prst="rect">
            <a:avLst/>
          </a:prstGeom>
        </p:spPr>
      </p:pic>
      <p:pic>
        <p:nvPicPr>
          <p:cNvPr id="13" name="Рисунок 12" descr="281935465.jp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437112"/>
            <a:ext cx="971600" cy="95291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452082"/>
            <a:ext cx="2448272" cy="952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692696"/>
            <a:ext cx="3638550" cy="517207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92696"/>
            <a:ext cx="3708098" cy="5172075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40698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81" y="2132856"/>
            <a:ext cx="4003693" cy="302433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908720"/>
            <a:ext cx="3614959" cy="514907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3184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548680"/>
            <a:ext cx="3456384" cy="1152128"/>
          </a:xfrm>
          <a:prstGeom prst="rect">
            <a:avLst/>
          </a:prstGeom>
        </p:spPr>
      </p:pic>
      <p:pic>
        <p:nvPicPr>
          <p:cNvPr id="3" name="Рисунок 2" descr="281935465.jp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970" y="1844824"/>
            <a:ext cx="971600" cy="952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90320" y="1844824"/>
            <a:ext cx="7902159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Вебинар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«Развивающее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обучение на уроках английского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языка»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 примерах федеральных курсов “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Enjoy English”, “Happy English.ru”, “Millie-New Millennium English”).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(Сертификат)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81935465.jp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970" y="3444845"/>
            <a:ext cx="971600" cy="9529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7603" y="3415513"/>
            <a:ext cx="7884875" cy="16312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Вебинар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«Методические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использования ИКТ для обучения грамматике в младшей школе (на примерах электронных учебных пособий – обучающих компьютерных программ к учебникам “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Enjoy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English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 для 2-4 классов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)».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(Сертификат)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44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124744"/>
            <a:ext cx="3522031" cy="5040560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5" y="1124744"/>
            <a:ext cx="3531603" cy="504056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32660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76672"/>
            <a:ext cx="2520280" cy="1112518"/>
          </a:xfrm>
          <a:prstGeom prst="rect">
            <a:avLst/>
          </a:prstGeom>
        </p:spPr>
      </p:pic>
      <p:pic>
        <p:nvPicPr>
          <p:cNvPr id="4" name="Рисунок 3" descr="281935465.jp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970" y="1844824"/>
            <a:ext cx="971600" cy="9529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5656" y="2060848"/>
            <a:ext cx="7416824" cy="132343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Вебинар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«Развитие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смыслового чтения и исследовательских умений в качестве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результатов изучения английского языка (на примерах серии книг для чтения “READ UP!” / “Почитай!”) 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(Сертификат)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1504" y="3573016"/>
            <a:ext cx="7416824" cy="2985433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Всероссийский педсовет учителей английского языка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педсовета: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Что такое современный учебник по английскому языку? – 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Ольга Анатольевна Денисенко, к. </a:t>
            </a:r>
            <a:r>
              <a:rPr lang="ru-RU" sz="1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н., доцент, главный редактор издательства “Титул” и журнала “Английский язык в школе”.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Нормативная база работы учителя английского языка. – 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Евгения Владимировна Костюк, автор федерального курса “</a:t>
            </a:r>
            <a:r>
              <a:rPr lang="ru-RU" sz="1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Millie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 и учебных пособий по английскому языку, заведующая кафедрой иностранных языков (</a:t>
            </a:r>
            <a:r>
              <a:rPr lang="ru-RU" sz="1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СПбАППО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Организация внеурочной деятельности учителем английского языка. – 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Татьяна </a:t>
            </a:r>
            <a:r>
              <a:rPr lang="ru-RU" sz="1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Миъхайловна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Капранова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учитель английского языка, зам. директора по научно-методической работе МБОУ “</a:t>
            </a:r>
            <a:r>
              <a:rPr lang="ru-RU" sz="1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Новолядинская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СОШ”.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Методические особенности новых электронных учебных пособий по английскому языку (на примерах ОКП к федеральным курсам “</a:t>
            </a:r>
            <a:r>
              <a:rPr lang="ru-RU" sz="1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Enjoy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English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”, “</a:t>
            </a:r>
            <a:r>
              <a:rPr lang="ru-RU" sz="1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Happy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English.ru”, “</a:t>
            </a:r>
            <a:r>
              <a:rPr lang="ru-RU" sz="1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Millie-New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Millennium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English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”. – 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Алексей Васильевич </a:t>
            </a:r>
            <a:r>
              <a:rPr lang="ru-RU" sz="1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Конобеев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к. </a:t>
            </a:r>
            <a:r>
              <a:rPr lang="ru-RU" sz="12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н., директор по развитию компании «Образовательные Компьютерные Технологии», администратор портала </a:t>
            </a:r>
            <a:r>
              <a:rPr lang="ru-RU" sz="1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www.englishteachers.ru</a:t>
            </a:r>
            <a:r>
              <a:rPr lang="ru-RU" sz="1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Сертификат)</a:t>
            </a:r>
          </a:p>
          <a:p>
            <a:endParaRPr lang="ru-RU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81935465.jp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970" y="3298488"/>
            <a:ext cx="971600" cy="9529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08720"/>
            <a:ext cx="3649808" cy="5184850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5" y="918016"/>
            <a:ext cx="3668747" cy="517555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3" y="2132856"/>
            <a:ext cx="3096344" cy="4438961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57282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2012_вебинар_Кауфман_31 августа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980728"/>
            <a:ext cx="3508375" cy="50069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" name="Рисунок 2" descr="2012 Сочи сертификат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620688"/>
            <a:ext cx="3888432" cy="272323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 descr="2012 Сочи ИКТ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73016"/>
            <a:ext cx="3966426" cy="280831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1700808"/>
            <a:ext cx="4896544" cy="22159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авторском конкурсе презентаций к песне из учебника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Happy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English.ru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3 класса «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London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Zoo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Первое место –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авторский приз 2 000 рублей.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Благодарственное письмо.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 descr="zooburst.media.s3.amazonaws.com_emailphotos_zb01_50102a8457da2-50155718937ee.pn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844824"/>
            <a:ext cx="2448272" cy="18362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971600" y="4509120"/>
            <a:ext cx="7488832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Вебинар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«Использование песен в обучении английскому языку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(на примере курса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“Happy English.ru”)</a:t>
            </a:r>
          </a:p>
          <a:p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(C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видетельство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281935465.jp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628800"/>
            <a:ext cx="971600" cy="952915"/>
          </a:xfrm>
          <a:prstGeom prst="rect">
            <a:avLst/>
          </a:prstGeom>
        </p:spPr>
      </p:pic>
      <p:pic>
        <p:nvPicPr>
          <p:cNvPr id="15" name="Рисунок 14" descr="281935465.jp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365104"/>
            <a:ext cx="971600" cy="95291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9420" y="476672"/>
            <a:ext cx="2880320" cy="11521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2_вебинар_19 сентябр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764704"/>
            <a:ext cx="3848637" cy="54776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 descr="сканирование00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692696"/>
            <a:ext cx="3817642" cy="551723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484784"/>
            <a:ext cx="3888432" cy="286232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и проведение  Всероссийского творческого конкурса для учащихся 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“My Summer Adventure”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http://metodisty.ru/m/files/view/polozhenie_o_tvorcheskom_konkurse__dlya_uchachihsya_-My_Summer_Adventure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Благодарственное письмо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81935465.jp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628800"/>
            <a:ext cx="971600" cy="952915"/>
          </a:xfrm>
          <a:prstGeom prst="rect">
            <a:avLst/>
          </a:prstGeom>
        </p:spPr>
      </p:pic>
      <p:pic>
        <p:nvPicPr>
          <p:cNvPr id="5" name="Рисунок 4" descr="dad4fe3fbd48865545e8d1eee2718c3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4581128"/>
            <a:ext cx="2452674" cy="187220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2012_ конкурс_My Summer Adventure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520206"/>
            <a:ext cx="3434637" cy="486112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97701"/>
            <a:ext cx="2717707" cy="10870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1484784"/>
            <a:ext cx="5832648" cy="2523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Деловой прием  учителей 2012 – Москва, Измайлово.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во Всероссийском совещании «Формирование современной модели системы образования: состояние, проблемы, перспективы развития»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(Сертификат)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4221088"/>
            <a:ext cx="5760640" cy="16004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Семинар «Технология формирующего оценивания»  - </a:t>
            </a:r>
            <a:r>
              <a:rPr lang="en-US" sz="2000" b="1" dirty="0" smtClean="0">
                <a:solidFill>
                  <a:srgbClr val="002060"/>
                </a:solidFill>
              </a:rPr>
              <a:t>FACTs</a:t>
            </a:r>
            <a:r>
              <a:rPr lang="ru-RU" sz="2000" b="1" dirty="0" smtClean="0">
                <a:solidFill>
                  <a:srgbClr val="002060"/>
                </a:solidFill>
              </a:rPr>
              <a:t>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участие в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вебинарах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подготовка итоговой работы.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(Сертификат)</a:t>
            </a:r>
          </a:p>
          <a:p>
            <a:endParaRPr lang="ru-RU" dirty="0"/>
          </a:p>
        </p:txBody>
      </p:sp>
      <p:pic>
        <p:nvPicPr>
          <p:cNvPr id="9" name="Рисунок 8" descr="DSC0455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700808"/>
            <a:ext cx="2201713" cy="19037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Рисунок 9" descr="281935465.jp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36335"/>
            <a:ext cx="971600" cy="952915"/>
          </a:xfrm>
          <a:prstGeom prst="rect">
            <a:avLst/>
          </a:prstGeom>
        </p:spPr>
      </p:pic>
      <p:pic>
        <p:nvPicPr>
          <p:cNvPr id="11" name="Рисунок 10" descr="281935465.jp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33056"/>
            <a:ext cx="971600" cy="952915"/>
          </a:xfrm>
          <a:prstGeom prst="rect">
            <a:avLst/>
          </a:prstGeom>
        </p:spPr>
      </p:pic>
      <p:pic>
        <p:nvPicPr>
          <p:cNvPr id="12" name="Рисунок 11" descr="DSC0461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3861048"/>
            <a:ext cx="1728192" cy="2304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532284"/>
            <a:ext cx="2160240" cy="952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2_Деловой прием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7" y="921220"/>
            <a:ext cx="4464496" cy="315460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Рисунок 2" descr="Mityugina_T_G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08720"/>
            <a:ext cx="3790362" cy="53732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 descr="DSC0461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221088"/>
            <a:ext cx="3035829" cy="2276872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81935465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652" y="1439965"/>
            <a:ext cx="971600" cy="9529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1556792"/>
            <a:ext cx="3168352" cy="470898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Межрегиональный дистанционный образовательный конкурсный  проект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Olympism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state of mind”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посвящённый предстоящим зимним Олимпийским играм – 2014 в Сочи.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http://metodisty.ru/forum/groups/topic/konkursnyi_distancionnyi_obrazovatelnyi_proekt_-110.htm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Благодарственное письмо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12_ дистанц. проект_Mityugina_T_G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4630" y="1556792"/>
            <a:ext cx="3341745" cy="472964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487465"/>
            <a:ext cx="2592288" cy="952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62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0070C0"/>
      </a:hlink>
      <a:folHlink>
        <a:srgbClr val="0070C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300</TotalTime>
  <Words>701</Words>
  <Application>Microsoft Office PowerPoint</Application>
  <PresentationFormat>Экран (4:3)</PresentationFormat>
  <Paragraphs>65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Tatyana</dc:creator>
  <cp:lastModifiedBy>Tanya</cp:lastModifiedBy>
  <cp:revision>46</cp:revision>
  <dcterms:created xsi:type="dcterms:W3CDTF">2012-10-20T18:07:31Z</dcterms:created>
  <dcterms:modified xsi:type="dcterms:W3CDTF">2013-10-29T11:55:02Z</dcterms:modified>
</cp:coreProperties>
</file>