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0" r:id="rId7"/>
    <p:sldId id="264" r:id="rId8"/>
    <p:sldId id="266" r:id="rId9"/>
    <p:sldId id="263" r:id="rId10"/>
    <p:sldId id="267" r:id="rId11"/>
    <p:sldId id="268" r:id="rId12"/>
    <p:sldId id="269" r:id="rId13"/>
    <p:sldId id="26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DB4C96-16D7-4B2B-972E-C010314FC7F2}" type="doc">
      <dgm:prSet loTypeId="urn:microsoft.com/office/officeart/2005/8/layout/pyramid2" loCatId="list" qsTypeId="urn:microsoft.com/office/officeart/2005/8/quickstyle/simple1" qsCatId="simple" csTypeId="urn:microsoft.com/office/officeart/2005/8/colors/accent3_4" csCatId="accent3" phldr="1"/>
      <dgm:spPr/>
    </dgm:pt>
    <dgm:pt modelId="{AFCC0ECB-9737-434B-AEEF-9ACACED85313}">
      <dgm:prSet phldrT="[Текст]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b="1" i="1" dirty="0" smtClean="0">
              <a:solidFill>
                <a:schemeClr val="accent2">
                  <a:lumMod val="50000"/>
                </a:schemeClr>
              </a:solidFill>
            </a:rPr>
            <a:t>Обратный синквейн</a:t>
          </a:r>
          <a:r>
            <a:rPr lang="ru-RU" b="1" dirty="0" smtClean="0">
              <a:solidFill>
                <a:schemeClr val="accent2">
                  <a:lumMod val="50000"/>
                </a:schemeClr>
              </a:solidFill>
            </a:rPr>
            <a:t> </a:t>
          </a:r>
          <a:endParaRPr lang="ru-RU" b="1" dirty="0">
            <a:solidFill>
              <a:schemeClr val="accent2">
                <a:lumMod val="50000"/>
              </a:schemeClr>
            </a:solidFill>
          </a:endParaRPr>
        </a:p>
      </dgm:t>
    </dgm:pt>
    <dgm:pt modelId="{5E60A030-0F5C-436E-95CF-9614DF4648E6}" type="parTrans" cxnId="{0BD8BFDD-E318-4B00-9C05-EED82F207D6E}">
      <dgm:prSet/>
      <dgm:spPr/>
      <dgm:t>
        <a:bodyPr/>
        <a:lstStyle/>
        <a:p>
          <a:endParaRPr lang="ru-RU"/>
        </a:p>
      </dgm:t>
    </dgm:pt>
    <dgm:pt modelId="{8E9A28F4-F05D-4655-8A97-4958EEB08830}" type="sibTrans" cxnId="{0BD8BFDD-E318-4B00-9C05-EED82F207D6E}">
      <dgm:prSet/>
      <dgm:spPr/>
      <dgm:t>
        <a:bodyPr/>
        <a:lstStyle/>
        <a:p>
          <a:endParaRPr lang="ru-RU"/>
        </a:p>
      </dgm:t>
    </dgm:pt>
    <dgm:pt modelId="{0100A3B5-DE3E-4FC7-B6D8-FBCAC87A342F}">
      <dgm:prSet phldrT="[Текст]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b="1" i="1" dirty="0" smtClean="0">
              <a:solidFill>
                <a:schemeClr val="accent2">
                  <a:lumMod val="50000"/>
                </a:schemeClr>
              </a:solidFill>
            </a:rPr>
            <a:t>Зеркальный синквейн</a:t>
          </a:r>
          <a:r>
            <a:rPr lang="ru-RU" b="1" dirty="0" smtClean="0">
              <a:solidFill>
                <a:schemeClr val="accent2">
                  <a:lumMod val="50000"/>
                </a:schemeClr>
              </a:solidFill>
            </a:rPr>
            <a:t> </a:t>
          </a:r>
          <a:endParaRPr lang="ru-RU" b="1" dirty="0">
            <a:solidFill>
              <a:schemeClr val="accent2">
                <a:lumMod val="50000"/>
              </a:schemeClr>
            </a:solidFill>
          </a:endParaRPr>
        </a:p>
      </dgm:t>
    </dgm:pt>
    <dgm:pt modelId="{779B354B-82DE-4026-8B47-44C483838CB3}" type="parTrans" cxnId="{BDE3BF15-C2E5-4102-9D2E-9B110014D224}">
      <dgm:prSet/>
      <dgm:spPr/>
      <dgm:t>
        <a:bodyPr/>
        <a:lstStyle/>
        <a:p>
          <a:endParaRPr lang="ru-RU"/>
        </a:p>
      </dgm:t>
    </dgm:pt>
    <dgm:pt modelId="{A3586F47-0901-4317-9ADC-E76437368DDE}" type="sibTrans" cxnId="{BDE3BF15-C2E5-4102-9D2E-9B110014D224}">
      <dgm:prSet/>
      <dgm:spPr/>
      <dgm:t>
        <a:bodyPr/>
        <a:lstStyle/>
        <a:p>
          <a:endParaRPr lang="ru-RU"/>
        </a:p>
      </dgm:t>
    </dgm:pt>
    <dgm:pt modelId="{F5B9AEA1-D5DE-406C-AB01-2BAB17DD75BD}">
      <dgm:prSet phldrT="[Текст]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b="1" i="1" dirty="0" smtClean="0">
              <a:solidFill>
                <a:schemeClr val="accent2">
                  <a:lumMod val="50000"/>
                </a:schemeClr>
              </a:solidFill>
            </a:rPr>
            <a:t>Синквейн-бабочка</a:t>
          </a:r>
          <a:r>
            <a:rPr lang="ru-RU" dirty="0" smtClean="0"/>
            <a:t> </a:t>
          </a:r>
          <a:endParaRPr lang="ru-RU" dirty="0"/>
        </a:p>
      </dgm:t>
    </dgm:pt>
    <dgm:pt modelId="{FBF925D3-4295-4996-9253-540C1A34AB18}" type="parTrans" cxnId="{6B3C906F-AEF0-4AC9-8012-1412D8E7EA7E}">
      <dgm:prSet/>
      <dgm:spPr/>
      <dgm:t>
        <a:bodyPr/>
        <a:lstStyle/>
        <a:p>
          <a:endParaRPr lang="ru-RU"/>
        </a:p>
      </dgm:t>
    </dgm:pt>
    <dgm:pt modelId="{3C1C0E1F-78BE-4C28-8CD5-53F74835A4A8}" type="sibTrans" cxnId="{6B3C906F-AEF0-4AC9-8012-1412D8E7EA7E}">
      <dgm:prSet/>
      <dgm:spPr/>
      <dgm:t>
        <a:bodyPr/>
        <a:lstStyle/>
        <a:p>
          <a:endParaRPr lang="ru-RU"/>
        </a:p>
      </dgm:t>
    </dgm:pt>
    <dgm:pt modelId="{61EA966C-7A77-4B90-BF55-5E0D29E30902}">
      <dgm:prSet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b="1" i="1" dirty="0" smtClean="0">
              <a:solidFill>
                <a:schemeClr val="accent2">
                  <a:lumMod val="50000"/>
                </a:schemeClr>
              </a:solidFill>
            </a:rPr>
            <a:t>Корона синквейнов</a:t>
          </a:r>
          <a:r>
            <a:rPr lang="ru-RU" b="1" dirty="0" smtClean="0">
              <a:solidFill>
                <a:schemeClr val="accent2">
                  <a:lumMod val="50000"/>
                </a:schemeClr>
              </a:solidFill>
            </a:rPr>
            <a:t> </a:t>
          </a:r>
          <a:endParaRPr lang="ru-RU" b="1" dirty="0">
            <a:solidFill>
              <a:schemeClr val="accent2">
                <a:lumMod val="50000"/>
              </a:schemeClr>
            </a:solidFill>
          </a:endParaRPr>
        </a:p>
      </dgm:t>
    </dgm:pt>
    <dgm:pt modelId="{D0456233-D8E4-4858-A706-350F940D1892}" type="parTrans" cxnId="{FE23AC32-E712-4B21-A0C3-191918BF2383}">
      <dgm:prSet/>
      <dgm:spPr/>
      <dgm:t>
        <a:bodyPr/>
        <a:lstStyle/>
        <a:p>
          <a:endParaRPr lang="ru-RU"/>
        </a:p>
      </dgm:t>
    </dgm:pt>
    <dgm:pt modelId="{D5B3253A-346A-460F-BB81-898002CFD3BB}" type="sibTrans" cxnId="{FE23AC32-E712-4B21-A0C3-191918BF2383}">
      <dgm:prSet/>
      <dgm:spPr/>
      <dgm:t>
        <a:bodyPr/>
        <a:lstStyle/>
        <a:p>
          <a:endParaRPr lang="ru-RU"/>
        </a:p>
      </dgm:t>
    </dgm:pt>
    <dgm:pt modelId="{A4CBF60D-FF29-4AE6-A551-98B2C004E21F}">
      <dgm:prSet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b="1" i="1" dirty="0" smtClean="0">
              <a:solidFill>
                <a:schemeClr val="accent2">
                  <a:lumMod val="50000"/>
                </a:schemeClr>
              </a:solidFill>
            </a:rPr>
            <a:t>Гирлянда синквейнов</a:t>
          </a:r>
          <a:r>
            <a:rPr lang="ru-RU" b="1" dirty="0" smtClean="0">
              <a:solidFill>
                <a:schemeClr val="accent2">
                  <a:lumMod val="50000"/>
                </a:schemeClr>
              </a:solidFill>
            </a:rPr>
            <a:t> </a:t>
          </a:r>
          <a:endParaRPr lang="ru-RU" b="1" dirty="0">
            <a:solidFill>
              <a:schemeClr val="accent2">
                <a:lumMod val="50000"/>
              </a:schemeClr>
            </a:solidFill>
          </a:endParaRPr>
        </a:p>
      </dgm:t>
    </dgm:pt>
    <dgm:pt modelId="{E94BC0FD-AEED-4699-B90E-5E205D895613}" type="parTrans" cxnId="{80C46415-9E7C-4491-A14A-C3F79FAFA09C}">
      <dgm:prSet/>
      <dgm:spPr/>
      <dgm:t>
        <a:bodyPr/>
        <a:lstStyle/>
        <a:p>
          <a:endParaRPr lang="ru-RU"/>
        </a:p>
      </dgm:t>
    </dgm:pt>
    <dgm:pt modelId="{4B370C01-E6EA-449A-88CD-1801306C77E6}" type="sibTrans" cxnId="{80C46415-9E7C-4491-A14A-C3F79FAFA09C}">
      <dgm:prSet/>
      <dgm:spPr/>
      <dgm:t>
        <a:bodyPr/>
        <a:lstStyle/>
        <a:p>
          <a:endParaRPr lang="ru-RU"/>
        </a:p>
      </dgm:t>
    </dgm:pt>
    <dgm:pt modelId="{F5DCC96D-BB47-4FAB-B041-603F6D5F99D0}" type="pres">
      <dgm:prSet presAssocID="{0FDB4C96-16D7-4B2B-972E-C010314FC7F2}" presName="compositeShape" presStyleCnt="0">
        <dgm:presLayoutVars>
          <dgm:dir/>
          <dgm:resizeHandles/>
        </dgm:presLayoutVars>
      </dgm:prSet>
      <dgm:spPr/>
    </dgm:pt>
    <dgm:pt modelId="{FCDEEA29-CEE4-4715-AA69-7D2B09E82767}" type="pres">
      <dgm:prSet presAssocID="{0FDB4C96-16D7-4B2B-972E-C010314FC7F2}" presName="pyramid" presStyleLbl="node1" presStyleIdx="0" presStyleCnt="1"/>
      <dgm:spPr/>
    </dgm:pt>
    <dgm:pt modelId="{C96E714A-0DF5-4ED5-BA72-24A00EB081C3}" type="pres">
      <dgm:prSet presAssocID="{0FDB4C96-16D7-4B2B-972E-C010314FC7F2}" presName="theList" presStyleCnt="0"/>
      <dgm:spPr/>
    </dgm:pt>
    <dgm:pt modelId="{68DFED75-642C-43E7-8B58-547A84F7BE53}" type="pres">
      <dgm:prSet presAssocID="{AFCC0ECB-9737-434B-AEEF-9ACACED85313}" presName="aNode" presStyleLbl="fgAcc1" presStyleIdx="0" presStyleCnt="5" custScaleX="137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AEDE37-E93E-44FE-B1B0-53F501C265F1}" type="pres">
      <dgm:prSet presAssocID="{AFCC0ECB-9737-434B-AEEF-9ACACED85313}" presName="aSpace" presStyleCnt="0"/>
      <dgm:spPr/>
    </dgm:pt>
    <dgm:pt modelId="{4C6CF515-12DD-4167-98AA-11D88193EA29}" type="pres">
      <dgm:prSet presAssocID="{0100A3B5-DE3E-4FC7-B6D8-FBCAC87A342F}" presName="aNode" presStyleLbl="fgAcc1" presStyleIdx="1" presStyleCnt="5" custScaleX="129139" custLinFactY="4417" custLinFactNeighborX="-8295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C07A8-13DB-4804-821B-92BED610CA6D}" type="pres">
      <dgm:prSet presAssocID="{0100A3B5-DE3E-4FC7-B6D8-FBCAC87A342F}" presName="aSpace" presStyleCnt="0"/>
      <dgm:spPr/>
    </dgm:pt>
    <dgm:pt modelId="{EDDCE7CB-351A-4637-87C9-C455FBAF4DDC}" type="pres">
      <dgm:prSet presAssocID="{F5B9AEA1-D5DE-406C-AB01-2BAB17DD75BD}" presName="aNode" presStyleLbl="fgAcc1" presStyleIdx="2" presStyleCnt="5" custScaleX="133118" custLinFactY="14027" custLinFactNeighborX="408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99CD9-E883-456B-97EE-B0844543BC85}" type="pres">
      <dgm:prSet presAssocID="{F5B9AEA1-D5DE-406C-AB01-2BAB17DD75BD}" presName="aSpace" presStyleCnt="0"/>
      <dgm:spPr/>
    </dgm:pt>
    <dgm:pt modelId="{CDD97E76-8E44-471E-8EE0-365BC8BC13D6}" type="pres">
      <dgm:prSet presAssocID="{61EA966C-7A77-4B90-BF55-5E0D29E30902}" presName="aNode" presStyleLbl="fgAcc1" presStyleIdx="3" presStyleCnt="5" custScaleX="133996" custLinFactY="23636" custLinFactNeighborX="-7810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FD78FE-4CC6-4E8B-A5A7-24F3A4756A4A}" type="pres">
      <dgm:prSet presAssocID="{61EA966C-7A77-4B90-BF55-5E0D29E30902}" presName="aSpace" presStyleCnt="0"/>
      <dgm:spPr/>
    </dgm:pt>
    <dgm:pt modelId="{8521F0D0-4C9D-49D5-99BF-A912D578175C}" type="pres">
      <dgm:prSet presAssocID="{A4CBF60D-FF29-4AE6-A551-98B2C004E21F}" presName="aNode" presStyleLbl="fgAcc1" presStyleIdx="4" presStyleCnt="5" custScaleX="137975" custLinFactY="44347" custLinFactNeighborX="893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FD5C4F-F5AF-400D-B098-CA02AC75133D}" type="pres">
      <dgm:prSet presAssocID="{A4CBF60D-FF29-4AE6-A551-98B2C004E21F}" presName="aSpace" presStyleCnt="0"/>
      <dgm:spPr/>
    </dgm:pt>
  </dgm:ptLst>
  <dgm:cxnLst>
    <dgm:cxn modelId="{528C2C0F-E946-4122-8FF5-C0CDFEBB49C3}" type="presOf" srcId="{A4CBF60D-FF29-4AE6-A551-98B2C004E21F}" destId="{8521F0D0-4C9D-49D5-99BF-A912D578175C}" srcOrd="0" destOrd="0" presId="urn:microsoft.com/office/officeart/2005/8/layout/pyramid2"/>
    <dgm:cxn modelId="{49810BDF-2891-4908-8C82-B42C42C283BB}" type="presOf" srcId="{0FDB4C96-16D7-4B2B-972E-C010314FC7F2}" destId="{F5DCC96D-BB47-4FAB-B041-603F6D5F99D0}" srcOrd="0" destOrd="0" presId="urn:microsoft.com/office/officeart/2005/8/layout/pyramid2"/>
    <dgm:cxn modelId="{FE23AC32-E712-4B21-A0C3-191918BF2383}" srcId="{0FDB4C96-16D7-4B2B-972E-C010314FC7F2}" destId="{61EA966C-7A77-4B90-BF55-5E0D29E30902}" srcOrd="3" destOrd="0" parTransId="{D0456233-D8E4-4858-A706-350F940D1892}" sibTransId="{D5B3253A-346A-460F-BB81-898002CFD3BB}"/>
    <dgm:cxn modelId="{832294B7-E2BD-4D9F-9C41-96403891E8F5}" type="presOf" srcId="{0100A3B5-DE3E-4FC7-B6D8-FBCAC87A342F}" destId="{4C6CF515-12DD-4167-98AA-11D88193EA29}" srcOrd="0" destOrd="0" presId="urn:microsoft.com/office/officeart/2005/8/layout/pyramid2"/>
    <dgm:cxn modelId="{80C46415-9E7C-4491-A14A-C3F79FAFA09C}" srcId="{0FDB4C96-16D7-4B2B-972E-C010314FC7F2}" destId="{A4CBF60D-FF29-4AE6-A551-98B2C004E21F}" srcOrd="4" destOrd="0" parTransId="{E94BC0FD-AEED-4699-B90E-5E205D895613}" sibTransId="{4B370C01-E6EA-449A-88CD-1801306C77E6}"/>
    <dgm:cxn modelId="{0BD8BFDD-E318-4B00-9C05-EED82F207D6E}" srcId="{0FDB4C96-16D7-4B2B-972E-C010314FC7F2}" destId="{AFCC0ECB-9737-434B-AEEF-9ACACED85313}" srcOrd="0" destOrd="0" parTransId="{5E60A030-0F5C-436E-95CF-9614DF4648E6}" sibTransId="{8E9A28F4-F05D-4655-8A97-4958EEB08830}"/>
    <dgm:cxn modelId="{6B3C906F-AEF0-4AC9-8012-1412D8E7EA7E}" srcId="{0FDB4C96-16D7-4B2B-972E-C010314FC7F2}" destId="{F5B9AEA1-D5DE-406C-AB01-2BAB17DD75BD}" srcOrd="2" destOrd="0" parTransId="{FBF925D3-4295-4996-9253-540C1A34AB18}" sibTransId="{3C1C0E1F-78BE-4C28-8CD5-53F74835A4A8}"/>
    <dgm:cxn modelId="{BDE3BF15-C2E5-4102-9D2E-9B110014D224}" srcId="{0FDB4C96-16D7-4B2B-972E-C010314FC7F2}" destId="{0100A3B5-DE3E-4FC7-B6D8-FBCAC87A342F}" srcOrd="1" destOrd="0" parTransId="{779B354B-82DE-4026-8B47-44C483838CB3}" sibTransId="{A3586F47-0901-4317-9ADC-E76437368DDE}"/>
    <dgm:cxn modelId="{97E3AA9F-8076-4C4F-91E1-54E826DF3EA2}" type="presOf" srcId="{AFCC0ECB-9737-434B-AEEF-9ACACED85313}" destId="{68DFED75-642C-43E7-8B58-547A84F7BE53}" srcOrd="0" destOrd="0" presId="urn:microsoft.com/office/officeart/2005/8/layout/pyramid2"/>
    <dgm:cxn modelId="{5AC8DE90-165C-4FFA-8425-34B49522E131}" type="presOf" srcId="{F5B9AEA1-D5DE-406C-AB01-2BAB17DD75BD}" destId="{EDDCE7CB-351A-4637-87C9-C455FBAF4DDC}" srcOrd="0" destOrd="0" presId="urn:microsoft.com/office/officeart/2005/8/layout/pyramid2"/>
    <dgm:cxn modelId="{2E1E5CAB-CA29-48A2-AD63-BF9BB5E30C2C}" type="presOf" srcId="{61EA966C-7A77-4B90-BF55-5E0D29E30902}" destId="{CDD97E76-8E44-471E-8EE0-365BC8BC13D6}" srcOrd="0" destOrd="0" presId="urn:microsoft.com/office/officeart/2005/8/layout/pyramid2"/>
    <dgm:cxn modelId="{90C8D4D2-9BF6-40FB-B624-43A2C0CAC732}" type="presParOf" srcId="{F5DCC96D-BB47-4FAB-B041-603F6D5F99D0}" destId="{FCDEEA29-CEE4-4715-AA69-7D2B09E82767}" srcOrd="0" destOrd="0" presId="urn:microsoft.com/office/officeart/2005/8/layout/pyramid2"/>
    <dgm:cxn modelId="{F464152E-80D2-420D-80B8-8106866BC503}" type="presParOf" srcId="{F5DCC96D-BB47-4FAB-B041-603F6D5F99D0}" destId="{C96E714A-0DF5-4ED5-BA72-24A00EB081C3}" srcOrd="1" destOrd="0" presId="urn:microsoft.com/office/officeart/2005/8/layout/pyramid2"/>
    <dgm:cxn modelId="{5A6F862B-2483-4E08-BEFD-C58D579AFFE8}" type="presParOf" srcId="{C96E714A-0DF5-4ED5-BA72-24A00EB081C3}" destId="{68DFED75-642C-43E7-8B58-547A84F7BE53}" srcOrd="0" destOrd="0" presId="urn:microsoft.com/office/officeart/2005/8/layout/pyramid2"/>
    <dgm:cxn modelId="{71F0036F-7628-4EA7-BC9B-436166116457}" type="presParOf" srcId="{C96E714A-0DF5-4ED5-BA72-24A00EB081C3}" destId="{6AAEDE37-E93E-44FE-B1B0-53F501C265F1}" srcOrd="1" destOrd="0" presId="urn:microsoft.com/office/officeart/2005/8/layout/pyramid2"/>
    <dgm:cxn modelId="{B3B69028-4F4B-4ABA-8300-7979BAEE500C}" type="presParOf" srcId="{C96E714A-0DF5-4ED5-BA72-24A00EB081C3}" destId="{4C6CF515-12DD-4167-98AA-11D88193EA29}" srcOrd="2" destOrd="0" presId="urn:microsoft.com/office/officeart/2005/8/layout/pyramid2"/>
    <dgm:cxn modelId="{2311EBAD-3C88-48AD-AEEB-236597ECFFA7}" type="presParOf" srcId="{C96E714A-0DF5-4ED5-BA72-24A00EB081C3}" destId="{FF9C07A8-13DB-4804-821B-92BED610CA6D}" srcOrd="3" destOrd="0" presId="urn:microsoft.com/office/officeart/2005/8/layout/pyramid2"/>
    <dgm:cxn modelId="{97871BD4-2296-493C-BABA-10320217E553}" type="presParOf" srcId="{C96E714A-0DF5-4ED5-BA72-24A00EB081C3}" destId="{EDDCE7CB-351A-4637-87C9-C455FBAF4DDC}" srcOrd="4" destOrd="0" presId="urn:microsoft.com/office/officeart/2005/8/layout/pyramid2"/>
    <dgm:cxn modelId="{7E2F3F29-A088-4A94-8B5E-9AD4F41D1BC2}" type="presParOf" srcId="{C96E714A-0DF5-4ED5-BA72-24A00EB081C3}" destId="{1F499CD9-E883-456B-97EE-B0844543BC85}" srcOrd="5" destOrd="0" presId="urn:microsoft.com/office/officeart/2005/8/layout/pyramid2"/>
    <dgm:cxn modelId="{81EF1FD4-07C8-4A97-ACBD-41B8E7F94D8F}" type="presParOf" srcId="{C96E714A-0DF5-4ED5-BA72-24A00EB081C3}" destId="{CDD97E76-8E44-471E-8EE0-365BC8BC13D6}" srcOrd="6" destOrd="0" presId="urn:microsoft.com/office/officeart/2005/8/layout/pyramid2"/>
    <dgm:cxn modelId="{2E9BC535-7C80-4240-93A1-CC3EEB6174A1}" type="presParOf" srcId="{C96E714A-0DF5-4ED5-BA72-24A00EB081C3}" destId="{B0FD78FE-4CC6-4E8B-A5A7-24F3A4756A4A}" srcOrd="7" destOrd="0" presId="urn:microsoft.com/office/officeart/2005/8/layout/pyramid2"/>
    <dgm:cxn modelId="{1C815814-A1C7-4B81-9B2E-6A8F76D34AA9}" type="presParOf" srcId="{C96E714A-0DF5-4ED5-BA72-24A00EB081C3}" destId="{8521F0D0-4C9D-49D5-99BF-A912D578175C}" srcOrd="8" destOrd="0" presId="urn:microsoft.com/office/officeart/2005/8/layout/pyramid2"/>
    <dgm:cxn modelId="{78FC2E16-75EB-47FE-91C6-91F1BDE8BCDB}" type="presParOf" srcId="{C96E714A-0DF5-4ED5-BA72-24A00EB081C3}" destId="{4EFD5C4F-F5AF-400D-B098-CA02AC75133D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694CE1-9653-47AB-916B-BB7376D4C4E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83C5DD-D3FE-409D-8AA7-108EC238D015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Синквейн</a:t>
          </a:r>
          <a:r>
            <a:rPr lang="ru-RU" dirty="0" smtClean="0">
              <a:solidFill>
                <a:srgbClr val="003300"/>
              </a:solidFill>
            </a:rPr>
            <a:t> </a:t>
          </a:r>
          <a:endParaRPr lang="ru-RU" dirty="0">
            <a:solidFill>
              <a:srgbClr val="003300"/>
            </a:solidFill>
          </a:endParaRPr>
        </a:p>
      </dgm:t>
    </dgm:pt>
    <dgm:pt modelId="{E277E29D-738E-4DEB-B14B-8A265738DC59}" type="parTrans" cxnId="{AA91BF83-D817-49C7-8415-F1C2144F08AD}">
      <dgm:prSet/>
      <dgm:spPr/>
      <dgm:t>
        <a:bodyPr/>
        <a:lstStyle/>
        <a:p>
          <a:endParaRPr lang="ru-RU"/>
        </a:p>
      </dgm:t>
    </dgm:pt>
    <dgm:pt modelId="{D9106BB2-0B85-4D86-9389-9BCAE810CF3A}" type="sibTrans" cxnId="{AA91BF83-D817-49C7-8415-F1C2144F08AD}">
      <dgm:prSet/>
      <dgm:spPr/>
      <dgm:t>
        <a:bodyPr/>
        <a:lstStyle/>
        <a:p>
          <a:endParaRPr lang="ru-RU"/>
        </a:p>
      </dgm:t>
    </dgm:pt>
    <dgm:pt modelId="{EB644EDC-AAE9-4596-9E7D-CFCC32E2D892}">
      <dgm:prSet phldrT="[Текст]" custT="1"/>
      <dgm:spPr>
        <a:solidFill>
          <a:srgbClr val="FFFF00"/>
        </a:solidFill>
        <a:scene3d>
          <a:camera prst="orthographicFront"/>
          <a:lightRig rig="flat" dir="tl">
            <a:rot lat="0" lon="0" rev="6600000"/>
          </a:lightRig>
        </a:scene3d>
        <a:sp3d>
          <a:bevelT/>
        </a:sp3d>
      </dgm:spPr>
      <dgm:t>
        <a:bodyPr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1800" b="1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Свободное творчество</a:t>
          </a:r>
          <a:endParaRPr lang="ru-RU" sz="1800" b="1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E8DEFC06-B4E3-4788-AEAE-B20886238DF5}" type="parTrans" cxnId="{7DC04957-9EB9-4B4C-96AD-22351E284F18}">
      <dgm:prSet/>
      <dgm:spPr/>
      <dgm:t>
        <a:bodyPr/>
        <a:lstStyle/>
        <a:p>
          <a:endParaRPr lang="ru-RU"/>
        </a:p>
      </dgm:t>
    </dgm:pt>
    <dgm:pt modelId="{33A44386-3847-4A20-8BB6-2BDFFFBFD2FE}" type="sibTrans" cxnId="{7DC04957-9EB9-4B4C-96AD-22351E284F18}">
      <dgm:prSet/>
      <dgm:spPr/>
      <dgm:t>
        <a:bodyPr/>
        <a:lstStyle/>
        <a:p>
          <a:endParaRPr lang="ru-RU" dirty="0"/>
        </a:p>
      </dgm:t>
    </dgm:pt>
    <dgm:pt modelId="{EB3EE835-D38A-4836-BF47-7C6E63D6A74E}">
      <dgm:prSet phldrT="[Текст]" custT="1"/>
      <dgm:spPr>
        <a:solidFill>
          <a:srgbClr val="FFFF00"/>
        </a:solidFill>
      </dgm:spPr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1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Способности к анализу </a:t>
          </a:r>
          <a:endParaRPr lang="ru-RU" sz="2000" b="1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F70C647E-E09A-4A61-A107-2468B81D6BD8}" type="parTrans" cxnId="{EFB9F0B3-AA82-4819-BDFE-37B12D8F772C}">
      <dgm:prSet/>
      <dgm:spPr/>
      <dgm:t>
        <a:bodyPr/>
        <a:lstStyle/>
        <a:p>
          <a:endParaRPr lang="ru-RU"/>
        </a:p>
      </dgm:t>
    </dgm:pt>
    <dgm:pt modelId="{4BA88E17-F88B-402B-BD17-C860C1CB6D60}" type="sibTrans" cxnId="{EFB9F0B3-AA82-4819-BDFE-37B12D8F772C}">
      <dgm:prSet/>
      <dgm:spPr/>
      <dgm:t>
        <a:bodyPr/>
        <a:lstStyle/>
        <a:p>
          <a:endParaRPr lang="ru-RU" dirty="0"/>
        </a:p>
      </dgm:t>
    </dgm:pt>
    <dgm:pt modelId="{3BC55C2A-C072-4406-A556-C5C7050C9AB2}">
      <dgm:prSet phldrT="[Текст]" custT="1"/>
      <dgm:spPr>
        <a:solidFill>
          <a:srgbClr val="FFFF00"/>
        </a:solidFill>
      </dgm:spPr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1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Умение обобщать</a:t>
          </a:r>
          <a:endParaRPr lang="ru-RU" sz="2000" b="1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2C1CA690-8A1A-4B21-90D7-0BCB033EF245}" type="parTrans" cxnId="{B74A78B4-6D72-4CFC-BC24-2DA7D7141B80}">
      <dgm:prSet/>
      <dgm:spPr/>
      <dgm:t>
        <a:bodyPr/>
        <a:lstStyle/>
        <a:p>
          <a:endParaRPr lang="ru-RU"/>
        </a:p>
      </dgm:t>
    </dgm:pt>
    <dgm:pt modelId="{F29F4300-5993-4DC1-9867-F6E02F1C80BB}" type="sibTrans" cxnId="{B74A78B4-6D72-4CFC-BC24-2DA7D7141B80}">
      <dgm:prSet/>
      <dgm:spPr/>
      <dgm:t>
        <a:bodyPr/>
        <a:lstStyle/>
        <a:p>
          <a:endParaRPr lang="ru-RU" dirty="0"/>
        </a:p>
      </dgm:t>
    </dgm:pt>
    <dgm:pt modelId="{018223AA-79A3-4499-9456-0FDA0D36AA47}">
      <dgm:prSet phldrT="[Текст]" custT="1"/>
      <dgm:spPr>
        <a:solidFill>
          <a:srgbClr val="FFFF00"/>
        </a:solidFill>
      </dgm:spPr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1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Умение делать выводы</a:t>
          </a:r>
          <a:endParaRPr lang="ru-RU" sz="2000" b="1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0A8CC7FC-C257-422E-8CDE-DA96F4BDB5CC}" type="parTrans" cxnId="{DF701BA7-460D-475A-A554-D47870568108}">
      <dgm:prSet/>
      <dgm:spPr/>
      <dgm:t>
        <a:bodyPr/>
        <a:lstStyle/>
        <a:p>
          <a:endParaRPr lang="ru-RU"/>
        </a:p>
      </dgm:t>
    </dgm:pt>
    <dgm:pt modelId="{E6AD788A-E362-44C5-8BE5-8F4CC07A2D1B}" type="sibTrans" cxnId="{DF701BA7-460D-475A-A554-D47870568108}">
      <dgm:prSet/>
      <dgm:spPr/>
      <dgm:t>
        <a:bodyPr/>
        <a:lstStyle/>
        <a:p>
          <a:endParaRPr lang="ru-RU" dirty="0"/>
        </a:p>
      </dgm:t>
    </dgm:pt>
    <dgm:pt modelId="{66947D11-737A-454E-9EDA-E65B8C79F5FA}" type="pres">
      <dgm:prSet presAssocID="{64694CE1-9653-47AB-916B-BB7376D4C4E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308461-92AF-4A37-AB53-DE1FD7388ABC}" type="pres">
      <dgm:prSet presAssocID="{5A83C5DD-D3FE-409D-8AA7-108EC238D015}" presName="centerShape" presStyleLbl="node0" presStyleIdx="0" presStyleCnt="1" custScaleX="102738" custScaleY="69018"/>
      <dgm:spPr/>
      <dgm:t>
        <a:bodyPr/>
        <a:lstStyle/>
        <a:p>
          <a:endParaRPr lang="ru-RU"/>
        </a:p>
      </dgm:t>
    </dgm:pt>
    <dgm:pt modelId="{246D9BB5-0248-41F9-98A1-566549E8ECB2}" type="pres">
      <dgm:prSet presAssocID="{EB644EDC-AAE9-4596-9E7D-CFCC32E2D892}" presName="node" presStyleLbl="node1" presStyleIdx="0" presStyleCnt="4" custScaleX="1768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4DF7DC-6B0C-4D01-9EE3-BDB0714B0FC0}" type="pres">
      <dgm:prSet presAssocID="{EB644EDC-AAE9-4596-9E7D-CFCC32E2D892}" presName="dummy" presStyleCnt="0"/>
      <dgm:spPr/>
    </dgm:pt>
    <dgm:pt modelId="{5767252F-1A7A-44B4-9D06-CF4B56C4E8A7}" type="pres">
      <dgm:prSet presAssocID="{33A44386-3847-4A20-8BB6-2BDFFFBFD2FE}" presName="sibTrans" presStyleLbl="sibTrans2D1" presStyleIdx="0" presStyleCnt="4"/>
      <dgm:spPr/>
      <dgm:t>
        <a:bodyPr/>
        <a:lstStyle/>
        <a:p>
          <a:endParaRPr lang="ru-RU"/>
        </a:p>
      </dgm:t>
    </dgm:pt>
    <dgm:pt modelId="{B2FD2BA3-FF25-4C2B-8E50-9178BC1E1995}" type="pres">
      <dgm:prSet presAssocID="{EB3EE835-D38A-4836-BF47-7C6E63D6A74E}" presName="node" presStyleLbl="node1" presStyleIdx="1" presStyleCnt="4" custScaleX="197851" custRadScaleRad="117492" custRadScaleInc="3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E0AA57-176A-409D-B730-5C67345A2BB3}" type="pres">
      <dgm:prSet presAssocID="{EB3EE835-D38A-4836-BF47-7C6E63D6A74E}" presName="dummy" presStyleCnt="0"/>
      <dgm:spPr/>
    </dgm:pt>
    <dgm:pt modelId="{0141DB00-B80F-429B-848E-D9153587233D}" type="pres">
      <dgm:prSet presAssocID="{4BA88E17-F88B-402B-BD17-C860C1CB6D60}" presName="sibTrans" presStyleLbl="sibTrans2D1" presStyleIdx="1" presStyleCnt="4"/>
      <dgm:spPr/>
      <dgm:t>
        <a:bodyPr/>
        <a:lstStyle/>
        <a:p>
          <a:endParaRPr lang="ru-RU"/>
        </a:p>
      </dgm:t>
    </dgm:pt>
    <dgm:pt modelId="{0C6A3FD0-E4CF-4C88-8FE4-506DE3D07920}" type="pres">
      <dgm:prSet presAssocID="{3BC55C2A-C072-4406-A556-C5C7050C9AB2}" presName="node" presStyleLbl="node1" presStyleIdx="2" presStyleCnt="4" custScaleX="1982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80D3C6-DD1C-4BEB-9F00-E2E7704FBE4F}" type="pres">
      <dgm:prSet presAssocID="{3BC55C2A-C072-4406-A556-C5C7050C9AB2}" presName="dummy" presStyleCnt="0"/>
      <dgm:spPr/>
    </dgm:pt>
    <dgm:pt modelId="{A488F480-334F-4B4A-848C-CFFBCE00A078}" type="pres">
      <dgm:prSet presAssocID="{F29F4300-5993-4DC1-9867-F6E02F1C80BB}" presName="sibTrans" presStyleLbl="sibTrans2D1" presStyleIdx="2" presStyleCnt="4"/>
      <dgm:spPr/>
      <dgm:t>
        <a:bodyPr/>
        <a:lstStyle/>
        <a:p>
          <a:endParaRPr lang="ru-RU"/>
        </a:p>
      </dgm:t>
    </dgm:pt>
    <dgm:pt modelId="{E08C4DB7-DCD6-4156-A5F6-124CF0C7AD97}" type="pres">
      <dgm:prSet presAssocID="{018223AA-79A3-4499-9456-0FDA0D36AA47}" presName="node" presStyleLbl="node1" presStyleIdx="3" presStyleCnt="4" custScaleX="169981" custRadScaleRad="117357" custRadScaleInc="-3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495D92-324F-4D30-81DE-4A02C8D6DD6A}" type="pres">
      <dgm:prSet presAssocID="{018223AA-79A3-4499-9456-0FDA0D36AA47}" presName="dummy" presStyleCnt="0"/>
      <dgm:spPr/>
    </dgm:pt>
    <dgm:pt modelId="{5C502FF4-D1B1-4A26-90BA-97A098C373FF}" type="pres">
      <dgm:prSet presAssocID="{E6AD788A-E362-44C5-8BE5-8F4CC07A2D1B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AA91BF83-D817-49C7-8415-F1C2144F08AD}" srcId="{64694CE1-9653-47AB-916B-BB7376D4C4EB}" destId="{5A83C5DD-D3FE-409D-8AA7-108EC238D015}" srcOrd="0" destOrd="0" parTransId="{E277E29D-738E-4DEB-B14B-8A265738DC59}" sibTransId="{D9106BB2-0B85-4D86-9389-9BCAE810CF3A}"/>
    <dgm:cxn modelId="{9E3CA00F-B1FF-4671-82D2-5738D0384F3D}" type="presOf" srcId="{64694CE1-9653-47AB-916B-BB7376D4C4EB}" destId="{66947D11-737A-454E-9EDA-E65B8C79F5FA}" srcOrd="0" destOrd="0" presId="urn:microsoft.com/office/officeart/2005/8/layout/radial6"/>
    <dgm:cxn modelId="{63540FBD-66AD-4201-873B-BC0D8271604B}" type="presOf" srcId="{33A44386-3847-4A20-8BB6-2BDFFFBFD2FE}" destId="{5767252F-1A7A-44B4-9D06-CF4B56C4E8A7}" srcOrd="0" destOrd="0" presId="urn:microsoft.com/office/officeart/2005/8/layout/radial6"/>
    <dgm:cxn modelId="{5CDAFD4D-4337-439C-8853-66EB64E703AA}" type="presOf" srcId="{5A83C5DD-D3FE-409D-8AA7-108EC238D015}" destId="{40308461-92AF-4A37-AB53-DE1FD7388ABC}" srcOrd="0" destOrd="0" presId="urn:microsoft.com/office/officeart/2005/8/layout/radial6"/>
    <dgm:cxn modelId="{7DC04957-9EB9-4B4C-96AD-22351E284F18}" srcId="{5A83C5DD-D3FE-409D-8AA7-108EC238D015}" destId="{EB644EDC-AAE9-4596-9E7D-CFCC32E2D892}" srcOrd="0" destOrd="0" parTransId="{E8DEFC06-B4E3-4788-AEAE-B20886238DF5}" sibTransId="{33A44386-3847-4A20-8BB6-2BDFFFBFD2FE}"/>
    <dgm:cxn modelId="{6A888643-E680-4484-8388-06ABD0F149E6}" type="presOf" srcId="{3BC55C2A-C072-4406-A556-C5C7050C9AB2}" destId="{0C6A3FD0-E4CF-4C88-8FE4-506DE3D07920}" srcOrd="0" destOrd="0" presId="urn:microsoft.com/office/officeart/2005/8/layout/radial6"/>
    <dgm:cxn modelId="{F3CE8C51-D0C5-4D4D-B8C1-299862582C99}" type="presOf" srcId="{EB3EE835-D38A-4836-BF47-7C6E63D6A74E}" destId="{B2FD2BA3-FF25-4C2B-8E50-9178BC1E1995}" srcOrd="0" destOrd="0" presId="urn:microsoft.com/office/officeart/2005/8/layout/radial6"/>
    <dgm:cxn modelId="{B74A78B4-6D72-4CFC-BC24-2DA7D7141B80}" srcId="{5A83C5DD-D3FE-409D-8AA7-108EC238D015}" destId="{3BC55C2A-C072-4406-A556-C5C7050C9AB2}" srcOrd="2" destOrd="0" parTransId="{2C1CA690-8A1A-4B21-90D7-0BCB033EF245}" sibTransId="{F29F4300-5993-4DC1-9867-F6E02F1C80BB}"/>
    <dgm:cxn modelId="{6145476A-A6FF-40EB-A853-F5FBF48D829B}" type="presOf" srcId="{4BA88E17-F88B-402B-BD17-C860C1CB6D60}" destId="{0141DB00-B80F-429B-848E-D9153587233D}" srcOrd="0" destOrd="0" presId="urn:microsoft.com/office/officeart/2005/8/layout/radial6"/>
    <dgm:cxn modelId="{04C410FA-6F86-457B-8DD6-FC571224775B}" type="presOf" srcId="{E6AD788A-E362-44C5-8BE5-8F4CC07A2D1B}" destId="{5C502FF4-D1B1-4A26-90BA-97A098C373FF}" srcOrd="0" destOrd="0" presId="urn:microsoft.com/office/officeart/2005/8/layout/radial6"/>
    <dgm:cxn modelId="{DF701BA7-460D-475A-A554-D47870568108}" srcId="{5A83C5DD-D3FE-409D-8AA7-108EC238D015}" destId="{018223AA-79A3-4499-9456-0FDA0D36AA47}" srcOrd="3" destOrd="0" parTransId="{0A8CC7FC-C257-422E-8CDE-DA96F4BDB5CC}" sibTransId="{E6AD788A-E362-44C5-8BE5-8F4CC07A2D1B}"/>
    <dgm:cxn modelId="{2F3C01A7-66B9-4F5E-8344-80D454765FB8}" type="presOf" srcId="{EB644EDC-AAE9-4596-9E7D-CFCC32E2D892}" destId="{246D9BB5-0248-41F9-98A1-566549E8ECB2}" srcOrd="0" destOrd="0" presId="urn:microsoft.com/office/officeart/2005/8/layout/radial6"/>
    <dgm:cxn modelId="{257A4A1F-3C40-4B20-8EFF-6BFDD6C9FFBF}" type="presOf" srcId="{F29F4300-5993-4DC1-9867-F6E02F1C80BB}" destId="{A488F480-334F-4B4A-848C-CFFBCE00A078}" srcOrd="0" destOrd="0" presId="urn:microsoft.com/office/officeart/2005/8/layout/radial6"/>
    <dgm:cxn modelId="{EFB9F0B3-AA82-4819-BDFE-37B12D8F772C}" srcId="{5A83C5DD-D3FE-409D-8AA7-108EC238D015}" destId="{EB3EE835-D38A-4836-BF47-7C6E63D6A74E}" srcOrd="1" destOrd="0" parTransId="{F70C647E-E09A-4A61-A107-2468B81D6BD8}" sibTransId="{4BA88E17-F88B-402B-BD17-C860C1CB6D60}"/>
    <dgm:cxn modelId="{20E420B0-328B-4F04-8095-22881A46E682}" type="presOf" srcId="{018223AA-79A3-4499-9456-0FDA0D36AA47}" destId="{E08C4DB7-DCD6-4156-A5F6-124CF0C7AD97}" srcOrd="0" destOrd="0" presId="urn:microsoft.com/office/officeart/2005/8/layout/radial6"/>
    <dgm:cxn modelId="{22422C1B-D1A4-44F3-B05F-09E4DBA2DAD0}" type="presParOf" srcId="{66947D11-737A-454E-9EDA-E65B8C79F5FA}" destId="{40308461-92AF-4A37-AB53-DE1FD7388ABC}" srcOrd="0" destOrd="0" presId="urn:microsoft.com/office/officeart/2005/8/layout/radial6"/>
    <dgm:cxn modelId="{F0958063-F76C-4421-8040-A4BC3769820F}" type="presParOf" srcId="{66947D11-737A-454E-9EDA-E65B8C79F5FA}" destId="{246D9BB5-0248-41F9-98A1-566549E8ECB2}" srcOrd="1" destOrd="0" presId="urn:microsoft.com/office/officeart/2005/8/layout/radial6"/>
    <dgm:cxn modelId="{2BB38EB4-8E09-41F4-8BF7-903F57FD6708}" type="presParOf" srcId="{66947D11-737A-454E-9EDA-E65B8C79F5FA}" destId="{D34DF7DC-6B0C-4D01-9EE3-BDB0714B0FC0}" srcOrd="2" destOrd="0" presId="urn:microsoft.com/office/officeart/2005/8/layout/radial6"/>
    <dgm:cxn modelId="{5BA41A4C-4823-468B-AF08-C80E54CB4C20}" type="presParOf" srcId="{66947D11-737A-454E-9EDA-E65B8C79F5FA}" destId="{5767252F-1A7A-44B4-9D06-CF4B56C4E8A7}" srcOrd="3" destOrd="0" presId="urn:microsoft.com/office/officeart/2005/8/layout/radial6"/>
    <dgm:cxn modelId="{6E280A06-6B42-477B-A8B6-57340C498FA2}" type="presParOf" srcId="{66947D11-737A-454E-9EDA-E65B8C79F5FA}" destId="{B2FD2BA3-FF25-4C2B-8E50-9178BC1E1995}" srcOrd="4" destOrd="0" presId="urn:microsoft.com/office/officeart/2005/8/layout/radial6"/>
    <dgm:cxn modelId="{9B47BC2B-C615-4C13-BD22-6891EF6BF7B5}" type="presParOf" srcId="{66947D11-737A-454E-9EDA-E65B8C79F5FA}" destId="{95E0AA57-176A-409D-B730-5C67345A2BB3}" srcOrd="5" destOrd="0" presId="urn:microsoft.com/office/officeart/2005/8/layout/radial6"/>
    <dgm:cxn modelId="{8047F9C5-65E7-4074-90BF-C51D0C12EA4A}" type="presParOf" srcId="{66947D11-737A-454E-9EDA-E65B8C79F5FA}" destId="{0141DB00-B80F-429B-848E-D9153587233D}" srcOrd="6" destOrd="0" presId="urn:microsoft.com/office/officeart/2005/8/layout/radial6"/>
    <dgm:cxn modelId="{51234A3F-0C41-4A1C-A95A-EDA74086E5D7}" type="presParOf" srcId="{66947D11-737A-454E-9EDA-E65B8C79F5FA}" destId="{0C6A3FD0-E4CF-4C88-8FE4-506DE3D07920}" srcOrd="7" destOrd="0" presId="urn:microsoft.com/office/officeart/2005/8/layout/radial6"/>
    <dgm:cxn modelId="{58B3F1D3-0BC0-4D86-A13C-A71365C5BCB6}" type="presParOf" srcId="{66947D11-737A-454E-9EDA-E65B8C79F5FA}" destId="{0080D3C6-DD1C-4BEB-9F00-E2E7704FBE4F}" srcOrd="8" destOrd="0" presId="urn:microsoft.com/office/officeart/2005/8/layout/radial6"/>
    <dgm:cxn modelId="{E9C8F51D-DCF9-47A8-B055-25A4494649AF}" type="presParOf" srcId="{66947D11-737A-454E-9EDA-E65B8C79F5FA}" destId="{A488F480-334F-4B4A-848C-CFFBCE00A078}" srcOrd="9" destOrd="0" presId="urn:microsoft.com/office/officeart/2005/8/layout/radial6"/>
    <dgm:cxn modelId="{85668CC2-32B2-48ED-858B-68B883B4D8A1}" type="presParOf" srcId="{66947D11-737A-454E-9EDA-E65B8C79F5FA}" destId="{E08C4DB7-DCD6-4156-A5F6-124CF0C7AD97}" srcOrd="10" destOrd="0" presId="urn:microsoft.com/office/officeart/2005/8/layout/radial6"/>
    <dgm:cxn modelId="{85A52FDC-D429-44E2-8864-9433D067E2B5}" type="presParOf" srcId="{66947D11-737A-454E-9EDA-E65B8C79F5FA}" destId="{67495D92-324F-4D30-81DE-4A02C8D6DD6A}" srcOrd="11" destOrd="0" presId="urn:microsoft.com/office/officeart/2005/8/layout/radial6"/>
    <dgm:cxn modelId="{F51FA25B-ABFB-420B-B84E-0890CD4DD74E}" type="presParOf" srcId="{66947D11-737A-454E-9EDA-E65B8C79F5FA}" destId="{5C502FF4-D1B1-4A26-90BA-97A098C373F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DEEA29-CEE4-4715-AA69-7D2B09E82767}">
      <dsp:nvSpPr>
        <dsp:cNvPr id="0" name=""/>
        <dsp:cNvSpPr/>
      </dsp:nvSpPr>
      <dsp:spPr>
        <a:xfrm>
          <a:off x="890188" y="0"/>
          <a:ext cx="4525963" cy="4525963"/>
        </a:xfrm>
        <a:prstGeom prst="triangl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DFED75-642C-43E7-8B58-547A84F7BE53}">
      <dsp:nvSpPr>
        <dsp:cNvPr id="0" name=""/>
        <dsp:cNvSpPr/>
      </dsp:nvSpPr>
      <dsp:spPr>
        <a:xfrm>
          <a:off x="2598023" y="453038"/>
          <a:ext cx="4052169" cy="643535"/>
        </a:xfrm>
        <a:prstGeom prst="round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2540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accent2">
                  <a:lumMod val="50000"/>
                </a:schemeClr>
              </a:solidFill>
            </a:rPr>
            <a:t>Обратный синквейн</a:t>
          </a:r>
          <a:r>
            <a:rPr lang="ru-RU" sz="2400" b="1" kern="1200" dirty="0" smtClean="0">
              <a:solidFill>
                <a:schemeClr val="accent2">
                  <a:lumMod val="50000"/>
                </a:schemeClr>
              </a:solidFill>
            </a:rPr>
            <a:t> </a:t>
          </a:r>
          <a:endParaRPr lang="ru-RU" sz="24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629438" y="484453"/>
        <a:ext cx="3989339" cy="580705"/>
      </dsp:txXfrm>
    </dsp:sp>
    <dsp:sp modelId="{4C6CF515-12DD-4167-98AA-11D88193EA29}">
      <dsp:nvSpPr>
        <dsp:cNvPr id="0" name=""/>
        <dsp:cNvSpPr/>
      </dsp:nvSpPr>
      <dsp:spPr>
        <a:xfrm>
          <a:off x="284032" y="1285882"/>
          <a:ext cx="3799109" cy="643535"/>
        </a:xfrm>
        <a:prstGeom prst="round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25400" cap="flat" cmpd="sng" algn="ctr">
          <a:solidFill>
            <a:schemeClr val="accent3">
              <a:shade val="50000"/>
              <a:hueOff val="107022"/>
              <a:satOff val="-1708"/>
              <a:lumOff val="164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accent2">
                  <a:lumMod val="50000"/>
                </a:schemeClr>
              </a:solidFill>
            </a:rPr>
            <a:t>Зеркальный синквейн</a:t>
          </a:r>
          <a:r>
            <a:rPr lang="ru-RU" sz="2400" b="1" kern="1200" dirty="0" smtClean="0">
              <a:solidFill>
                <a:schemeClr val="accent2">
                  <a:lumMod val="50000"/>
                </a:schemeClr>
              </a:solidFill>
            </a:rPr>
            <a:t> </a:t>
          </a:r>
          <a:endParaRPr lang="ru-RU" sz="24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15447" y="1317297"/>
        <a:ext cx="3736279" cy="580705"/>
      </dsp:txXfrm>
    </dsp:sp>
    <dsp:sp modelId="{EDDCE7CB-351A-4637-87C9-C455FBAF4DDC}">
      <dsp:nvSpPr>
        <dsp:cNvPr id="0" name=""/>
        <dsp:cNvSpPr/>
      </dsp:nvSpPr>
      <dsp:spPr>
        <a:xfrm>
          <a:off x="2786083" y="2071703"/>
          <a:ext cx="3916166" cy="643535"/>
        </a:xfrm>
        <a:prstGeom prst="round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25400" cap="flat" cmpd="sng" algn="ctr">
          <a:solidFill>
            <a:schemeClr val="accent3">
              <a:shade val="50000"/>
              <a:hueOff val="214044"/>
              <a:satOff val="-3415"/>
              <a:lumOff val="328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accent2">
                  <a:lumMod val="50000"/>
                </a:schemeClr>
              </a:solidFill>
            </a:rPr>
            <a:t>Синквейн-бабочка</a:t>
          </a:r>
          <a:r>
            <a:rPr lang="ru-RU" sz="2400" kern="1200" dirty="0" smtClean="0"/>
            <a:t> </a:t>
          </a:r>
          <a:endParaRPr lang="ru-RU" sz="2400" kern="1200" dirty="0"/>
        </a:p>
      </dsp:txBody>
      <dsp:txXfrm>
        <a:off x="2817498" y="2103118"/>
        <a:ext cx="3853336" cy="580705"/>
      </dsp:txXfrm>
    </dsp:sp>
    <dsp:sp modelId="{CDD97E76-8E44-471E-8EE0-365BC8BC13D6}">
      <dsp:nvSpPr>
        <dsp:cNvPr id="0" name=""/>
        <dsp:cNvSpPr/>
      </dsp:nvSpPr>
      <dsp:spPr>
        <a:xfrm>
          <a:off x="355475" y="2857518"/>
          <a:ext cx="3941996" cy="643535"/>
        </a:xfrm>
        <a:prstGeom prst="round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25400" cap="flat" cmpd="sng" algn="ctr">
          <a:solidFill>
            <a:schemeClr val="accent3">
              <a:shade val="50000"/>
              <a:hueOff val="214044"/>
              <a:satOff val="-3415"/>
              <a:lumOff val="328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accent2">
                  <a:lumMod val="50000"/>
                </a:schemeClr>
              </a:solidFill>
            </a:rPr>
            <a:t>Корона синквейнов</a:t>
          </a:r>
          <a:r>
            <a:rPr lang="ru-RU" sz="2400" b="1" kern="1200" dirty="0" smtClean="0">
              <a:solidFill>
                <a:schemeClr val="accent2">
                  <a:lumMod val="50000"/>
                </a:schemeClr>
              </a:solidFill>
            </a:rPr>
            <a:t> </a:t>
          </a:r>
          <a:endParaRPr lang="ru-RU" sz="24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86890" y="2888933"/>
        <a:ext cx="3879166" cy="580705"/>
      </dsp:txXfrm>
    </dsp:sp>
    <dsp:sp modelId="{8521F0D0-4C9D-49D5-99BF-A912D578175C}">
      <dsp:nvSpPr>
        <dsp:cNvPr id="0" name=""/>
        <dsp:cNvSpPr/>
      </dsp:nvSpPr>
      <dsp:spPr>
        <a:xfrm>
          <a:off x="2857526" y="3714777"/>
          <a:ext cx="4059053" cy="643535"/>
        </a:xfrm>
        <a:prstGeom prst="round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25400" cap="flat" cmpd="sng" algn="ctr">
          <a:solidFill>
            <a:schemeClr val="accent3">
              <a:shade val="50000"/>
              <a:hueOff val="107022"/>
              <a:satOff val="-1708"/>
              <a:lumOff val="164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solidFill>
                <a:schemeClr val="accent2">
                  <a:lumMod val="50000"/>
                </a:schemeClr>
              </a:solidFill>
            </a:rPr>
            <a:t>Гирлянда синквейнов</a:t>
          </a:r>
          <a:r>
            <a:rPr lang="ru-RU" sz="2300" b="1" kern="1200" dirty="0" smtClean="0">
              <a:solidFill>
                <a:schemeClr val="accent2">
                  <a:lumMod val="50000"/>
                </a:schemeClr>
              </a:solidFill>
            </a:rPr>
            <a:t> </a:t>
          </a:r>
          <a:endParaRPr lang="ru-RU" sz="23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888941" y="3746192"/>
        <a:ext cx="3996223" cy="5807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502FF4-D1B1-4A26-90BA-97A098C373FF}">
      <dsp:nvSpPr>
        <dsp:cNvPr id="0" name=""/>
        <dsp:cNvSpPr/>
      </dsp:nvSpPr>
      <dsp:spPr>
        <a:xfrm>
          <a:off x="1420012" y="486619"/>
          <a:ext cx="3405153" cy="3405153"/>
        </a:xfrm>
        <a:prstGeom prst="blockArc">
          <a:avLst>
            <a:gd name="adj1" fmla="val 10674758"/>
            <a:gd name="adj2" fmla="val 16801377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88F480-334F-4B4A-848C-CFFBCE00A078}">
      <dsp:nvSpPr>
        <dsp:cNvPr id="0" name=""/>
        <dsp:cNvSpPr/>
      </dsp:nvSpPr>
      <dsp:spPr>
        <a:xfrm>
          <a:off x="1421085" y="537192"/>
          <a:ext cx="3405153" cy="3405153"/>
        </a:xfrm>
        <a:prstGeom prst="blockArc">
          <a:avLst>
            <a:gd name="adj1" fmla="val 4800876"/>
            <a:gd name="adj2" fmla="val 10779327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41DB00-B80F-429B-848E-D9153587233D}">
      <dsp:nvSpPr>
        <dsp:cNvPr id="0" name=""/>
        <dsp:cNvSpPr/>
      </dsp:nvSpPr>
      <dsp:spPr>
        <a:xfrm>
          <a:off x="2000062" y="537589"/>
          <a:ext cx="3405153" cy="3405153"/>
        </a:xfrm>
        <a:prstGeom prst="blockArc">
          <a:avLst>
            <a:gd name="adj1" fmla="val 19852"/>
            <a:gd name="adj2" fmla="val 6003833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67252F-1A7A-44B4-9D06-CF4B56C4E8A7}">
      <dsp:nvSpPr>
        <dsp:cNvPr id="0" name=""/>
        <dsp:cNvSpPr/>
      </dsp:nvSpPr>
      <dsp:spPr>
        <a:xfrm>
          <a:off x="2001153" y="486218"/>
          <a:ext cx="3405153" cy="3405153"/>
        </a:xfrm>
        <a:prstGeom prst="blockArc">
          <a:avLst>
            <a:gd name="adj1" fmla="val 15593878"/>
            <a:gd name="adj2" fmla="val 126071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308461-92AF-4A37-AB53-DE1FD7388ABC}">
      <dsp:nvSpPr>
        <dsp:cNvPr id="0" name=""/>
        <dsp:cNvSpPr/>
      </dsp:nvSpPr>
      <dsp:spPr>
        <a:xfrm>
          <a:off x="2606140" y="1673192"/>
          <a:ext cx="1611777" cy="1082770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Синквейн</a:t>
          </a:r>
          <a:r>
            <a:rPr lang="ru-RU" sz="2000" kern="1200" dirty="0" smtClean="0">
              <a:solidFill>
                <a:srgbClr val="003300"/>
              </a:solidFill>
            </a:rPr>
            <a:t> </a:t>
          </a:r>
          <a:endParaRPr lang="ru-RU" sz="2000" kern="1200" dirty="0">
            <a:solidFill>
              <a:srgbClr val="003300"/>
            </a:solidFill>
          </a:endParaRPr>
        </a:p>
      </dsp:txBody>
      <dsp:txXfrm>
        <a:off x="2842179" y="1831760"/>
        <a:ext cx="1139699" cy="765634"/>
      </dsp:txXfrm>
    </dsp:sp>
    <dsp:sp modelId="{246D9BB5-0248-41F9-98A1-566549E8ECB2}">
      <dsp:nvSpPr>
        <dsp:cNvPr id="0" name=""/>
        <dsp:cNvSpPr/>
      </dsp:nvSpPr>
      <dsp:spPr>
        <a:xfrm>
          <a:off x="2440769" y="2447"/>
          <a:ext cx="1942520" cy="1098176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l">
            <a:rot lat="0" lon="0" rev="6600000"/>
          </a:lightRig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Свободное творчество</a:t>
          </a:r>
          <a:endParaRPr lang="ru-RU" sz="1800" b="1" kern="1200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2725244" y="163271"/>
        <a:ext cx="1373570" cy="776528"/>
      </dsp:txXfrm>
    </dsp:sp>
    <dsp:sp modelId="{B2FD2BA3-FF25-4C2B-8E50-9178BC1E1995}">
      <dsp:nvSpPr>
        <dsp:cNvPr id="0" name=""/>
        <dsp:cNvSpPr/>
      </dsp:nvSpPr>
      <dsp:spPr>
        <a:xfrm>
          <a:off x="4279278" y="1700681"/>
          <a:ext cx="2172752" cy="1098176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Способности к анализу </a:t>
          </a:r>
          <a:endParaRPr lang="ru-RU" sz="2000" b="1" kern="1200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4597470" y="1861505"/>
        <a:ext cx="1536368" cy="776528"/>
      </dsp:txXfrm>
    </dsp:sp>
    <dsp:sp modelId="{0C6A3FD0-E4CF-4C88-8FE4-506DE3D07920}">
      <dsp:nvSpPr>
        <dsp:cNvPr id="0" name=""/>
        <dsp:cNvSpPr/>
      </dsp:nvSpPr>
      <dsp:spPr>
        <a:xfrm>
          <a:off x="2323462" y="3328532"/>
          <a:ext cx="2177134" cy="1098176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Умение обобщать</a:t>
          </a:r>
          <a:endParaRPr lang="ru-RU" sz="2000" b="1" kern="1200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2642296" y="3489356"/>
        <a:ext cx="1539466" cy="776528"/>
      </dsp:txXfrm>
    </dsp:sp>
    <dsp:sp modelId="{E08C4DB7-DCD6-4156-A5F6-124CF0C7AD97}">
      <dsp:nvSpPr>
        <dsp:cNvPr id="0" name=""/>
        <dsp:cNvSpPr/>
      </dsp:nvSpPr>
      <dsp:spPr>
        <a:xfrm>
          <a:off x="527304" y="1700682"/>
          <a:ext cx="1866690" cy="1098176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Умение делать выводы</a:t>
          </a:r>
          <a:endParaRPr lang="ru-RU" sz="2000" b="1" kern="1200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800674" y="1861506"/>
        <a:ext cx="1319950" cy="776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30425"/>
            <a:ext cx="7672414" cy="1470025"/>
          </a:xfrm>
        </p:spPr>
        <p:txBody>
          <a:bodyPr/>
          <a:lstStyle>
            <a:lvl1pPr>
              <a:defRPr sz="5400" b="1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i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81088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3FB83AB4-B94C-41A3-AE3F-B62EA7269774}" type="datetimeFigureOut">
              <a:rPr lang="ru-RU"/>
              <a:pPr>
                <a:defRPr/>
              </a:pPr>
              <a:t>29.10.2013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4805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B7B4B841-B919-45B9-89EE-55C22C03D0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6E31A-7C1D-4722-8241-ED0949761501}" type="datetimeFigureOut">
              <a:rPr lang="ru-RU"/>
              <a:pPr>
                <a:defRPr/>
              </a:pPr>
              <a:t>29.10.2013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AABBB-D0BF-4A9F-AFA2-519C89DE6A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278EF-CB63-4DE1-9B8C-0FA6BBCE5278}" type="datetimeFigureOut">
              <a:rPr lang="ru-RU"/>
              <a:pPr>
                <a:defRPr/>
              </a:pPr>
              <a:t>29.10.2013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94FD9-CCD4-4FA9-9B52-030CE32505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55001-AD70-49D9-9F6A-3A7ED6D9AA32}" type="datetimeFigureOut">
              <a:rPr lang="ru-RU"/>
              <a:pPr>
                <a:defRPr/>
              </a:pPr>
              <a:t>29.10.2013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D6AA6-D239-47BE-A44B-8876F50813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C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85911-6936-4F6F-805A-FC39655277AC}" type="datetimeFigureOut">
              <a:rPr lang="ru-RU"/>
              <a:pPr>
                <a:defRPr/>
              </a:pPr>
              <a:t>29.10.2013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53177-0BF9-442B-92EA-A0187EB7E6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600200"/>
            <a:ext cx="385765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600200"/>
            <a:ext cx="390048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E77A3-94BF-49B5-81FC-DD5BC3DCB0B5}" type="datetimeFigureOut">
              <a:rPr lang="ru-RU"/>
              <a:pPr>
                <a:defRPr/>
              </a:pPr>
              <a:t>29.10.2013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02397-EC2E-4317-9D1A-6092EB4D05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60398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0398" y="2174875"/>
            <a:ext cx="38544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1535113"/>
            <a:ext cx="3900486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6314" y="2174875"/>
            <a:ext cx="390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6DE3B-38CB-4469-A0FF-2448AA9D7DB5}" type="datetimeFigureOut">
              <a:rPr lang="ru-RU"/>
              <a:pPr>
                <a:defRPr/>
              </a:pPr>
              <a:t>29.10.2013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0067E-5313-4957-A8DC-FE48E7F390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B0BAA-95EE-4A50-87B0-828C63146851}" type="datetimeFigureOut">
              <a:rPr lang="ru-RU"/>
              <a:pPr>
                <a:defRPr/>
              </a:pPr>
              <a:t>29.10.2013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953C2-779D-4552-8CE2-F3BB9F5883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4876B-28F0-4268-807C-FF4A860B19D1}" type="datetimeFigureOut">
              <a:rPr lang="ru-RU"/>
              <a:pPr>
                <a:defRPr/>
              </a:pPr>
              <a:t>29.10.2013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DCFF6-E8AA-42B7-AEBC-C47057ACB7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3050"/>
            <a:ext cx="307183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273050"/>
            <a:ext cx="47577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1435100"/>
            <a:ext cx="3071834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03BD7-88CC-4DE4-BEA9-40781332B0F7}" type="datetimeFigureOut">
              <a:rPr lang="ru-RU"/>
              <a:pPr>
                <a:defRPr/>
              </a:pPr>
              <a:t>29.10.2013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522E3-04DC-4FA5-A1AA-7E9042D3CC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62CC-EB17-42B5-91DA-D367E1BF7942}" type="datetimeFigureOut">
              <a:rPr lang="ru-RU"/>
              <a:pPr>
                <a:defRPr/>
              </a:pPr>
              <a:t>29.10.2013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44A8F-3E73-488D-93EE-DF06177A30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57250" y="1600200"/>
            <a:ext cx="78295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57250" y="6356350"/>
            <a:ext cx="200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09B652-0F94-483F-AABE-FE223CE95FB0}" type="datetimeFigureOut">
              <a:rPr lang="ru-RU"/>
              <a:pPr>
                <a:defRPr/>
              </a:pPr>
              <a:t>29.10.2013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194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246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349C83-A5D1-41C2-AF4A-7C753E6C1A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 kern="1200">
          <a:solidFill>
            <a:srgbClr val="0033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FF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8%D0%BD%D0%BA%D0%B2%D0%B5%D0%B9%D0%BD#cite_ref-0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://office.microsoft.com/templates/directdownload.aspx?AssetID=TC300077191049&amp;Application=PP&amp;Result=2&amp;Version=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ym11.ru/kafedry/english/popova_4.htm" TargetMode="External"/><Relationship Id="rId5" Type="http://schemas.openxmlformats.org/officeDocument/2006/relationships/hyperlink" Target="http://www.school13-nk.ru/masters.html" TargetMode="External"/><Relationship Id="rId4" Type="http://schemas.openxmlformats.org/officeDocument/2006/relationships/hyperlink" Target="http://www.medbio-kgmu.ru/cgi-bin/go.pl?i=606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8058" y="2852936"/>
            <a:ext cx="7672414" cy="1470025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070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Синквейн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1196752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err="1" smtClean="0">
                <a:ln w="11430"/>
                <a:solidFill>
                  <a:srgbClr val="00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Митюгина</a:t>
            </a:r>
            <a:r>
              <a:rPr lang="ru-RU" sz="2400" b="1" dirty="0" smtClean="0">
                <a:ln w="11430"/>
                <a:solidFill>
                  <a:srgbClr val="00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>
                <a:ln w="11430"/>
                <a:solidFill>
                  <a:srgbClr val="00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r>
              <a:rPr lang="ru-RU" sz="2400" b="1" dirty="0" smtClean="0">
                <a:ln w="11430"/>
                <a:solidFill>
                  <a:srgbClr val="00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атьяна Геннадьевна,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00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учитель английского языка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00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МБОУ – </a:t>
            </a:r>
            <a:r>
              <a:rPr lang="ru-RU" sz="2400" b="1" dirty="0" err="1" smtClean="0">
                <a:ln w="11430"/>
                <a:solidFill>
                  <a:srgbClr val="00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Кокинская</a:t>
            </a:r>
            <a:r>
              <a:rPr lang="ru-RU" sz="2400" b="1" dirty="0" smtClean="0">
                <a:ln w="11430"/>
                <a:solidFill>
                  <a:srgbClr val="00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СОШ Брянской области</a:t>
            </a:r>
            <a:endParaRPr lang="ru-RU" sz="2400" b="1" dirty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214290"/>
            <a:ext cx="6929486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Составление нового </a:t>
            </a:r>
            <a:r>
              <a:rPr lang="ru-RU" sz="3200" b="1" i="1" dirty="0" err="1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синквейна</a:t>
            </a:r>
            <a:endParaRPr lang="ru-RU" sz="3200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50" y="1428750"/>
            <a:ext cx="6786563" cy="4124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работы: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b="1" i="1" dirty="0">
                <a:solidFill>
                  <a:srgbClr val="003300"/>
                </a:solidFill>
              </a:rPr>
              <a:t>Сформулировать тему;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b="1" i="1" dirty="0">
                <a:solidFill>
                  <a:srgbClr val="003300"/>
                </a:solidFill>
              </a:rPr>
              <a:t>Подобрать прилагательные, описывающие свойства, характеризующие тему;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b="1" i="1" dirty="0">
                <a:solidFill>
                  <a:srgbClr val="003300"/>
                </a:solidFill>
              </a:rPr>
              <a:t>Подобрать глаголы, описывающие действия темы;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b="1" i="1" dirty="0">
                <a:solidFill>
                  <a:srgbClr val="003300"/>
                </a:solidFill>
              </a:rPr>
              <a:t>Выразить свое личное отношение к теме одной фразой.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b="1" i="1" dirty="0">
                <a:solidFill>
                  <a:srgbClr val="003300"/>
                </a:solidFill>
              </a:rPr>
              <a:t>Подобрать одно заключительное слово, характеризующее тему.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dirty="0"/>
          </a:p>
          <a:p>
            <a:pPr marL="342900" indent="-342900">
              <a:buFont typeface="+mj-lt"/>
              <a:buAutoNum type="arabicPeriod"/>
              <a:defRPr/>
            </a:pPr>
            <a:endParaRPr lang="ru-RU" dirty="0"/>
          </a:p>
          <a:p>
            <a:pPr marL="342900" indent="-342900">
              <a:buFont typeface="+mj-lt"/>
              <a:buAutoNum type="arabicPeriod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42852"/>
            <a:ext cx="7715304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Составление краткого рассказа по готовому </a:t>
            </a:r>
            <a:r>
              <a:rPr lang="en-US" sz="3200" b="1" i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3200" b="1" i="1" dirty="0" err="1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синквейну</a:t>
            </a:r>
            <a:r>
              <a:rPr lang="ru-RU" sz="3200" b="1" i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5875" y="1928813"/>
            <a:ext cx="421481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Образец: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2428875" y="2071688"/>
            <a:ext cx="50006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i="1">
                <a:solidFill>
                  <a:srgbClr val="003300"/>
                </a:solidFill>
              </a:rPr>
              <a:t>School</a:t>
            </a:r>
          </a:p>
          <a:p>
            <a:pPr algn="ctr">
              <a:buFont typeface="Arial" charset="0"/>
              <a:buNone/>
            </a:pPr>
            <a:r>
              <a:rPr lang="en-US" b="1" i="1">
                <a:solidFill>
                  <a:srgbClr val="003300"/>
                </a:solidFill>
              </a:rPr>
              <a:t>Big, new</a:t>
            </a:r>
          </a:p>
          <a:p>
            <a:pPr algn="ctr">
              <a:buFont typeface="Arial" charset="0"/>
              <a:buNone/>
            </a:pPr>
            <a:r>
              <a:rPr lang="en-US" b="1" i="1">
                <a:solidFill>
                  <a:srgbClr val="003300"/>
                </a:solidFill>
              </a:rPr>
              <a:t>Learn, read, write</a:t>
            </a:r>
          </a:p>
          <a:p>
            <a:pPr algn="ctr">
              <a:buFont typeface="Arial" charset="0"/>
              <a:buNone/>
            </a:pPr>
            <a:r>
              <a:rPr lang="en-US" b="1" i="1">
                <a:solidFill>
                  <a:srgbClr val="003300"/>
                </a:solidFill>
              </a:rPr>
              <a:t>Here I meet my friends.</a:t>
            </a:r>
          </a:p>
          <a:p>
            <a:pPr algn="ctr">
              <a:buFont typeface="Arial" charset="0"/>
              <a:buNone/>
            </a:pPr>
            <a:r>
              <a:rPr lang="en-US" b="1" i="1">
                <a:solidFill>
                  <a:srgbClr val="003300"/>
                </a:solidFill>
              </a:rPr>
              <a:t>Fun .</a:t>
            </a:r>
          </a:p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85938" y="3857625"/>
            <a:ext cx="6643687" cy="120015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003300"/>
                </a:solidFill>
              </a:rPr>
              <a:t>Our school is a nice new building. It is not very big, it has two floors.  I go to school in the morning. At school we  read, write, learn many interesting things. Here I meet my friends. I like my school. It’s fun. </a:t>
            </a:r>
            <a:endParaRPr lang="ru-RU" b="1" i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85728"/>
            <a:ext cx="7072362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i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Организационные формы работы с </a:t>
            </a:r>
            <a:r>
              <a:rPr lang="ru-RU" sz="3600" b="1" i="1" dirty="0" err="1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синквейнами</a:t>
            </a:r>
            <a:r>
              <a:rPr lang="ru-RU" sz="3600" b="1" i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143000" y="1714500"/>
            <a:ext cx="7715250" cy="34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003300"/>
                </a:solidFill>
              </a:rPr>
              <a:t> Самостоятельно при выполнении домашней   работы</a:t>
            </a: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003300"/>
                </a:solidFill>
              </a:rPr>
              <a:t>  Самостоятельно на уроке</a:t>
            </a: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003300"/>
                </a:solidFill>
              </a:rPr>
              <a:t> В составе малой группы с последующим конкурсом на лучший синквейн, составленный по выбранной теме</a:t>
            </a: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003300"/>
                </a:solidFill>
              </a:rPr>
              <a:t> В составе учебной группы при участии преподавателя, выступающего в качестве ведущего, помогающего группе составить синквейн</a:t>
            </a: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003300"/>
                </a:solidFill>
              </a:rPr>
              <a:t> При выполнении контрольного задания на составление синквейна, написание рассказа по синквейну или определение темы неполного синквейна.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928688" y="1928813"/>
            <a:ext cx="7829550" cy="4525962"/>
          </a:xfrm>
        </p:spPr>
        <p:txBody>
          <a:bodyPr/>
          <a:lstStyle/>
          <a:p>
            <a:pPr marL="342900" lvl="1" indent="-342900" eaLnBrk="1" hangingPunct="1">
              <a:buFont typeface="Arial" charset="0"/>
              <a:buChar char="•"/>
            </a:pPr>
            <a:r>
              <a:rPr lang="ru-RU" sz="1600" smtClean="0">
                <a:solidFill>
                  <a:srgbClr val="003300"/>
                </a:solidFill>
              </a:rPr>
              <a:t>Шаблон презентации сайта </a:t>
            </a:r>
            <a:r>
              <a:rPr lang="ru-RU" sz="1600" u="sng" smtClean="0">
                <a:solidFill>
                  <a:srgbClr val="003300"/>
                </a:solidFill>
                <a:hlinkClick r:id="rId2"/>
              </a:rPr>
              <a:t>http://office.microsoft.com/templates/directdownload.aspx?AssetID=TC300077191049&amp;Application=PP&amp;Result=2&amp;Version=12</a:t>
            </a:r>
            <a:endParaRPr lang="ru-RU" sz="1600" u="sng" smtClean="0">
              <a:solidFill>
                <a:srgbClr val="003300"/>
              </a:solidFill>
            </a:endParaRP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en-US" sz="1600" smtClean="0">
                <a:solidFill>
                  <a:srgbClr val="003300"/>
                </a:solidFill>
                <a:hlinkClick r:id="rId3"/>
              </a:rPr>
              <a:t>http://ru.wikipedia.org/wiki/%D0%A1%D0%B8%D0%BD%D0%BA%D0%B2%D0%B5%D0%B9%D0%BD#cite_ref-0</a:t>
            </a:r>
            <a:endParaRPr lang="ru-RU" sz="1600" smtClean="0">
              <a:solidFill>
                <a:srgbClr val="003300"/>
              </a:solidFill>
            </a:endParaRP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en-US" sz="1600" smtClean="0">
                <a:solidFill>
                  <a:srgbClr val="003300"/>
                </a:solidFill>
                <a:hlinkClick r:id="rId4"/>
              </a:rPr>
              <a:t>http://www.medbio-kgmu.ru/cgi-bin/go.pl?i=606</a:t>
            </a:r>
            <a:endParaRPr lang="ru-RU" sz="1600" smtClean="0">
              <a:solidFill>
                <a:srgbClr val="003300"/>
              </a:solidFill>
            </a:endParaRP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ru-RU" sz="1600" smtClean="0">
                <a:solidFill>
                  <a:srgbClr val="003300"/>
                </a:solidFill>
              </a:rPr>
              <a:t>Дробина В.А. «Приемы ТРИЗ и РКМ технологий в обучении лексико-грамматической стороне речи»</a:t>
            </a:r>
            <a:r>
              <a:rPr lang="en-US" sz="1600" smtClean="0">
                <a:solidFill>
                  <a:srgbClr val="003300"/>
                </a:solidFill>
                <a:hlinkClick r:id="rId5"/>
              </a:rPr>
              <a:t> http://www.school13-nk.ru/masters.html</a:t>
            </a:r>
            <a:endParaRPr lang="ru-RU" sz="1600" smtClean="0">
              <a:solidFill>
                <a:srgbClr val="003300"/>
              </a:solidFill>
            </a:endParaRP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ru-RU" sz="1600" smtClean="0">
                <a:solidFill>
                  <a:srgbClr val="003300"/>
                </a:solidFill>
              </a:rPr>
              <a:t>Гин А.А.Приемы педагогической техники . пособие для учителя. Изд.5 /  Под общ. ред. А.В. Хмелева.– М.: Вита – пресс, 2004.</a:t>
            </a:r>
            <a:endParaRPr lang="en-US" sz="1600" smtClean="0">
              <a:solidFill>
                <a:srgbClr val="003300"/>
              </a:solidFill>
            </a:endParaRP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ru-RU" sz="1600" smtClean="0">
                <a:solidFill>
                  <a:srgbClr val="003300"/>
                </a:solidFill>
              </a:rPr>
              <a:t>Попова Е.Н. «Приёмы вовлечения учащихся в интерактивную деятельность на уроках» </a:t>
            </a:r>
            <a:r>
              <a:rPr lang="en-US" sz="1600" smtClean="0">
                <a:solidFill>
                  <a:srgbClr val="003300"/>
                </a:solidFill>
                <a:hlinkClick r:id="rId6"/>
              </a:rPr>
              <a:t>http://www.gym11.ru/kafedry/english/popova_4.htm</a:t>
            </a:r>
            <a:endParaRPr lang="ru-RU" sz="1600" smtClean="0">
              <a:solidFill>
                <a:srgbClr val="003300"/>
              </a:solidFill>
            </a:endParaRPr>
          </a:p>
          <a:p>
            <a:pPr marL="342900" lvl="1" indent="-342900" eaLnBrk="1" hangingPunct="1">
              <a:buFont typeface="Arial" charset="0"/>
              <a:buNone/>
            </a:pPr>
            <a:endParaRPr lang="ru-RU" sz="1600" smtClean="0">
              <a:solidFill>
                <a:srgbClr val="003300"/>
              </a:solidFill>
            </a:endParaRPr>
          </a:p>
        </p:txBody>
      </p:sp>
      <p:pic>
        <p:nvPicPr>
          <p:cNvPr id="4" name="Рисунок 3" descr="signatur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43375" y="5357813"/>
            <a:ext cx="1571625" cy="116205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357290" y="714356"/>
            <a:ext cx="6858048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презентации использованы: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71563" y="4929188"/>
            <a:ext cx="7829550" cy="17145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003300"/>
                </a:solidFill>
              </a:rPr>
              <a:t>Традиционный синквейн состоит из пяти строк и основан на подсчёте слогов в каждом стихе: его слоговая структура — 2—4—6—8—2, всего 22 слога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Заголовок 8"/>
          <p:cNvSpPr txBox="1">
            <a:spLocks noGrp="1"/>
          </p:cNvSpPr>
          <p:nvPr>
            <p:ph type="title"/>
          </p:nvPr>
        </p:nvSpPr>
        <p:spPr>
          <a:xfrm>
            <a:off x="1000100" y="3929066"/>
            <a:ext cx="7901014" cy="830997"/>
          </a:xfr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Традиционный синквейн </a:t>
            </a:r>
            <a:endParaRPr lang="ru-RU" sz="480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1000125" y="285750"/>
            <a:ext cx="8143875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Приемы ТРИЗ(теория решения изобретательских задач)  и РКМ(развитие критического мышления)</a:t>
            </a:r>
          </a:p>
          <a:p>
            <a:r>
              <a:rPr lang="ru-RU" sz="2400" b="1">
                <a:solidFill>
                  <a:srgbClr val="003300"/>
                </a:solidFill>
              </a:rPr>
              <a:t>в обучении иноязычному говорению</a:t>
            </a:r>
            <a:endParaRPr lang="en-US" sz="2400" b="1">
              <a:solidFill>
                <a:srgbClr val="003300"/>
              </a:solidFill>
            </a:endParaRPr>
          </a:p>
          <a:p>
            <a:r>
              <a:rPr lang="ru-RU" i="1">
                <a:solidFill>
                  <a:srgbClr val="003300"/>
                </a:solidFill>
              </a:rPr>
              <a:t>создают условия для развития познавательного интереса и обогащения лексического запаса детей, способствуют развитию креативного мышления, помогают классифицировать, анализировать, систематизировать полученные знания. К таким приемам относятся:</a:t>
            </a:r>
          </a:p>
          <a:p>
            <a:pPr marL="0" lvl="1"/>
            <a:r>
              <a:rPr lang="ru-RU" i="1"/>
              <a:t>кластеры (</a:t>
            </a:r>
            <a:r>
              <a:rPr lang="en-US" i="1"/>
              <a:t>Word-web)</a:t>
            </a:r>
            <a:r>
              <a:rPr lang="ru-RU" i="1"/>
              <a:t>, инсерт, метод ассоциаций, синквейн и др.</a:t>
            </a:r>
          </a:p>
          <a:p>
            <a:pPr marL="0" lvl="1"/>
            <a:endParaRPr lang="ru-RU" sz="1600"/>
          </a:p>
          <a:p>
            <a:endParaRPr lang="ru-RU">
              <a:solidFill>
                <a:srgbClr val="003300"/>
              </a:solidFill>
            </a:endParaRPr>
          </a:p>
          <a:p>
            <a:endParaRPr lang="ru-RU"/>
          </a:p>
          <a:p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857496"/>
            <a:ext cx="4143404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"Сinq" во французском значит пять. Синквейн это пятистрочная строфа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Это стихотворение из пяти строк, которое строится по правилам.</a:t>
            </a:r>
            <a:endParaRPr lang="ru-RU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Вариации</a:t>
            </a:r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357290" y="1571612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4" name="Picture 2" descr="F:\Елена\картинки\образование\bd06937_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50" y="571500"/>
            <a:ext cx="135731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Вариации</a:t>
            </a:r>
            <a:endParaRPr lang="ru-RU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i="1" dirty="0" smtClean="0">
                <a:solidFill>
                  <a:srgbClr val="C00000"/>
                </a:solidFill>
              </a:rPr>
              <a:t>Обратный синквейн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003300"/>
                </a:solidFill>
              </a:rPr>
              <a:t>(Reverse cinquain) — с обратной последовательностью стихов (2—8—6—4—2);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i="1" dirty="0" smtClean="0">
                <a:solidFill>
                  <a:srgbClr val="C00000"/>
                </a:solidFill>
              </a:rPr>
              <a:t>Зеркальный синквейн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003300"/>
                </a:solidFill>
              </a:rPr>
              <a:t>(Mirror cinquain) — форма из двух пятистрочных строф, где первая — это </a:t>
            </a:r>
            <a:r>
              <a:rPr lang="ru-RU" sz="2400" i="1" dirty="0" smtClean="0">
                <a:solidFill>
                  <a:srgbClr val="003300"/>
                </a:solidFill>
              </a:rPr>
              <a:t>традиционный</a:t>
            </a:r>
            <a:r>
              <a:rPr lang="ru-RU" sz="2400" dirty="0" smtClean="0">
                <a:solidFill>
                  <a:srgbClr val="003300"/>
                </a:solidFill>
              </a:rPr>
              <a:t>, а вторая — </a:t>
            </a:r>
            <a:r>
              <a:rPr lang="ru-RU" sz="2400" i="1" dirty="0" smtClean="0">
                <a:solidFill>
                  <a:srgbClr val="003300"/>
                </a:solidFill>
              </a:rPr>
              <a:t>обратный</a:t>
            </a:r>
            <a:r>
              <a:rPr lang="ru-RU" sz="2400" dirty="0" smtClean="0">
                <a:solidFill>
                  <a:srgbClr val="003300"/>
                </a:solidFill>
              </a:rPr>
              <a:t> синквейны;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i="1" dirty="0" smtClean="0">
                <a:solidFill>
                  <a:srgbClr val="C00000"/>
                </a:solidFill>
              </a:rPr>
              <a:t>Синквейн-бабочка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003300"/>
                </a:solidFill>
              </a:rPr>
              <a:t>(Butterfly cinquain) — девятистрочная форма со слоговой структурой 2—4—6—8—2—8—6—4—2;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i="1" dirty="0" smtClean="0">
                <a:solidFill>
                  <a:srgbClr val="C00000"/>
                </a:solidFill>
              </a:rPr>
              <a:t>Корона синквейнов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003300"/>
                </a:solidFill>
              </a:rPr>
              <a:t>(Crown cinquain) — 5 традиционных синквейнов, образующих завершенное стихотворение;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i="1" dirty="0" smtClean="0">
                <a:solidFill>
                  <a:srgbClr val="C00000"/>
                </a:solidFill>
              </a:rPr>
              <a:t>Гирлянда синквейнов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003300"/>
                </a:solidFill>
              </a:rPr>
              <a:t>(Garland cinquain) — аналог венка сонетов корона синквейнов, к которой добавлен шестой синквейн, где первая строка взята из первого синквейна, вторая строка из второго, и т. д.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/>
          </a:p>
        </p:txBody>
      </p:sp>
      <p:pic>
        <p:nvPicPr>
          <p:cNvPr id="6148" name="Picture 2" descr="F:\Елена\картинки\образование\bd06937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25" y="285750"/>
            <a:ext cx="135731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Дидактический синквейн</a:t>
            </a:r>
            <a:endParaRPr lang="ru-RU" sz="480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Первая строка</a:t>
            </a:r>
            <a:r>
              <a:rPr lang="ru-RU" sz="2400" dirty="0" smtClean="0"/>
              <a:t> — </a:t>
            </a:r>
            <a:r>
              <a:rPr lang="ru-RU" sz="2400" i="1" dirty="0" smtClean="0"/>
              <a:t>тема синквейна</a:t>
            </a:r>
            <a:r>
              <a:rPr lang="ru-RU" sz="2400" dirty="0" smtClean="0"/>
              <a:t>, заключает в себе одно слово (обычно существительное или местоимение ), которое обозначает объект или предмет, о котором пойдет речь.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Вторая строка </a:t>
            </a:r>
            <a:r>
              <a:rPr lang="ru-RU" sz="2400" dirty="0" smtClean="0"/>
              <a:t>— два слова (чаще всего прилагательные или причастия ), они дают </a:t>
            </a:r>
            <a:r>
              <a:rPr lang="ru-RU" sz="2400" i="1" dirty="0" smtClean="0"/>
              <a:t>описание признаков и свойств</a:t>
            </a:r>
            <a:r>
              <a:rPr lang="ru-RU" sz="2400" dirty="0" smtClean="0"/>
              <a:t> выбранного в синквейне предмета или объекта.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Третья строка</a:t>
            </a:r>
            <a:r>
              <a:rPr lang="ru-RU" sz="2400" dirty="0" smtClean="0"/>
              <a:t> — образована тремя глаголами или деепричастиями, описывающими </a:t>
            </a:r>
            <a:r>
              <a:rPr lang="ru-RU" sz="2400" i="1" dirty="0" smtClean="0"/>
              <a:t>характерные действия</a:t>
            </a:r>
            <a:r>
              <a:rPr lang="ru-RU" sz="2400" dirty="0" smtClean="0"/>
              <a:t> объекта.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Четвертая строка</a:t>
            </a:r>
            <a:r>
              <a:rPr lang="ru-RU" sz="2400" dirty="0" smtClean="0"/>
              <a:t> — фраза из четырёх слов, выражающая </a:t>
            </a:r>
            <a:r>
              <a:rPr lang="ru-RU" sz="2400" i="1" dirty="0" smtClean="0"/>
              <a:t>личное отношение</a:t>
            </a:r>
            <a:r>
              <a:rPr lang="ru-RU" sz="2400" dirty="0" smtClean="0"/>
              <a:t> автора синквейна к описываемому предмету или объекту.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Пятая строка</a:t>
            </a:r>
            <a:r>
              <a:rPr lang="ru-RU" sz="2400" dirty="0" smtClean="0"/>
              <a:t> — одно </a:t>
            </a:r>
            <a:r>
              <a:rPr lang="ru-RU" sz="2400" i="1" dirty="0" smtClean="0"/>
              <a:t>слово- резюме</a:t>
            </a:r>
            <a:r>
              <a:rPr lang="ru-RU" sz="2400" dirty="0" smtClean="0"/>
              <a:t>, характеризующее </a:t>
            </a:r>
            <a:r>
              <a:rPr lang="ru-RU" sz="2400" i="1" dirty="0" smtClean="0"/>
              <a:t>суть</a:t>
            </a:r>
            <a:r>
              <a:rPr lang="ru-RU" sz="2400" dirty="0" smtClean="0"/>
              <a:t> предмета или объекта.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88" y="714375"/>
            <a:ext cx="7829550" cy="5240338"/>
          </a:xfrm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>
                <a:solidFill>
                  <a:srgbClr val="003300"/>
                </a:solidFill>
              </a:rPr>
              <a:t>School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i="1" dirty="0" smtClean="0">
                <a:solidFill>
                  <a:srgbClr val="003300"/>
                </a:solidFill>
              </a:rPr>
              <a:t>Primary, secondary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i="1" dirty="0" smtClean="0">
                <a:solidFill>
                  <a:srgbClr val="003300"/>
                </a:solidFill>
              </a:rPr>
              <a:t>Learn, read, write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i="1" dirty="0" smtClean="0">
                <a:solidFill>
                  <a:srgbClr val="003300"/>
                </a:solidFill>
              </a:rPr>
              <a:t>Here I meet my friends.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i="1" dirty="0" smtClean="0">
                <a:solidFill>
                  <a:srgbClr val="003300"/>
                </a:solidFill>
              </a:rPr>
              <a:t>Fun .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i="1" dirty="0" smtClean="0">
              <a:solidFill>
                <a:srgbClr val="003300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3300"/>
                </a:solidFill>
              </a:rPr>
              <a:t>Movies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solidFill>
                  <a:srgbClr val="003300"/>
                </a:solidFill>
              </a:rPr>
              <a:t>Funny, boring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solidFill>
                  <a:srgbClr val="003300"/>
                </a:solidFill>
              </a:rPr>
              <a:t>Laugh, relax, asleep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solidFill>
                  <a:srgbClr val="003300"/>
                </a:solidFill>
              </a:rPr>
              <a:t>They worth seeing.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solidFill>
                  <a:srgbClr val="003300"/>
                </a:solidFill>
              </a:rPr>
              <a:t>Pleasure.</a:t>
            </a: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8195" name="Picture 3" descr="E:\Коллекция картинок (Microsoft)\j03981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2500313"/>
            <a:ext cx="1677987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Педагогическая ценность</a:t>
            </a:r>
            <a:endParaRPr lang="ru-RU" sz="480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500166" y="1285860"/>
          <a:ext cx="6977090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1357313" y="6057900"/>
            <a:ext cx="7500937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solidFill>
                  <a:srgbClr val="003300"/>
                </a:solidFill>
              </a:rPr>
              <a:t>Синквейн – концентрация знаний, ассоциаций, чувств; сужение оценки явлений и событий, выражение своей позиции, взгляда на событие, предмет</a:t>
            </a:r>
            <a:r>
              <a:rPr lang="ru-RU" sz="1400" b="1"/>
              <a:t>.</a:t>
            </a:r>
            <a:endParaRPr lang="ru-RU" sz="1400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i="1" smtClean="0">
                <a:solidFill>
                  <a:srgbClr val="003300"/>
                </a:solidFill>
              </a:rPr>
              <a:t>Обогащает словарный запас.</a:t>
            </a:r>
          </a:p>
          <a:p>
            <a:pPr eaLnBrk="1" hangingPunct="1"/>
            <a:r>
              <a:rPr lang="ru-RU" i="1" smtClean="0">
                <a:solidFill>
                  <a:srgbClr val="003300"/>
                </a:solidFill>
              </a:rPr>
              <a:t>Подготавливает к краткому пересказу.</a:t>
            </a:r>
          </a:p>
          <a:p>
            <a:pPr eaLnBrk="1" hangingPunct="1"/>
            <a:r>
              <a:rPr lang="ru-RU" i="1" smtClean="0">
                <a:solidFill>
                  <a:srgbClr val="003300"/>
                </a:solidFill>
              </a:rPr>
              <a:t>Учит формулировать идею (ключевую фразу).</a:t>
            </a:r>
          </a:p>
          <a:p>
            <a:pPr eaLnBrk="1" hangingPunct="1"/>
            <a:r>
              <a:rPr lang="ru-RU" i="1" smtClean="0">
                <a:solidFill>
                  <a:srgbClr val="003300"/>
                </a:solidFill>
              </a:rPr>
              <a:t>Позволяет почувствовать себя хоть на мгновение творцом.</a:t>
            </a:r>
          </a:p>
          <a:p>
            <a:pPr eaLnBrk="1" hangingPunct="1"/>
            <a:r>
              <a:rPr lang="ru-RU" i="1" smtClean="0">
                <a:solidFill>
                  <a:srgbClr val="003300"/>
                </a:solidFill>
              </a:rPr>
              <a:t>Получается у всех.</a:t>
            </a:r>
          </a:p>
          <a:p>
            <a:pPr eaLnBrk="1" hangingPunct="1"/>
            <a:endParaRPr lang="ru-RU" smtClean="0"/>
          </a:p>
        </p:txBody>
      </p:sp>
      <p:sp>
        <p:nvSpPr>
          <p:cNvPr id="4" name="TextBox 3"/>
          <p:cNvSpPr txBox="1"/>
          <p:nvPr/>
        </p:nvSpPr>
        <p:spPr>
          <a:xfrm>
            <a:off x="1357290" y="428604"/>
            <a:ext cx="7429552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b="1" i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Педагогическая ценность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r>
              <a:rPr lang="ru-RU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пособы работы учащихся </a:t>
            </a:r>
            <a:endParaRPr lang="ru-RU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b="0" i="1" smtClean="0">
                <a:solidFill>
                  <a:srgbClr val="003300"/>
                </a:solidFill>
              </a:rPr>
              <a:t>  </a:t>
            </a:r>
            <a:r>
              <a:rPr lang="ru-RU" sz="2800" i="1" smtClean="0">
                <a:solidFill>
                  <a:srgbClr val="003300"/>
                </a:solidFill>
              </a:rPr>
              <a:t>Составление нового синквейна.</a:t>
            </a:r>
          </a:p>
          <a:p>
            <a:pPr eaLnBrk="1" hangingPunct="1"/>
            <a:r>
              <a:rPr lang="ru-RU" sz="2800" b="0" i="1" smtClean="0">
                <a:solidFill>
                  <a:srgbClr val="003300"/>
                </a:solidFill>
              </a:rPr>
              <a:t> </a:t>
            </a:r>
            <a:r>
              <a:rPr lang="ru-RU" sz="2800" i="1" smtClean="0">
                <a:solidFill>
                  <a:srgbClr val="003300"/>
                </a:solidFill>
              </a:rPr>
              <a:t>Составление краткого рассказа по готовому </a:t>
            </a:r>
            <a:r>
              <a:rPr lang="en-US" sz="2800" i="1" smtClean="0">
                <a:solidFill>
                  <a:srgbClr val="003300"/>
                </a:solidFill>
              </a:rPr>
              <a:t>  </a:t>
            </a:r>
            <a:r>
              <a:rPr lang="ru-RU" sz="2800" i="1" smtClean="0">
                <a:solidFill>
                  <a:srgbClr val="003300"/>
                </a:solidFill>
              </a:rPr>
              <a:t>синквейну с использованием  слов и фраз, входящих в состав синквейна. </a:t>
            </a:r>
          </a:p>
          <a:p>
            <a:pPr eaLnBrk="1" hangingPunct="1"/>
            <a:r>
              <a:rPr lang="ru-RU" sz="2800" b="0" i="1" smtClean="0">
                <a:solidFill>
                  <a:srgbClr val="003300"/>
                </a:solidFill>
              </a:rPr>
              <a:t>  </a:t>
            </a:r>
            <a:r>
              <a:rPr lang="ru-RU" sz="2800" i="1" smtClean="0">
                <a:solidFill>
                  <a:srgbClr val="003300"/>
                </a:solidFill>
              </a:rPr>
              <a:t>Коррекция и совершенствование готового синквейна. </a:t>
            </a:r>
          </a:p>
          <a:p>
            <a:pPr eaLnBrk="1" hangingPunct="1"/>
            <a:r>
              <a:rPr lang="ru-RU" sz="2800" b="0" i="1" smtClean="0">
                <a:solidFill>
                  <a:srgbClr val="003300"/>
                </a:solidFill>
              </a:rPr>
              <a:t>  </a:t>
            </a:r>
            <a:r>
              <a:rPr lang="ru-RU" sz="2800" i="1" smtClean="0">
                <a:solidFill>
                  <a:srgbClr val="003300"/>
                </a:solidFill>
              </a:rPr>
              <a:t>Анализ неполного синквейна без указания темы синквейна и определение названия темы этого синквейна</a:t>
            </a:r>
            <a:r>
              <a:rPr lang="ru-RU" sz="2400" smtClean="0">
                <a:solidFill>
                  <a:srgbClr val="003300"/>
                </a:solidFill>
              </a:rPr>
              <a:t>.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00771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30007719</Template>
  <TotalTime>326</TotalTime>
  <Words>456</Words>
  <Application>Microsoft Office PowerPoint</Application>
  <PresentationFormat>Экран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30007719</vt:lpstr>
      <vt:lpstr>Синквейн </vt:lpstr>
      <vt:lpstr>Традиционный синквейн </vt:lpstr>
      <vt:lpstr>Вариации </vt:lpstr>
      <vt:lpstr>Вариации</vt:lpstr>
      <vt:lpstr>Дидактический синквейн</vt:lpstr>
      <vt:lpstr>Презентация PowerPoint</vt:lpstr>
      <vt:lpstr>Педагогическая ценность</vt:lpstr>
      <vt:lpstr>Презентация PowerPoint</vt:lpstr>
      <vt:lpstr>Cпособы работы учащихся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Синквейн </dc:title>
  <dc:creator>Митюгина Т.Г.</dc:creator>
  <cp:lastModifiedBy>Tanya</cp:lastModifiedBy>
  <cp:revision>36</cp:revision>
  <dcterms:created xsi:type="dcterms:W3CDTF">2009-12-09T07:32:07Z</dcterms:created>
  <dcterms:modified xsi:type="dcterms:W3CDTF">2013-10-29T11:58:56Z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TC300077191049</vt:lpwstr>
  </property>
</Properties>
</file>