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E2CD"/>
          </a:solidFill>
        </a:fill>
      </a:tcStyle>
    </a:wholeTbl>
    <a:band2H>
      <a:tcTxStyle/>
      <a:tcStyle>
        <a:tcBdr/>
        <a:fill>
          <a:solidFill>
            <a:srgbClr val="FF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E2CD"/>
          </a:solidFill>
        </a:fill>
      </a:tcStyle>
    </a:wholeTbl>
    <a:band2H>
      <a:tcTxStyle/>
      <a:tcStyle>
        <a:tcBdr/>
        <a:fill>
          <a:solidFill>
            <a:srgbClr val="FF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81636"/>
  </p:normalViewPr>
  <p:slideViewPr>
    <p:cSldViewPr snapToGrid="0" snapToObjects="1" showGuides="1">
      <p:cViewPr varScale="1">
        <p:scale>
          <a:sx n="124" d="100"/>
          <a:sy n="124" d="100"/>
        </p:scale>
        <p:origin x="122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7" d="100"/>
          <a:sy n="87" d="100"/>
        </p:scale>
        <p:origin x="-190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109744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1pPr>
    <a:lvl2pPr indent="228600" defTabSz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2pPr>
    <a:lvl3pPr indent="457200" defTabSz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3pPr>
    <a:lvl4pPr indent="685800" defTabSz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4pPr>
    <a:lvl5pPr indent="914400" defTabSz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5pPr>
    <a:lvl6pPr indent="1143000" defTabSz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6pPr>
    <a:lvl7pPr indent="1371600" defTabSz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7pPr>
    <a:lvl8pPr indent="1600200" defTabSz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8pPr>
    <a:lvl9pPr indent="1828800" defTabSz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Почему денег все время не хватает? Многие люди постоянно задаются этим вопросом. Самый частый ответ, независимо от уровня дохода человека, - «Мой доход слишком мал». Такой ответ можно услышать как от школьника, получающего карманные деньги от родителей, так и от вполне успешного топ-менеджера, получающего высокую зарплату. И тот и другой не правы. Дело не столько в доходах, сколько в расходах.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Многие люди просто не знают, куда утекают их деньги, потому что не умеют планировать и контролировать свои расходы.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Именно этому мы сегодня и попробуем с вами научиться.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6807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Что значит не поддаваться соблазнам? Это значит – расставлять приоритеты, т.е. – планировать. 10% детей из предыдущего примера смогли спланировать свой материальный успех и не поддались соблазнам.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Потратить все время вне школы на компьютерные игры или внимательно отнестись к выполнению домашнего задания, заняться спортом, музыкой (например, научиться играть на гитаре), начать учить новый иностранный язык и  при этом - успеть поиграть в  любимую игру? Что проще и приятней? Это и есть ваш соблазн. Что гораздо полезнее в перспективе?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Это решение уже сегодня принимает каждый из вас, и это – ваша ответственность.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Итак, что же такое планирование?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844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Как видим, кот продолжает  развлекаться, охотясь на все, что шевелится. Нас это не удивляет, где-то даже умиляет. Но должен ли человек вести себя так же?</a:t>
            </a:r>
          </a:p>
          <a:p>
            <a:r>
              <a:rPr lang="ru-RU" sz="1400" dirty="0" smtClean="0"/>
              <a:t>Разумный человек способен ставить перед собой гораздо более долгосрочные и интересные цели. </a:t>
            </a:r>
          </a:p>
          <a:p>
            <a:r>
              <a:rPr lang="ru-RU" sz="1400" dirty="0" smtClean="0"/>
              <a:t>Человек соизмеряет имеющиеся у него ресурсы (т.е. свой личный, человеческий капитал), время, которое ему нужно на достижение поставленной цели, и определяет необходимые шаги. </a:t>
            </a:r>
          </a:p>
          <a:p>
            <a:r>
              <a:rPr lang="ru-RU" sz="1400" dirty="0" smtClean="0"/>
              <a:t>Как же он это делает? Рассмотрим подробнее.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8101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/>
              <a:t>Пять важных задач, которые позволяет решить финансовый план.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4141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Пункт первый. Что значит – оценить свое финансовое положение?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Это значит, нужно понять, какой у  вас бюджет.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7706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Иными словами, хватает ли вам текущих доходов на текущие расходы. </a:t>
            </a:r>
          </a:p>
          <a:p>
            <a:r>
              <a:rPr lang="ru-RU" sz="1400" dirty="0" smtClean="0"/>
              <a:t>Дальше не наглядном примере мы покажем, как это выглядит.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9169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/>
              <a:t>Пункт второй. Когда разобрались с бюджетом, можно задуматься о желанной и реальной финансовой цели. </a:t>
            </a:r>
          </a:p>
          <a:p>
            <a:pPr algn="just"/>
            <a:r>
              <a:rPr lang="ru-RU" sz="1400" dirty="0" smtClean="0"/>
              <a:t>Здесь тоже взаимосвязь с вашим личным, человеческим капиталом.  Если вы уже умеете играть, например, на гитаре, то и правда может быть есть смысл помечтать об организации </a:t>
            </a:r>
            <a:r>
              <a:rPr lang="ru-RU" sz="1400" dirty="0" err="1" smtClean="0"/>
              <a:t>рок-концерта</a:t>
            </a:r>
            <a:r>
              <a:rPr lang="ru-RU" sz="1400" dirty="0" smtClean="0"/>
              <a:t>. Если же нет, то пока имеет смысл приземлить свои мечты и сначала поставить себе цель приобрести гитару и взять уроки игры на ней. </a:t>
            </a:r>
          </a:p>
          <a:p>
            <a:pPr algn="just"/>
            <a:r>
              <a:rPr lang="ru-RU" sz="1400" dirty="0" smtClean="0"/>
              <a:t>Для упрощения примера мы в дальнейшем будем считать, что этот молодой человек поставил себе цель приобрести горный велосипед за 15 т.р.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14402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6" name="Shape 2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algn="just">
              <a:spcBef>
                <a:spcPts val="0"/>
              </a:spcBef>
              <a:defRPr sz="1100"/>
            </a:pPr>
            <a:r>
              <a:rPr lang="ru-RU" sz="1400" dirty="0" smtClean="0">
                <a:solidFill>
                  <a:schemeClr val="tx1"/>
                </a:solidFill>
              </a:rPr>
              <a:t>Пункт третий – распределение текущих доходов таким образом, чтобы достичь поставленную финансовую цель.</a:t>
            </a:r>
          </a:p>
          <a:p>
            <a:pPr algn="just">
              <a:spcBef>
                <a:spcPts val="0"/>
              </a:spcBef>
              <a:defRPr sz="1100"/>
            </a:pPr>
            <a:endParaRPr lang="ru-RU" sz="1400" dirty="0" smtClean="0">
              <a:solidFill>
                <a:schemeClr val="tx1"/>
              </a:solidFill>
            </a:endParaRPr>
          </a:p>
          <a:p>
            <a:pPr algn="just">
              <a:spcBef>
                <a:spcPts val="0"/>
              </a:spcBef>
              <a:buFont typeface="Arial" pitchFamily="34" charset="0"/>
              <a:buChar char="•"/>
              <a:defRPr sz="1100"/>
            </a:pPr>
            <a:r>
              <a:rPr lang="ru-RU" sz="1400" dirty="0" smtClean="0">
                <a:solidFill>
                  <a:schemeClr val="tx1"/>
                </a:solidFill>
              </a:rPr>
              <a:t>Текущие средства — деньги для ежедневных расходов: обеды, проезд</a:t>
            </a:r>
          </a:p>
          <a:p>
            <a:pPr algn="just">
              <a:spcBef>
                <a:spcPts val="0"/>
              </a:spcBef>
              <a:buFont typeface="Arial" pitchFamily="34" charset="0"/>
              <a:buChar char="•"/>
              <a:defRPr sz="1100"/>
            </a:pPr>
            <a:r>
              <a:rPr lang="ru-RU" sz="1400" dirty="0" smtClean="0">
                <a:solidFill>
                  <a:schemeClr val="tx1"/>
                </a:solidFill>
              </a:rPr>
              <a:t>Накопления — запас денег на непредвиденные ситуации и будущие расходы: путешествия, образование, помощь близким. </a:t>
            </a:r>
          </a:p>
          <a:p>
            <a:pPr algn="just">
              <a:spcBef>
                <a:spcPts val="0"/>
              </a:spcBef>
              <a:buFont typeface="Arial" pitchFamily="34" charset="0"/>
              <a:buChar char="•"/>
              <a:defRPr sz="1100"/>
            </a:pPr>
            <a:r>
              <a:rPr lang="ru-RU" sz="1400" dirty="0" smtClean="0">
                <a:solidFill>
                  <a:schemeClr val="tx1"/>
                </a:solidFill>
              </a:rPr>
              <a:t>Средства для приумножения — деньги, с помощью которых можно получить дополнительный доход: вклады, ценные бумаги, инвестиции в бизнес. </a:t>
            </a:r>
          </a:p>
          <a:p>
            <a:pPr algn="just">
              <a:spcBef>
                <a:spcPts val="0"/>
              </a:spcBef>
              <a:defRPr sz="1100"/>
            </a:pPr>
            <a:endParaRPr lang="ru-RU" sz="1400" dirty="0" smtClean="0">
              <a:solidFill>
                <a:schemeClr val="tx1"/>
              </a:solidFill>
            </a:endParaRPr>
          </a:p>
          <a:p>
            <a:pPr algn="just">
              <a:spcBef>
                <a:spcPts val="0"/>
              </a:spcBef>
              <a:defRPr sz="1100"/>
            </a:pPr>
            <a:r>
              <a:rPr lang="ru-RU" sz="1400" dirty="0" smtClean="0">
                <a:solidFill>
                  <a:schemeClr val="tx1"/>
                </a:solidFill>
              </a:rPr>
              <a:t>Кто-то скажет, что это идеальная, почти недостижимая схема.  В реальности соотношения этих трех частей ваших денег может быть иным, но очень желательно, чтобы все три части в вашем финансовом планировании присутствовали. 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438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Следующий важный пункт – как контролировать свои деньги.  При отсутствии контроля за деньгами замечена такая способность, как утекание сквозь пальцы.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1623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В финансовом планировании важна последовательность шагов. Это не значит, что план нельзя менять в зависимости от обстоятельств, но важно помнить об определенном вами приоритете, о своей цели. </a:t>
            </a:r>
          </a:p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Иначе может получиться, как с котом.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6235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Кота порвали инстинкты. Ему простительно. А вам? Если вы копили-копили на какую-то важную для вас вещь, а потом вдруг сорвались и на все накопления купили пиццы с мороженым?</a:t>
            </a:r>
          </a:p>
          <a:p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041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Каждый человек сказочно богат. Но богат, как правило, не деньгами, а данными с рождения способностями, талантами, здоровьем и внешностью, которые со временем он может дополнять знаниями, навыками и опытом.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Все это и составляет основной капитал человека – так называемый человеческий  или личный капитал. Человеческий, личный капитал и есть то, что можно конвертировать в деньги. </a:t>
            </a:r>
          </a:p>
          <a:p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652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Хотя, возможно, даже коту бывает обидно осознавать свои ошибки. А вам?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092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А еще очень важно помнить про инфляцию.</a:t>
            </a:r>
          </a:p>
          <a:p>
            <a:r>
              <a:rPr lang="ru-RU" sz="1400" dirty="0" err="1" smtClean="0">
                <a:solidFill>
                  <a:schemeClr val="tx1"/>
                </a:solidFill>
              </a:rPr>
              <a:t>Интерактив</a:t>
            </a:r>
            <a:r>
              <a:rPr lang="ru-RU" sz="1400" dirty="0" smtClean="0">
                <a:solidFill>
                  <a:schemeClr val="tx1"/>
                </a:solidFill>
              </a:rPr>
              <a:t>: - что такое инфляция?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2763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7" name="Shape 24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100"/>
            </a:pPr>
            <a:r>
              <a:rPr lang="ru-RU" sz="1400" dirty="0" smtClean="0">
                <a:solidFill>
                  <a:schemeClr val="tx1"/>
                </a:solidFill>
              </a:rPr>
              <a:t>При планировании всегда учитывайте инфляцию. Ведь пока вы копите, товар может подорожать, и вам не хватит денег, чтобы его купить. </a:t>
            </a:r>
          </a:p>
          <a:p>
            <a:pPr>
              <a:spcBef>
                <a:spcPts val="0"/>
              </a:spcBef>
              <a:defRPr sz="1100"/>
            </a:pPr>
            <a:endParaRPr lang="ru-RU" sz="14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defRPr sz="1100"/>
            </a:pPr>
            <a:r>
              <a:rPr lang="ru-RU" sz="1400" dirty="0" smtClean="0">
                <a:solidFill>
                  <a:schemeClr val="tx1"/>
                </a:solidFill>
              </a:rPr>
              <a:t>Например, вы хотите купить велосипед. Сегодня он стоит 15 000. Вы рассчитали, что сможете накопить эти деньги за год. При этом вы должны учесть, что к этому времени велосипед подорожает из-за инфляции. Если инфляция 4%, то вам придётся заплатить за велосипед 15 600 рублей. То есть 600 рублей плюсом.  Включайте инфляцию в ваш финансовый план, чтобы к моменту покупки у вас была нужная сумма на руках. 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9936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Как же это сделать?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46833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Ничего сверхъестественного, просто нужно набраться терпения в движении к своей финансовой цели и быть дисциплинированным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73390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Представьте себе такую ситуацию: каждый учебный день родители дают вам 100 рублей на карманные расходы. На что вы тратите эти деньги? А если не тратить их все, а только половину? Тогда каждый день вы откладываете 50 рублей, за неделю – 250 рублей, за месяц примерно – 1 000 рублей.</a:t>
            </a:r>
          </a:p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Ну а если за вами нет серьезных «грехов», то можно рассчитывать, что на Новый год «дед мороз» может принести еще некоторую сумму в вашу копилку, да и на день рождения тоже.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97068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/>
              <a:t>При этом, если вы просто держите деньги в копилке или в тумбочке, то их там будет ровно столько, сколько вы положили, и с учетом инфляции копить на заветную цель придется дольше. </a:t>
            </a:r>
          </a:p>
          <a:p>
            <a:pPr algn="just"/>
            <a:r>
              <a:rPr lang="ru-RU" sz="1400" dirty="0" smtClean="0"/>
              <a:t>Но с 14 лет вы имеете право открыть счет в банке и класть деньги на депозит. Дополнительный доход от депозита позволит вам накопить нужную сумму быстрее.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781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На предыдущих слайдах мы показали, как может выглядеть личный финансовый план в виде простейшей таблицы в </a:t>
            </a:r>
            <a:r>
              <a:rPr lang="ru-RU" sz="1400" dirty="0" err="1" smtClean="0">
                <a:solidFill>
                  <a:schemeClr val="tx1"/>
                </a:solidFill>
              </a:rPr>
              <a:t>экселе</a:t>
            </a:r>
            <a:r>
              <a:rPr lang="ru-RU" sz="1400" dirty="0" smtClean="0">
                <a:solidFill>
                  <a:schemeClr val="tx1"/>
                </a:solidFill>
              </a:rPr>
              <a:t>. </a:t>
            </a:r>
          </a:p>
          <a:p>
            <a:pPr algn="just"/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3314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Но сейчас есть и более продвинутые приложения для ваших </a:t>
            </a:r>
            <a:r>
              <a:rPr lang="ru-RU" sz="1400" dirty="0" err="1" smtClean="0">
                <a:solidFill>
                  <a:schemeClr val="tx1"/>
                </a:solidFill>
              </a:rPr>
              <a:t>гаджетов</a:t>
            </a:r>
            <a:r>
              <a:rPr lang="ru-RU" sz="1400" dirty="0" smtClean="0">
                <a:solidFill>
                  <a:schemeClr val="tx1"/>
                </a:solidFill>
              </a:rPr>
              <a:t>. Каждый может выбрать сам, как ему удобнее вести учет и планировать.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35993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Для начала полезно просто в том же </a:t>
            </a:r>
            <a:r>
              <a:rPr lang="ru-RU" sz="1400" dirty="0" err="1" smtClean="0">
                <a:solidFill>
                  <a:schemeClr val="tx1"/>
                </a:solidFill>
              </a:rPr>
              <a:t>экселе</a:t>
            </a:r>
            <a:r>
              <a:rPr lang="ru-RU" sz="1400" dirty="0" smtClean="0">
                <a:solidFill>
                  <a:schemeClr val="tx1"/>
                </a:solidFill>
              </a:rPr>
              <a:t> сделать первую прикидку, чтобы понять, как быстро вы сможете накопить на свою финансовую цель.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9498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Автор романа «Робинзон Крузо» Даниель Дефо говорил, что он написал книгу о самом богатом человеке в мире. Не имея практически ничего, он выжил на необитаемом острове. Если составить список качеств, которые в этом ему помогли, придется издать еще одну книгу. А ведь Робинзон не выделялся ничем особенным. Просто в экстремальных условиях ему пришлось использовать все свои способности и знания.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Любая черта человеческой натуры имеет экономическое значение, важно лишь ее правильно применить.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Умение петь, играть на музыкальном инструменте, общаться с другими людьми, спортивные достижения – все это может стать вашей «фишкой».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17351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Итак, цель достигнута. И даже можно покатать кота. Или не кота.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9197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3" name="Shape 29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algn="just">
              <a:spcBef>
                <a:spcPts val="0"/>
              </a:spcBef>
              <a:defRPr sz="1100"/>
            </a:pPr>
            <a:r>
              <a:rPr lang="ru-RU" sz="1400" dirty="0" smtClean="0"/>
              <a:t>Давайте подведем итоги и выделим основные правила успешного финансового плана.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38630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/>
              <a:t>Во-первых, вы должны помнить, что любые решения начинаются с хорошего плана. Чтобы добиться цели, нужно продумать шаги, которые приведут вас к успеху. Вспомните любой </a:t>
            </a:r>
            <a:r>
              <a:rPr lang="ru-RU" sz="1400" dirty="0" err="1" smtClean="0"/>
              <a:t>блокбастер</a:t>
            </a:r>
            <a:r>
              <a:rPr lang="ru-RU" sz="1400" dirty="0" smtClean="0"/>
              <a:t>. У каждого героя есть план, как победить злодея. Без плана трудно достичь цели, практически невозможно.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61318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/>
              <a:t>Во-вторых, финансовый план всегда можно изменить и улучшить. Дело в том, что существуют внешние факторы, которые могут повлиять на ваш план: желанный велосипед может подорожать, ваш доход может уменьшиться или увеличиться, вам могут понадобиться деньги, чтобы помочь другу. Учитывая новые обстоятельства, вы можете скорректировать ваш план.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6415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/>
              <a:t>В-третьих, вы должны учитывать непредвиденные расходы. Давайте представим, что ваш путь к цели - это путешествие. Когда вы отправляетесь в путешествие, вы должны просчитать все затраты и отложить деньги на неожиданные расходы. Например, у вас может заболеть зуб во время путешествия, и вам понадобится платная помощь врача. Или вам придется взять велосипед в аренду, чтобы добраться до нужной точки. Умные и успешные люди всегда просчитывают непредвиденные расходы, чтобы быть готовыми ко всему.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71811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/>
              <a:t>Начните с чего-то простого. А потом, реализовав первую цель и овладев методом личного финансового планирования, можно ставить следующую, более амбициозную, когда-то казавшуюся абсолютно несбыточной. </a:t>
            </a:r>
          </a:p>
          <a:p>
            <a:pPr algn="just"/>
            <a:r>
              <a:rPr lang="ru-RU" sz="1400" dirty="0" smtClean="0"/>
              <a:t>Ваш кот будет гордиться вами. А окружающие вас люди будут относиться как минимум с уважением. Потому что вы умеете ставить цели и достигать их, а это дорогого стоит.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6377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267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Не менее важными могут оказаться такие навыки, как умение программировать или работать с базами данных, писать интересные тексты, знание иностранных языков, способность разбираться в современных технологиях 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2397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Конечно, наличие у  вашей семьи материальных ценностей также можно считать частью вашего личного, человеческого капитала. </a:t>
            </a:r>
          </a:p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Но полезно задумываться, насколько целесообразно владение той или иной вещью. Например, если машина вам нужна, т.к. вы каждый день ездите на ней по делам, это одно дело. А если машина потихоньку гниет на стоянке, а пользуетесь вы ею раз в месяц для поездки на дачу, то уже возникает вопрос в целесообразности регулярных расходов на обслуживание этой вещи.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169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Если мы все от рождения сказочно богаты, то почему же нас не окружают только успешные и состоятельные люди?</a:t>
            </a:r>
          </a:p>
          <a:p>
            <a:pPr marL="228600" indent="-228600"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Требуется многолетняя работа, направленная на поиск своего человеческого капитала и его развитие. «Найти себя». </a:t>
            </a:r>
          </a:p>
          <a:p>
            <a:pPr marL="228600" indent="-228600"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Применить свой человеческий капитал и конвертировать его в деньги удается не всем.</a:t>
            </a:r>
          </a:p>
          <a:p>
            <a:pPr marL="228600" indent="-228600"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Даже тем, кто нашел применение своему человеческому капиталу, не всегда удается грамотно распорядиться заработанными деньгами. </a:t>
            </a:r>
          </a:p>
          <a:p>
            <a:pPr marL="228600" indent="-228600"/>
            <a:endParaRPr lang="ru-RU" sz="1400" dirty="0" smtClean="0">
              <a:solidFill>
                <a:schemeClr val="tx1"/>
              </a:solidFill>
            </a:endParaRPr>
          </a:p>
          <a:p>
            <a:pPr marL="228600" indent="-228600"/>
            <a:r>
              <a:rPr lang="ru-RU" sz="1400" dirty="0" smtClean="0">
                <a:solidFill>
                  <a:schemeClr val="tx1"/>
                </a:solidFill>
              </a:rPr>
              <a:t>Для приумножения имеющегося капитала, чтобы не потерять его, и нужен личный финансовый план.</a:t>
            </a:r>
          </a:p>
          <a:p>
            <a:pPr marL="228600" indent="-228600"/>
            <a:r>
              <a:rPr lang="ru-RU" sz="1400" dirty="0" err="1" smtClean="0">
                <a:solidFill>
                  <a:schemeClr val="tx1"/>
                </a:solidFill>
              </a:rPr>
              <a:t>Интерактив</a:t>
            </a:r>
            <a:r>
              <a:rPr lang="ru-RU" sz="1400" dirty="0" smtClean="0">
                <a:solidFill>
                  <a:schemeClr val="tx1"/>
                </a:solidFill>
              </a:rPr>
              <a:t>: - чем отличается план человека от плана кота?</a:t>
            </a:r>
          </a:p>
          <a:p>
            <a:pPr marL="228600" indent="-228600"/>
            <a:r>
              <a:rPr lang="ru-RU" sz="1400" dirty="0" smtClean="0">
                <a:solidFill>
                  <a:schemeClr val="tx1"/>
                </a:solidFill>
              </a:rPr>
              <a:t>Кот не способен на долгосрочное планирование, он может думать только об удовлетворении сиюминутных потребностей.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7668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В личном финансовом плане главное – это контроль и учет расходов. Это не значит, что не нужно учитывать доходы, но с ними все проще, потому что как правило источников доходов не так уж много.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А вот способов потратить деньги гораздо больше. И хочется еще больше, соблазнов вокруг масса. </a:t>
            </a:r>
          </a:p>
          <a:p>
            <a:r>
              <a:rPr lang="ru-RU" sz="1400" dirty="0" err="1" smtClean="0">
                <a:solidFill>
                  <a:schemeClr val="tx1"/>
                </a:solidFill>
              </a:rPr>
              <a:t>Интерактив</a:t>
            </a:r>
            <a:r>
              <a:rPr lang="ru-RU" sz="1400" dirty="0" smtClean="0">
                <a:solidFill>
                  <a:schemeClr val="tx1"/>
                </a:solidFill>
              </a:rPr>
              <a:t>: - на все ли ваши желания вам хватает деньги?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Большинству людей не хватает, и это нормально, иначе общество не развивалось бы, просто не было бы стимула. </a:t>
            </a:r>
          </a:p>
          <a:p>
            <a:r>
              <a:rPr lang="ru-RU" sz="1400" dirty="0" err="1" smtClean="0">
                <a:solidFill>
                  <a:schemeClr val="tx1"/>
                </a:solidFill>
              </a:rPr>
              <a:t>Интерактив</a:t>
            </a:r>
            <a:r>
              <a:rPr lang="ru-RU" sz="1400" dirty="0" smtClean="0">
                <a:solidFill>
                  <a:schemeClr val="tx1"/>
                </a:solidFill>
              </a:rPr>
              <a:t>: - что же делать, если на все сразу не хватает, как с этим жить?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8019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Кот не в состоянии это сделать, за него принимают решение его инстинкты. Вы – в состоянии. Вряд ли вы вместе с вашим котом погонитесь за мышкой, не так ли?  Ну а если на месте мышки новая модель телефона? И вы с ума сходите от желания ею обладать, хотя у вас и предыдущая модель прекрасно работает. Что вы сделаете в такой ситуации?  Единственно верного ответа тут нет, но у каждого выбора – свои последствия.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0131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3" name="Shape 15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100"/>
            </a:pPr>
            <a:r>
              <a:rPr sz="1400" dirty="0">
                <a:solidFill>
                  <a:schemeClr val="tx1"/>
                </a:solidFill>
              </a:rPr>
              <a:t>В 70-х годах </a:t>
            </a:r>
            <a:r>
              <a:rPr sz="1400" dirty="0" smtClean="0">
                <a:solidFill>
                  <a:schemeClr val="tx1"/>
                </a:solidFill>
              </a:rPr>
              <a:t>уч</a:t>
            </a:r>
            <a:r>
              <a:rPr lang="ru-RU" sz="1400" dirty="0" smtClean="0">
                <a:solidFill>
                  <a:schemeClr val="tx1"/>
                </a:solidFill>
              </a:rPr>
              <a:t>ё</a:t>
            </a:r>
            <a:r>
              <a:rPr sz="1400" dirty="0" smtClean="0">
                <a:solidFill>
                  <a:schemeClr val="tx1"/>
                </a:solidFill>
              </a:rPr>
              <a:t>ные </a:t>
            </a:r>
            <a:r>
              <a:rPr sz="1400" dirty="0">
                <a:solidFill>
                  <a:schemeClr val="tx1"/>
                </a:solidFill>
              </a:rPr>
              <a:t>провели эксперимент. Они выбрали 600 детей от 4 до 12 лет и предложили им съесть зефирку сразу или подождать 7 минут и получить несколько штук.  90% детей сразу съедали зефирку. Лишь 10% детей смогли не поддаться соблазну и получили больше зефирок. Дальнейшее наблюдение показало, что дети, поддавшиеся искушению, имели более низкие оценки в школе. Через 40 лет, когда дети превратились во взрослых людей, </a:t>
            </a:r>
            <a:r>
              <a:rPr sz="1400" dirty="0" smtClean="0">
                <a:solidFill>
                  <a:schemeClr val="tx1"/>
                </a:solidFill>
              </a:rPr>
              <a:t>уч</a:t>
            </a:r>
            <a:r>
              <a:rPr lang="ru-RU" sz="1400" dirty="0" smtClean="0">
                <a:solidFill>
                  <a:schemeClr val="tx1"/>
                </a:solidFill>
              </a:rPr>
              <a:t>ё</a:t>
            </a:r>
            <a:r>
              <a:rPr sz="1400" dirty="0" smtClean="0">
                <a:solidFill>
                  <a:schemeClr val="tx1"/>
                </a:solidFill>
              </a:rPr>
              <a:t>ные </a:t>
            </a:r>
            <a:r>
              <a:rPr sz="1400" dirty="0">
                <a:solidFill>
                  <a:schemeClr val="tx1"/>
                </a:solidFill>
              </a:rPr>
              <a:t>снова собрали участников эксперимента. Оказалось, что дети, которые смогли подождать и получили больше зефирок, достигли в жизни большего успеха.</a:t>
            </a:r>
          </a:p>
          <a:p>
            <a:pPr>
              <a:spcBef>
                <a:spcPts val="0"/>
              </a:spcBef>
              <a:defRPr sz="1100"/>
            </a:pPr>
            <a:endParaRPr sz="14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defRPr sz="1100"/>
            </a:pPr>
            <a:r>
              <a:rPr sz="1400" dirty="0">
                <a:solidFill>
                  <a:schemeClr val="tx1"/>
                </a:solidFill>
              </a:rPr>
              <a:t>Этот тест показывает, что нужно принимать обдуманные решения и расставлять приоритеты, чтобы добиться большего. Не нужно поддаваться соблазнам.</a:t>
            </a:r>
          </a:p>
        </p:txBody>
      </p:sp>
    </p:spTree>
    <p:extLst>
      <p:ext uri="{BB962C8B-B14F-4D97-AF65-F5344CB8AC3E}">
        <p14:creationId xmlns:p14="http://schemas.microsoft.com/office/powerpoint/2010/main" val="2828306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xfrm>
            <a:off x="8472485" y="4669224"/>
            <a:ext cx="393310" cy="380226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xfrm>
            <a:off x="8472485" y="4669224"/>
            <a:ext cx="393310" cy="380226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xfrm>
            <a:off x="8472485" y="4669224"/>
            <a:ext cx="393310" cy="380226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xfrm>
            <a:off x="8472485" y="4669224"/>
            <a:ext cx="393310" cy="380226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xfrm>
            <a:off x="8472485" y="4669224"/>
            <a:ext cx="393310" cy="380226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sldNum" sz="quarter" idx="2"/>
          </p:nvPr>
        </p:nvSpPr>
        <p:spPr>
          <a:xfrm>
            <a:off x="8472485" y="4669224"/>
            <a:ext cx="393310" cy="380226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xfrm>
            <a:off x="8472485" y="4669224"/>
            <a:ext cx="393310" cy="380226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3" name="Shape 5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xfrm>
            <a:off x="8472485" y="4669224"/>
            <a:ext cx="393310" cy="380226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2" name="Shape 6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3" name="Shape 63"/>
          <p:cNvSpPr>
            <a:spLocks noGrp="1"/>
          </p:cNvSpPr>
          <p:nvPr>
            <p:ph type="sldNum" sz="quarter" idx="2"/>
          </p:nvPr>
        </p:nvSpPr>
        <p:spPr>
          <a:xfrm>
            <a:off x="8472485" y="4669224"/>
            <a:ext cx="393310" cy="380226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71" name="Shape 7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2" name="Shape 72"/>
          <p:cNvSpPr>
            <a:spLocks noGrp="1"/>
          </p:cNvSpPr>
          <p:nvPr>
            <p:ph type="sldNum" sz="quarter" idx="2"/>
          </p:nvPr>
        </p:nvSpPr>
        <p:spPr>
          <a:xfrm>
            <a:off x="8472485" y="4669224"/>
            <a:ext cx="393310" cy="380226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4571998" y="-1"/>
            <a:ext cx="4572004" cy="5143502"/>
          </a:xfrm>
          <a:prstGeom prst="rect">
            <a:avLst/>
          </a:prstGeom>
          <a:solidFill>
            <a:srgbClr val="EEEEEE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80" name="Shape 8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81" name="Shape 8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2" name="Shape 82"/>
          <p:cNvSpPr>
            <a:spLocks noGrp="1"/>
          </p:cNvSpPr>
          <p:nvPr>
            <p:ph type="sldNum" sz="quarter" idx="2"/>
          </p:nvPr>
        </p:nvSpPr>
        <p:spPr>
          <a:xfrm>
            <a:off x="8472485" y="4669224"/>
            <a:ext cx="393310" cy="380226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311150" y="444500"/>
            <a:ext cx="8521700" cy="57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311150" y="1152525"/>
            <a:ext cx="8521700" cy="341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684960" y="4700143"/>
            <a:ext cx="336805" cy="318388"/>
          </a:xfrm>
          <a:prstGeom prst="rect">
            <a:avLst/>
          </a:prstGeom>
          <a:ln w="12700">
            <a:miter lim="400000"/>
          </a:ln>
        </p:spPr>
        <p:txBody>
          <a:bodyPr wrap="none" lIns="91421" tIns="91421" rIns="91421" bIns="91421" anchor="ctr">
            <a:spAutoFit/>
          </a:bodyPr>
          <a:lstStyle>
            <a:lvl1pPr algn="r">
              <a:defRPr sz="1000">
                <a:solidFill>
                  <a:srgbClr val="585858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34290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34290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34290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34290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34290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4290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4290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34290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2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1.jpeg" descr="1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Shape 119"/>
          <p:cNvSpPr/>
          <p:nvPr/>
        </p:nvSpPr>
        <p:spPr>
          <a:xfrm>
            <a:off x="1550982" y="1133474"/>
            <a:ext cx="5997585" cy="701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 algn="ctr">
              <a:lnSpc>
                <a:spcPct val="110000"/>
              </a:lnSpc>
              <a:defRPr sz="3600">
                <a:solidFill>
                  <a:srgbClr val="0394D8"/>
                </a:solidFill>
              </a:defRPr>
            </a:lvl1pPr>
          </a:lstStyle>
          <a:p>
            <a:r>
              <a:t>Как составить</a:t>
            </a:r>
          </a:p>
        </p:txBody>
      </p:sp>
      <p:pic>
        <p:nvPicPr>
          <p:cNvPr id="120" name="image1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541712" y="4262437"/>
            <a:ext cx="1981206" cy="592143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/>
          <p:nvPr/>
        </p:nvSpPr>
        <p:spPr>
          <a:xfrm>
            <a:off x="2181567" y="1770059"/>
            <a:ext cx="4730062" cy="22237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lnSpc>
                <a:spcPct val="80000"/>
              </a:lnSpc>
              <a:defRPr sz="5600" b="1">
                <a:solidFill>
                  <a:srgbClr val="0394D8"/>
                </a:solidFill>
              </a:defRPr>
            </a:pPr>
            <a:r>
              <a:t>личный </a:t>
            </a:r>
            <a:br/>
            <a:r>
              <a:t>финансовый</a:t>
            </a:r>
            <a:br/>
            <a:r>
              <a:t>план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image8.jpeg" descr="Голубая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Shape 156"/>
          <p:cNvSpPr/>
          <p:nvPr/>
        </p:nvSpPr>
        <p:spPr>
          <a:xfrm>
            <a:off x="749300" y="1589086"/>
            <a:ext cx="6981825" cy="17352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defRPr sz="5400" b="1">
                <a:solidFill>
                  <a:srgbClr val="0394D8"/>
                </a:solidFill>
              </a:defRPr>
            </a:lvl1pPr>
          </a:lstStyle>
          <a:p>
            <a:r>
              <a:t>ЧТО ТАКОЕ ПЛАНИРОВАНИЕ?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image9.jpeg" descr="11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Shape 159"/>
          <p:cNvSpPr/>
          <p:nvPr/>
        </p:nvSpPr>
        <p:spPr>
          <a:xfrm>
            <a:off x="228600" y="1323974"/>
            <a:ext cx="4264025" cy="2186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110000"/>
              </a:lnSpc>
              <a:defRPr sz="3200" b="1">
                <a:solidFill>
                  <a:srgbClr val="FFFFFF"/>
                </a:solidFill>
              </a:defRPr>
            </a:lvl1pPr>
          </a:lstStyle>
          <a:p>
            <a:r>
              <a:t>Выбор последовательных действий, которые приведут к цели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image8.jpeg" descr="Голубая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Shape 162"/>
          <p:cNvSpPr/>
          <p:nvPr/>
        </p:nvSpPr>
        <p:spPr>
          <a:xfrm>
            <a:off x="757236" y="496884"/>
            <a:ext cx="7723190" cy="10339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defRPr sz="3000" b="1">
                <a:solidFill>
                  <a:srgbClr val="0394D8"/>
                </a:solidFill>
              </a:defRPr>
            </a:lvl1pPr>
          </a:lstStyle>
          <a:p>
            <a:r>
              <a:t>ЗАДАЧИ ФИНАНСОВОГО ПЛАНИРОВАНИЯ</a:t>
            </a:r>
          </a:p>
        </p:txBody>
      </p:sp>
      <p:sp>
        <p:nvSpPr>
          <p:cNvPr id="163" name="Shape 163"/>
          <p:cNvSpPr/>
          <p:nvPr/>
        </p:nvSpPr>
        <p:spPr>
          <a:xfrm>
            <a:off x="1085850" y="1568449"/>
            <a:ext cx="7197725" cy="412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200"/>
            </a:lvl1pPr>
          </a:lstStyle>
          <a:p>
            <a:r>
              <a:t>Оценка текущего финансового положения</a:t>
            </a:r>
          </a:p>
        </p:txBody>
      </p:sp>
      <p:sp>
        <p:nvSpPr>
          <p:cNvPr id="164" name="Shape 164"/>
          <p:cNvSpPr/>
          <p:nvPr/>
        </p:nvSpPr>
        <p:spPr>
          <a:xfrm>
            <a:off x="1085850" y="2101849"/>
            <a:ext cx="7524750" cy="774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10000"/>
              </a:lnSpc>
              <a:defRPr sz="2200"/>
            </a:pPr>
            <a:r>
              <a:t>Определение реальных финансовых целей </a:t>
            </a:r>
            <a:br/>
            <a:r>
              <a:t>и расстановка приоритетов</a:t>
            </a:r>
          </a:p>
        </p:txBody>
      </p:sp>
      <p:sp>
        <p:nvSpPr>
          <p:cNvPr id="165" name="Shape 165"/>
          <p:cNvSpPr/>
          <p:nvPr/>
        </p:nvSpPr>
        <p:spPr>
          <a:xfrm>
            <a:off x="1077912" y="3005134"/>
            <a:ext cx="7934326" cy="412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200"/>
            </a:lvl1pPr>
          </a:lstStyle>
          <a:p>
            <a:r>
              <a:t>Распределение денег в зависимости от приоритетов </a:t>
            </a:r>
          </a:p>
        </p:txBody>
      </p:sp>
      <p:sp>
        <p:nvSpPr>
          <p:cNvPr id="166" name="Shape 166"/>
          <p:cNvSpPr/>
          <p:nvPr/>
        </p:nvSpPr>
        <p:spPr>
          <a:xfrm>
            <a:off x="1079500" y="4098923"/>
            <a:ext cx="7524750" cy="412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200"/>
            </a:lvl1pPr>
          </a:lstStyle>
          <a:p>
            <a:r>
              <a:t>Контроль достижения целей </a:t>
            </a:r>
          </a:p>
        </p:txBody>
      </p:sp>
      <p:sp>
        <p:nvSpPr>
          <p:cNvPr id="167" name="Shape 167"/>
          <p:cNvSpPr/>
          <p:nvPr/>
        </p:nvSpPr>
        <p:spPr>
          <a:xfrm>
            <a:off x="769937" y="1568449"/>
            <a:ext cx="461968" cy="412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200" b="1">
                <a:solidFill>
                  <a:srgbClr val="0394D8"/>
                </a:solidFill>
              </a:defRPr>
            </a:lvl1pPr>
          </a:lstStyle>
          <a:p>
            <a:r>
              <a:t>1.</a:t>
            </a:r>
          </a:p>
        </p:txBody>
      </p:sp>
      <p:sp>
        <p:nvSpPr>
          <p:cNvPr id="168" name="Shape 168"/>
          <p:cNvSpPr/>
          <p:nvPr/>
        </p:nvSpPr>
        <p:spPr>
          <a:xfrm>
            <a:off x="779462" y="2103434"/>
            <a:ext cx="461968" cy="412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200" b="1">
                <a:solidFill>
                  <a:srgbClr val="0394D8"/>
                </a:solidFill>
              </a:defRPr>
            </a:lvl1pPr>
          </a:lstStyle>
          <a:p>
            <a:r>
              <a:t>2.</a:t>
            </a:r>
          </a:p>
        </p:txBody>
      </p:sp>
      <p:sp>
        <p:nvSpPr>
          <p:cNvPr id="169" name="Shape 169"/>
          <p:cNvSpPr/>
          <p:nvPr/>
        </p:nvSpPr>
        <p:spPr>
          <a:xfrm>
            <a:off x="779462" y="3000374"/>
            <a:ext cx="461968" cy="412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200" b="1">
                <a:solidFill>
                  <a:srgbClr val="0394D8"/>
                </a:solidFill>
              </a:defRPr>
            </a:lvl1pPr>
          </a:lstStyle>
          <a:p>
            <a:r>
              <a:t>3.</a:t>
            </a:r>
          </a:p>
        </p:txBody>
      </p:sp>
      <p:sp>
        <p:nvSpPr>
          <p:cNvPr id="170" name="Shape 170"/>
          <p:cNvSpPr/>
          <p:nvPr/>
        </p:nvSpPr>
        <p:spPr>
          <a:xfrm>
            <a:off x="779462" y="4100512"/>
            <a:ext cx="461968" cy="412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200" b="1">
                <a:solidFill>
                  <a:srgbClr val="0394D8"/>
                </a:solidFill>
              </a:defRPr>
            </a:lvl1pPr>
          </a:lstStyle>
          <a:p>
            <a:r>
              <a:t>5.</a:t>
            </a:r>
          </a:p>
        </p:txBody>
      </p:sp>
      <p:sp>
        <p:nvSpPr>
          <p:cNvPr id="171" name="Shape 171"/>
          <p:cNvSpPr/>
          <p:nvPr/>
        </p:nvSpPr>
        <p:spPr>
          <a:xfrm>
            <a:off x="1082675" y="3555998"/>
            <a:ext cx="7934325" cy="412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200"/>
            </a:lvl1pPr>
          </a:lstStyle>
          <a:p>
            <a:r>
              <a:t>Выбор оптимального пути достижения целей</a:t>
            </a:r>
          </a:p>
        </p:txBody>
      </p:sp>
      <p:sp>
        <p:nvSpPr>
          <p:cNvPr id="172" name="Shape 172"/>
          <p:cNvSpPr/>
          <p:nvPr/>
        </p:nvSpPr>
        <p:spPr>
          <a:xfrm>
            <a:off x="784225" y="3551237"/>
            <a:ext cx="461963" cy="412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200" b="1">
                <a:solidFill>
                  <a:srgbClr val="0394D8"/>
                </a:solidFill>
              </a:defRPr>
            </a:lvl1pPr>
          </a:lstStyle>
          <a:p>
            <a:r>
              <a:t>4.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/>
        </p:nvSpPr>
        <p:spPr>
          <a:xfrm>
            <a:off x="209550" y="230184"/>
            <a:ext cx="3252788" cy="1558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90000"/>
              </a:lnSpc>
              <a:defRPr sz="3400" b="1"/>
            </a:lvl1pPr>
          </a:lstStyle>
          <a:p>
            <a:r>
              <a:t>Как оценить финансовое положение</a:t>
            </a:r>
          </a:p>
        </p:txBody>
      </p:sp>
      <p:pic>
        <p:nvPicPr>
          <p:cNvPr id="175" name="image4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741609" y="0"/>
            <a:ext cx="6064257" cy="49926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209550" y="238122"/>
            <a:ext cx="2384425" cy="16643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t>Каким бывает бюджет</a:t>
            </a:r>
          </a:p>
        </p:txBody>
      </p:sp>
      <p:sp>
        <p:nvSpPr>
          <p:cNvPr id="178" name="Shape 178"/>
          <p:cNvSpPr/>
          <p:nvPr/>
        </p:nvSpPr>
        <p:spPr>
          <a:xfrm>
            <a:off x="3838575" y="290510"/>
            <a:ext cx="4103688" cy="701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80000"/>
              </a:lnSpc>
              <a:defRPr sz="3600" b="1"/>
            </a:lvl1pPr>
          </a:lstStyle>
          <a:p>
            <a:r>
              <a:t>Дефицитный</a:t>
            </a:r>
          </a:p>
        </p:txBody>
      </p:sp>
      <p:sp>
        <p:nvSpPr>
          <p:cNvPr id="179" name="Shape 179"/>
          <p:cNvSpPr/>
          <p:nvPr/>
        </p:nvSpPr>
        <p:spPr>
          <a:xfrm>
            <a:off x="3854446" y="931862"/>
            <a:ext cx="4762508" cy="474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600"/>
            </a:lvl1pPr>
          </a:lstStyle>
          <a:p>
            <a:r>
              <a:t>Расходы превышают доходы.</a:t>
            </a:r>
          </a:p>
        </p:txBody>
      </p:sp>
      <p:sp>
        <p:nvSpPr>
          <p:cNvPr id="180" name="Shape 180"/>
          <p:cNvSpPr/>
          <p:nvPr/>
        </p:nvSpPr>
        <p:spPr>
          <a:xfrm>
            <a:off x="3821112" y="1817684"/>
            <a:ext cx="5376865" cy="701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defRPr sz="3600" b="1"/>
            </a:lvl1pPr>
          </a:lstStyle>
          <a:p>
            <a:r>
              <a:t>Сбалансированный</a:t>
            </a:r>
          </a:p>
        </p:txBody>
      </p:sp>
      <p:sp>
        <p:nvSpPr>
          <p:cNvPr id="181" name="Shape 181"/>
          <p:cNvSpPr/>
          <p:nvPr/>
        </p:nvSpPr>
        <p:spPr>
          <a:xfrm>
            <a:off x="3898900" y="2436809"/>
            <a:ext cx="4259263" cy="474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600"/>
            </a:lvl1pPr>
          </a:lstStyle>
          <a:p>
            <a:r>
              <a:t>Доходы равны расходам.</a:t>
            </a:r>
          </a:p>
        </p:txBody>
      </p:sp>
      <p:sp>
        <p:nvSpPr>
          <p:cNvPr id="182" name="Shape 182"/>
          <p:cNvSpPr/>
          <p:nvPr/>
        </p:nvSpPr>
        <p:spPr>
          <a:xfrm>
            <a:off x="3825875" y="3538537"/>
            <a:ext cx="4581525" cy="701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80000"/>
              </a:lnSpc>
              <a:defRPr sz="3600" b="1"/>
            </a:lvl1pPr>
          </a:lstStyle>
          <a:p>
            <a:r>
              <a:t>Профицитный</a:t>
            </a:r>
          </a:p>
        </p:txBody>
      </p:sp>
      <p:sp>
        <p:nvSpPr>
          <p:cNvPr id="183" name="Shape 183"/>
          <p:cNvSpPr/>
          <p:nvPr/>
        </p:nvSpPr>
        <p:spPr>
          <a:xfrm>
            <a:off x="3889375" y="4181473"/>
            <a:ext cx="5116513" cy="474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600"/>
            </a:lvl1pPr>
          </a:lstStyle>
          <a:p>
            <a:r>
              <a:t>Доходы превышают расходы.</a:t>
            </a:r>
          </a:p>
        </p:txBody>
      </p:sp>
      <p:pic>
        <p:nvPicPr>
          <p:cNvPr id="184" name="image5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928934" y="536575"/>
            <a:ext cx="654056" cy="1666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image6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928934" y="2009775"/>
            <a:ext cx="654056" cy="4524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image7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928934" y="3509962"/>
            <a:ext cx="654056" cy="6524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image10.jpeg" descr="15-слайд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Shape 189"/>
          <p:cNvSpPr/>
          <p:nvPr/>
        </p:nvSpPr>
        <p:spPr>
          <a:xfrm>
            <a:off x="215900" y="230184"/>
            <a:ext cx="3584575" cy="1558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/>
          <a:p>
            <a:pPr>
              <a:lnSpc>
                <a:spcPct val="90000"/>
              </a:lnSpc>
              <a:defRPr sz="3400" b="1"/>
            </a:pPr>
            <a:r>
              <a:t>Финансовые приоритеты </a:t>
            </a:r>
            <a:br/>
            <a:r>
              <a:t>и цели</a:t>
            </a:r>
          </a:p>
        </p:txBody>
      </p:sp>
      <p:sp>
        <p:nvSpPr>
          <p:cNvPr id="190" name="Shape 190"/>
          <p:cNvSpPr/>
          <p:nvPr/>
        </p:nvSpPr>
        <p:spPr>
          <a:xfrm>
            <a:off x="5594348" y="2994024"/>
            <a:ext cx="2960694" cy="8495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/>
          <a:p>
            <a:pPr algn="ctr">
              <a:lnSpc>
                <a:spcPct val="90000"/>
              </a:lnSpc>
              <a:defRPr sz="2400"/>
            </a:pPr>
            <a:r>
              <a:t>Организовать</a:t>
            </a:r>
            <a:br/>
            <a:r>
              <a:t>рок-концерт</a:t>
            </a:r>
          </a:p>
        </p:txBody>
      </p:sp>
      <p:sp>
        <p:nvSpPr>
          <p:cNvPr id="191" name="Shape 191"/>
          <p:cNvSpPr/>
          <p:nvPr/>
        </p:nvSpPr>
        <p:spPr>
          <a:xfrm>
            <a:off x="4567237" y="227009"/>
            <a:ext cx="3987804" cy="11828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/>
          <a:p>
            <a:pPr algn="ctr">
              <a:lnSpc>
                <a:spcPct val="90000"/>
              </a:lnSpc>
              <a:defRPr sz="3600" b="1"/>
            </a:pPr>
            <a:r>
              <a:t>Горный </a:t>
            </a:r>
          </a:p>
          <a:p>
            <a:pPr algn="ctr">
              <a:lnSpc>
                <a:spcPct val="90000"/>
              </a:lnSpc>
              <a:defRPr sz="3600" b="1"/>
            </a:pPr>
            <a:r>
              <a:t>велосипед</a:t>
            </a:r>
          </a:p>
        </p:txBody>
      </p:sp>
      <p:sp>
        <p:nvSpPr>
          <p:cNvPr id="192" name="Shape 192"/>
          <p:cNvSpPr/>
          <p:nvPr/>
        </p:nvSpPr>
        <p:spPr>
          <a:xfrm>
            <a:off x="506409" y="2444749"/>
            <a:ext cx="1925642" cy="754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/>
          <a:p>
            <a:pPr algn="ctr">
              <a:lnSpc>
                <a:spcPct val="90000"/>
              </a:lnSpc>
              <a:defRPr sz="2100"/>
            </a:pPr>
            <a:r>
              <a:t>Игрушки </a:t>
            </a:r>
            <a:br/>
            <a:r>
              <a:t>для кота</a:t>
            </a:r>
          </a:p>
        </p:txBody>
      </p:sp>
      <p:grpSp>
        <p:nvGrpSpPr>
          <p:cNvPr id="196" name="Group 196"/>
          <p:cNvGrpSpPr/>
          <p:nvPr/>
        </p:nvGrpSpPr>
        <p:grpSpPr>
          <a:xfrm>
            <a:off x="974435" y="3265481"/>
            <a:ext cx="911523" cy="387512"/>
            <a:chOff x="0" y="0"/>
            <a:chExt cx="911522" cy="387510"/>
          </a:xfrm>
        </p:grpSpPr>
        <p:pic>
          <p:nvPicPr>
            <p:cNvPr id="193" name="image8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743518" y="106611"/>
              <a:ext cx="168005" cy="1794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4" name="Shape 194"/>
            <p:cNvSpPr/>
            <p:nvPr/>
          </p:nvSpPr>
          <p:spPr>
            <a:xfrm>
              <a:off x="0" y="-2"/>
              <a:ext cx="252462" cy="3875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lnSpc>
                  <a:spcPct val="90000"/>
                </a:lnSpc>
                <a:defRPr sz="2100" b="1"/>
              </a:lvl1pPr>
            </a:lstStyle>
            <a:p>
              <a:r>
                <a:t>2</a:t>
              </a:r>
            </a:p>
          </p:txBody>
        </p:sp>
        <p:sp>
          <p:nvSpPr>
            <p:cNvPr id="195" name="Shape 195"/>
            <p:cNvSpPr/>
            <p:nvPr/>
          </p:nvSpPr>
          <p:spPr>
            <a:xfrm>
              <a:off x="206130" y="-2"/>
              <a:ext cx="549114" cy="3875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lnSpc>
                  <a:spcPct val="90000"/>
                </a:lnSpc>
                <a:defRPr sz="2100" b="1"/>
              </a:lvl1pPr>
            </a:lstStyle>
            <a:p>
              <a:r>
                <a:t>500</a:t>
              </a:r>
            </a:p>
          </p:txBody>
        </p:sp>
      </p:grpSp>
      <p:sp>
        <p:nvSpPr>
          <p:cNvPr id="197" name="Shape 197"/>
          <p:cNvSpPr/>
          <p:nvPr/>
        </p:nvSpPr>
        <p:spPr>
          <a:xfrm>
            <a:off x="895349" y="3203575"/>
            <a:ext cx="115253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8" name="Shape 198"/>
          <p:cNvSpPr/>
          <p:nvPr/>
        </p:nvSpPr>
        <p:spPr>
          <a:xfrm>
            <a:off x="5268912" y="1503361"/>
            <a:ext cx="2613031" cy="6"/>
          </a:xfrm>
          <a:prstGeom prst="line">
            <a:avLst/>
          </a:prstGeom>
          <a:ln w="19050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202" name="Group 202"/>
          <p:cNvGrpSpPr/>
          <p:nvPr/>
        </p:nvGrpSpPr>
        <p:grpSpPr>
          <a:xfrm>
            <a:off x="5660953" y="1636709"/>
            <a:ext cx="1768554" cy="613053"/>
            <a:chOff x="-1" y="0"/>
            <a:chExt cx="1768552" cy="613052"/>
          </a:xfrm>
        </p:grpSpPr>
        <p:pic>
          <p:nvPicPr>
            <p:cNvPr id="199" name="image8.png"/>
            <p:cNvPicPr>
              <a:picLocks noChangeAspect="1"/>
            </p:cNvPicPr>
            <p:nvPr/>
          </p:nvPicPr>
          <p:blipFill>
            <a:blip r:embed="rId5" cstate="print">
              <a:extLst/>
            </a:blip>
            <a:stretch>
              <a:fillRect/>
            </a:stretch>
          </p:blipFill>
          <p:spPr>
            <a:xfrm>
              <a:off x="1466101" y="130986"/>
              <a:ext cx="302451" cy="3239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0" name="Shape 200"/>
            <p:cNvSpPr/>
            <p:nvPr/>
          </p:nvSpPr>
          <p:spPr>
            <a:xfrm>
              <a:off x="-2" y="3174"/>
              <a:ext cx="612683" cy="6098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lnSpc>
                  <a:spcPct val="90000"/>
                </a:lnSpc>
                <a:defRPr sz="3600" b="1"/>
              </a:lvl1pPr>
            </a:lstStyle>
            <a:p>
              <a:r>
                <a:t>15</a:t>
              </a:r>
            </a:p>
          </p:txBody>
        </p:sp>
        <p:sp>
          <p:nvSpPr>
            <p:cNvPr id="201" name="Shape 201"/>
            <p:cNvSpPr/>
            <p:nvPr/>
          </p:nvSpPr>
          <p:spPr>
            <a:xfrm>
              <a:off x="581288" y="0"/>
              <a:ext cx="866956" cy="6098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lnSpc>
                  <a:spcPct val="90000"/>
                </a:lnSpc>
                <a:defRPr sz="3600" b="1"/>
              </a:lvl1pPr>
            </a:lstStyle>
            <a:p>
              <a:r>
                <a:t>000</a:t>
              </a:r>
            </a:p>
          </p:txBody>
        </p:sp>
      </p:grpSp>
      <p:grpSp>
        <p:nvGrpSpPr>
          <p:cNvPr id="206" name="Group 206"/>
          <p:cNvGrpSpPr/>
          <p:nvPr/>
        </p:nvGrpSpPr>
        <p:grpSpPr>
          <a:xfrm>
            <a:off x="6464848" y="3957631"/>
            <a:ext cx="1194843" cy="439140"/>
            <a:chOff x="0" y="0"/>
            <a:chExt cx="1194842" cy="439138"/>
          </a:xfrm>
        </p:grpSpPr>
        <p:pic>
          <p:nvPicPr>
            <p:cNvPr id="203" name="image8.png"/>
            <p:cNvPicPr>
              <a:picLocks noChangeAspect="1"/>
            </p:cNvPicPr>
            <p:nvPr/>
          </p:nvPicPr>
          <p:blipFill>
            <a:blip r:embed="rId6" cstate="print">
              <a:extLst/>
            </a:blip>
            <a:stretch>
              <a:fillRect/>
            </a:stretch>
          </p:blipFill>
          <p:spPr>
            <a:xfrm>
              <a:off x="993301" y="113709"/>
              <a:ext cx="201541" cy="2154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4" name="Shape 204"/>
            <p:cNvSpPr/>
            <p:nvPr/>
          </p:nvSpPr>
          <p:spPr>
            <a:xfrm>
              <a:off x="-1" y="2073"/>
              <a:ext cx="443167" cy="4370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lnSpc>
                  <a:spcPct val="90000"/>
                </a:lnSpc>
                <a:defRPr sz="2400" b="1"/>
              </a:lvl1pPr>
            </a:lstStyle>
            <a:p>
              <a:r>
                <a:t>50</a:t>
              </a:r>
            </a:p>
          </p:txBody>
        </p:sp>
        <p:sp>
          <p:nvSpPr>
            <p:cNvPr id="205" name="Shape 205"/>
            <p:cNvSpPr/>
            <p:nvPr/>
          </p:nvSpPr>
          <p:spPr>
            <a:xfrm>
              <a:off x="389306" y="-1"/>
              <a:ext cx="612683" cy="4370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lnSpc>
                  <a:spcPct val="90000"/>
                </a:lnSpc>
                <a:defRPr sz="2400" b="1"/>
              </a:lvl1pPr>
            </a:lstStyle>
            <a:p>
              <a:r>
                <a:t>000</a:t>
              </a:r>
            </a:p>
          </p:txBody>
        </p:sp>
      </p:grpSp>
      <p:sp>
        <p:nvSpPr>
          <p:cNvPr id="207" name="Shape 207"/>
          <p:cNvSpPr/>
          <p:nvPr/>
        </p:nvSpPr>
        <p:spPr>
          <a:xfrm>
            <a:off x="6197600" y="3871912"/>
            <a:ext cx="1784352" cy="4"/>
          </a:xfrm>
          <a:prstGeom prst="line">
            <a:avLst/>
          </a:prstGeom>
          <a:ln w="19050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/>
        </p:nvSpPr>
        <p:spPr>
          <a:xfrm>
            <a:off x="206375" y="231773"/>
            <a:ext cx="3462338" cy="21459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/>
          <a:p>
            <a:pPr>
              <a:lnSpc>
                <a:spcPct val="90000"/>
              </a:lnSpc>
              <a:defRPr sz="3600" b="1"/>
            </a:pPr>
            <a:r>
              <a:t>Как </a:t>
            </a:r>
          </a:p>
          <a:p>
            <a:pPr>
              <a:lnSpc>
                <a:spcPct val="90000"/>
              </a:lnSpc>
              <a:defRPr sz="3600" b="1"/>
            </a:pPr>
            <a:r>
              <a:t>правильно распределить деньги</a:t>
            </a:r>
          </a:p>
        </p:txBody>
      </p:sp>
      <p:sp>
        <p:nvSpPr>
          <p:cNvPr id="210" name="Shape 210"/>
          <p:cNvSpPr/>
          <p:nvPr/>
        </p:nvSpPr>
        <p:spPr>
          <a:xfrm>
            <a:off x="538162" y="2473323"/>
            <a:ext cx="4268788" cy="33970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/>
          <a:p>
            <a:pPr>
              <a:spcBef>
                <a:spcPts val="1800"/>
              </a:spcBef>
              <a:defRPr sz="2600"/>
            </a:pPr>
            <a:r>
              <a:t>Текущие расходы – </a:t>
            </a:r>
            <a:r>
              <a:rPr b="1">
                <a:solidFill>
                  <a:srgbClr val="FFAE00"/>
                </a:solidFill>
              </a:rPr>
              <a:t>50%</a:t>
            </a:r>
          </a:p>
          <a:p>
            <a:pPr>
              <a:spcBef>
                <a:spcPts val="1800"/>
              </a:spcBef>
              <a:defRPr sz="2600"/>
            </a:pPr>
            <a:r>
              <a:t>Накопления – </a:t>
            </a:r>
            <a:r>
              <a:rPr b="1">
                <a:solidFill>
                  <a:srgbClr val="4247B2"/>
                </a:solidFill>
              </a:rPr>
              <a:t>25%</a:t>
            </a:r>
          </a:p>
          <a:p>
            <a:pPr>
              <a:spcBef>
                <a:spcPts val="1800"/>
              </a:spcBef>
              <a:defRPr sz="2600"/>
            </a:pPr>
            <a:r>
              <a:t>Средства </a:t>
            </a:r>
            <a:br/>
            <a:r>
              <a:t>для приумножения – </a:t>
            </a:r>
            <a:r>
              <a:rPr b="1">
                <a:solidFill>
                  <a:srgbClr val="00AAFF"/>
                </a:solidFill>
              </a:rPr>
              <a:t>25%</a:t>
            </a:r>
          </a:p>
          <a:p>
            <a:pPr>
              <a:spcBef>
                <a:spcPts val="1500"/>
              </a:spcBef>
              <a:defRPr sz="2800"/>
            </a:pPr>
            <a:endParaRPr b="1">
              <a:solidFill>
                <a:srgbClr val="00AAFF"/>
              </a:solidFill>
            </a:endParaRPr>
          </a:p>
          <a:p>
            <a:pPr>
              <a:spcBef>
                <a:spcPts val="1500"/>
              </a:spcBef>
              <a:defRPr sz="2800"/>
            </a:pPr>
            <a:r>
              <a:t> </a:t>
            </a:r>
          </a:p>
        </p:txBody>
      </p:sp>
      <p:sp>
        <p:nvSpPr>
          <p:cNvPr id="211" name="Shape 211"/>
          <p:cNvSpPr/>
          <p:nvPr/>
        </p:nvSpPr>
        <p:spPr>
          <a:xfrm>
            <a:off x="290510" y="3284537"/>
            <a:ext cx="215905" cy="215905"/>
          </a:xfrm>
          <a:prstGeom prst="ellipse">
            <a:avLst/>
          </a:prstGeom>
          <a:solidFill>
            <a:srgbClr val="4247B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4247B2"/>
                </a:solidFill>
              </a:defRPr>
            </a:pPr>
            <a:endParaRPr/>
          </a:p>
        </p:txBody>
      </p:sp>
      <p:sp>
        <p:nvSpPr>
          <p:cNvPr id="212" name="Shape 212"/>
          <p:cNvSpPr/>
          <p:nvPr/>
        </p:nvSpPr>
        <p:spPr>
          <a:xfrm>
            <a:off x="290510" y="3900487"/>
            <a:ext cx="215905" cy="215905"/>
          </a:xfrm>
          <a:prstGeom prst="ellipse">
            <a:avLst/>
          </a:prstGeom>
          <a:solidFill>
            <a:srgbClr val="00AA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3" name="Shape 213"/>
          <p:cNvSpPr/>
          <p:nvPr/>
        </p:nvSpPr>
        <p:spPr>
          <a:xfrm>
            <a:off x="290510" y="2681284"/>
            <a:ext cx="215905" cy="215905"/>
          </a:xfrm>
          <a:prstGeom prst="ellipse">
            <a:avLst/>
          </a:prstGeom>
          <a:solidFill>
            <a:srgbClr val="FFAE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14" name="image9.png" descr="16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549775" y="446087"/>
            <a:ext cx="4171950" cy="42513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image11.jpeg" descr="Желтая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Shape 219"/>
          <p:cNvSpPr/>
          <p:nvPr/>
        </p:nvSpPr>
        <p:spPr>
          <a:xfrm>
            <a:off x="746125" y="1195386"/>
            <a:ext cx="8181975" cy="25226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/>
          <a:p>
            <a:pPr>
              <a:defRPr sz="5400" b="1">
                <a:solidFill>
                  <a:srgbClr val="FF6600"/>
                </a:solidFill>
              </a:defRPr>
            </a:pPr>
            <a:r>
              <a:t>КАК</a:t>
            </a:r>
          </a:p>
          <a:p>
            <a:pPr>
              <a:defRPr sz="5400" b="1">
                <a:solidFill>
                  <a:srgbClr val="FF6600"/>
                </a:solidFill>
              </a:defRPr>
            </a:pPr>
            <a:r>
              <a:t>КОНТРОЛИРОВАТЬ </a:t>
            </a:r>
            <a:br/>
            <a:r>
              <a:t>СВОИ ДЕНЬГИ?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image12.jpeg" descr="18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Shape 222"/>
          <p:cNvSpPr/>
          <p:nvPr/>
        </p:nvSpPr>
        <p:spPr>
          <a:xfrm>
            <a:off x="227012" y="1693859"/>
            <a:ext cx="4618038" cy="16766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3600" b="1"/>
            </a:pPr>
            <a:r>
              <a:t>Следите за продвижением</a:t>
            </a:r>
          </a:p>
          <a:p>
            <a:pPr>
              <a:defRPr sz="3600" b="1"/>
            </a:pPr>
            <a:r>
              <a:t>к цели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13.jpeg" descr="19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Shape 225"/>
          <p:cNvSpPr/>
          <p:nvPr/>
        </p:nvSpPr>
        <p:spPr>
          <a:xfrm>
            <a:off x="4930775" y="692147"/>
            <a:ext cx="4256088" cy="27434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3600" b="1"/>
            </a:pPr>
            <a:r>
              <a:t>Разбирайте</a:t>
            </a:r>
            <a:br/>
            <a:r>
              <a:t>причины невыполнения финансового </a:t>
            </a:r>
            <a:br/>
            <a:r>
              <a:t>плана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56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image2.jpeg" descr="Лиловая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6" name="Group 126"/>
          <p:cNvGrpSpPr/>
          <p:nvPr/>
        </p:nvGrpSpPr>
        <p:grpSpPr>
          <a:xfrm>
            <a:off x="755650" y="700084"/>
            <a:ext cx="7905750" cy="3462062"/>
            <a:chOff x="0" y="0"/>
            <a:chExt cx="7905750" cy="3462061"/>
          </a:xfrm>
        </p:grpSpPr>
        <p:sp>
          <p:nvSpPr>
            <p:cNvPr id="124" name="Shape 124"/>
            <p:cNvSpPr/>
            <p:nvPr/>
          </p:nvSpPr>
          <p:spPr>
            <a:xfrm>
              <a:off x="0" y="-1"/>
              <a:ext cx="7905750" cy="17352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91421" tIns="91421" rIns="91421" bIns="91421" numCol="1" anchor="t">
              <a:spAutoFit/>
            </a:bodyPr>
            <a:lstStyle>
              <a:lvl1pPr>
                <a:defRPr sz="5400" b="1">
                  <a:solidFill>
                    <a:srgbClr val="4247B2"/>
                  </a:solidFill>
                </a:defRPr>
              </a:lvl1pPr>
            </a:lstStyle>
            <a:p>
              <a:r>
                <a:t>ЧТО ТАКОЕ ЛИЧНЫЙ КАПИТАЛ?</a:t>
              </a:r>
            </a:p>
          </p:txBody>
        </p:sp>
        <p:sp>
          <p:nvSpPr>
            <p:cNvPr id="125" name="Shape 125"/>
            <p:cNvSpPr/>
            <p:nvPr/>
          </p:nvSpPr>
          <p:spPr>
            <a:xfrm>
              <a:off x="19846" y="1802616"/>
              <a:ext cx="7761011" cy="16594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/>
            <a:p>
              <a:pPr>
                <a:lnSpc>
                  <a:spcPct val="110000"/>
                </a:lnSpc>
                <a:defRPr sz="3400"/>
              </a:pPr>
              <a:r>
                <a:t>Человеческие, интеллектуальные</a:t>
              </a:r>
              <a:br/>
              <a:r>
                <a:t>и финансовые ресурсы, которые мы используем для достижения успеха.</a:t>
              </a:r>
            </a:p>
          </p:txBody>
        </p:sp>
      </p:grp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image14.jpeg" descr="20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Shape 228"/>
          <p:cNvSpPr/>
          <p:nvPr/>
        </p:nvSpPr>
        <p:spPr>
          <a:xfrm>
            <a:off x="234947" y="1139824"/>
            <a:ext cx="3237216" cy="274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3600" b="1">
                <a:solidFill>
                  <a:srgbClr val="FFFFFF"/>
                </a:solidFill>
              </a:defRPr>
            </a:pPr>
            <a:r>
              <a:t>Думайте </a:t>
            </a:r>
            <a:br/>
            <a:r>
              <a:t>перед принятием</a:t>
            </a:r>
            <a:br/>
            <a:r>
              <a:t>финансового решения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image2.jpeg" descr="Лиловая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51940" cy="5148263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Shape 231"/>
          <p:cNvSpPr/>
          <p:nvPr/>
        </p:nvSpPr>
        <p:spPr>
          <a:xfrm>
            <a:off x="752475" y="549273"/>
            <a:ext cx="6975475" cy="1434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defRPr sz="4400" b="1">
                <a:solidFill>
                  <a:srgbClr val="4247B2"/>
                </a:solidFill>
              </a:defRPr>
            </a:lvl1pPr>
          </a:lstStyle>
          <a:p>
            <a:r>
              <a:t>ПРАВИЛЬНО ВЕДИТЕ ФИНАНСОВЫЙ ПЛАН</a:t>
            </a:r>
          </a:p>
        </p:txBody>
      </p:sp>
      <p:sp>
        <p:nvSpPr>
          <p:cNvPr id="232" name="Shape 232"/>
          <p:cNvSpPr/>
          <p:nvPr/>
        </p:nvSpPr>
        <p:spPr>
          <a:xfrm>
            <a:off x="1168400" y="2027234"/>
            <a:ext cx="6735763" cy="2179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40000"/>
              </a:lnSpc>
              <a:defRPr sz="2800"/>
            </a:pPr>
            <a:r>
              <a:t>Ведите учёт доходов и расходов</a:t>
            </a:r>
            <a:br/>
            <a:r>
              <a:t>Тратьте деньги обдуманно</a:t>
            </a:r>
            <a:br/>
            <a:r>
              <a:t>Сохраняйте и копите деньги</a:t>
            </a:r>
          </a:p>
          <a:p>
            <a:pPr>
              <a:lnSpc>
                <a:spcPct val="140000"/>
              </a:lnSpc>
              <a:defRPr sz="2800"/>
            </a:pPr>
            <a:r>
              <a:t>Приумножайте свой капитал</a:t>
            </a:r>
          </a:p>
        </p:txBody>
      </p:sp>
      <p:sp>
        <p:nvSpPr>
          <p:cNvPr id="233" name="Shape 233"/>
          <p:cNvSpPr/>
          <p:nvPr/>
        </p:nvSpPr>
        <p:spPr>
          <a:xfrm>
            <a:off x="752475" y="2027234"/>
            <a:ext cx="541338" cy="2179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40000"/>
              </a:lnSpc>
              <a:defRPr sz="2800" b="1">
                <a:solidFill>
                  <a:srgbClr val="4247B2"/>
                </a:solidFill>
              </a:defRPr>
            </a:pPr>
            <a:r>
              <a:t>1.</a:t>
            </a:r>
          </a:p>
          <a:p>
            <a:pPr>
              <a:lnSpc>
                <a:spcPct val="140000"/>
              </a:lnSpc>
              <a:defRPr sz="2800" b="1">
                <a:solidFill>
                  <a:srgbClr val="4247B2"/>
                </a:solidFill>
              </a:defRPr>
            </a:pPr>
            <a:r>
              <a:t>2.</a:t>
            </a:r>
          </a:p>
          <a:p>
            <a:pPr>
              <a:lnSpc>
                <a:spcPct val="140000"/>
              </a:lnSpc>
              <a:defRPr sz="2800" b="1">
                <a:solidFill>
                  <a:srgbClr val="4247B2"/>
                </a:solidFill>
              </a:defRPr>
            </a:pPr>
            <a:r>
              <a:t>3.</a:t>
            </a:r>
          </a:p>
          <a:p>
            <a:pPr>
              <a:lnSpc>
                <a:spcPct val="140000"/>
              </a:lnSpc>
              <a:defRPr sz="2800" b="1">
                <a:solidFill>
                  <a:srgbClr val="4247B2"/>
                </a:solidFill>
              </a:defRPr>
            </a:pPr>
            <a:r>
              <a:t>4.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image10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1107" y="0"/>
            <a:ext cx="9144008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Shape 236"/>
          <p:cNvSpPr/>
          <p:nvPr/>
        </p:nvSpPr>
        <p:spPr>
          <a:xfrm>
            <a:off x="215900" y="228598"/>
            <a:ext cx="3394075" cy="21459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/>
          <a:p>
            <a:pPr>
              <a:lnSpc>
                <a:spcPct val="90000"/>
              </a:lnSpc>
              <a:defRPr sz="3600" b="1"/>
            </a:pPr>
            <a:r>
              <a:t>Как </a:t>
            </a:r>
            <a:br/>
            <a:r>
              <a:t>инфляция 4% влияет </a:t>
            </a:r>
            <a:br/>
            <a:r>
              <a:t>на финансы</a:t>
            </a:r>
          </a:p>
        </p:txBody>
      </p:sp>
      <p:sp>
        <p:nvSpPr>
          <p:cNvPr id="237" name="Shape 237"/>
          <p:cNvSpPr/>
          <p:nvPr/>
        </p:nvSpPr>
        <p:spPr>
          <a:xfrm>
            <a:off x="2633659" y="3317873"/>
            <a:ext cx="3676656" cy="701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 algn="ctr">
              <a:lnSpc>
                <a:spcPct val="90000"/>
              </a:lnSpc>
              <a:defRPr sz="3600"/>
            </a:lvl1pPr>
          </a:lstStyle>
          <a:p>
            <a:r>
              <a:t>янв. 2017</a:t>
            </a:r>
          </a:p>
        </p:txBody>
      </p:sp>
      <p:sp>
        <p:nvSpPr>
          <p:cNvPr id="238" name="Shape 238"/>
          <p:cNvSpPr/>
          <p:nvPr/>
        </p:nvSpPr>
        <p:spPr>
          <a:xfrm>
            <a:off x="3248025" y="3935412"/>
            <a:ext cx="1050925" cy="7995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90000"/>
              </a:lnSpc>
              <a:defRPr sz="4400" b="1"/>
            </a:lvl1pPr>
          </a:lstStyle>
          <a:p>
            <a:r>
              <a:t>15</a:t>
            </a:r>
          </a:p>
        </p:txBody>
      </p:sp>
      <p:sp>
        <p:nvSpPr>
          <p:cNvPr id="239" name="Shape 239"/>
          <p:cNvSpPr/>
          <p:nvPr/>
        </p:nvSpPr>
        <p:spPr>
          <a:xfrm>
            <a:off x="5656262" y="3317873"/>
            <a:ext cx="3341690" cy="701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 algn="ctr">
              <a:lnSpc>
                <a:spcPct val="90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t>янв. 2018</a:t>
            </a:r>
          </a:p>
        </p:txBody>
      </p:sp>
      <p:pic>
        <p:nvPicPr>
          <p:cNvPr id="240" name="image8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078412" y="4149725"/>
            <a:ext cx="369893" cy="396875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Shape 241"/>
          <p:cNvSpPr/>
          <p:nvPr/>
        </p:nvSpPr>
        <p:spPr>
          <a:xfrm>
            <a:off x="3940175" y="3935412"/>
            <a:ext cx="1304925" cy="7995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90000"/>
              </a:lnSpc>
              <a:defRPr sz="4400" b="1"/>
            </a:lvl1pPr>
          </a:lstStyle>
          <a:p>
            <a:r>
              <a:t>000</a:t>
            </a:r>
          </a:p>
        </p:txBody>
      </p:sp>
      <p:grpSp>
        <p:nvGrpSpPr>
          <p:cNvPr id="245" name="Group 245"/>
          <p:cNvGrpSpPr/>
          <p:nvPr/>
        </p:nvGrpSpPr>
        <p:grpSpPr>
          <a:xfrm>
            <a:off x="6210292" y="3935406"/>
            <a:ext cx="2217753" cy="799562"/>
            <a:chOff x="0" y="0"/>
            <a:chExt cx="2217752" cy="799560"/>
          </a:xfrm>
        </p:grpSpPr>
        <p:sp>
          <p:nvSpPr>
            <p:cNvPr id="242" name="Shape 242"/>
            <p:cNvSpPr/>
            <p:nvPr/>
          </p:nvSpPr>
          <p:spPr>
            <a:xfrm>
              <a:off x="-1" y="-1"/>
              <a:ext cx="943669" cy="799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91421" tIns="91421" rIns="91421" bIns="91421" numCol="1" anchor="t">
              <a:spAutoFit/>
            </a:bodyPr>
            <a:lstStyle>
              <a:lvl1pPr>
                <a:lnSpc>
                  <a:spcPct val="90000"/>
                </a:lnSpc>
                <a:defRPr sz="4400" b="1">
                  <a:solidFill>
                    <a:srgbClr val="FFFFFF"/>
                  </a:solidFill>
                </a:defRPr>
              </a:lvl1pPr>
            </a:lstStyle>
            <a:p>
              <a:r>
                <a:t>15</a:t>
              </a:r>
            </a:p>
          </p:txBody>
        </p:sp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5" cstate="print">
              <a:extLst/>
            </a:blip>
            <a:stretch>
              <a:fillRect/>
            </a:stretch>
          </p:blipFill>
          <p:spPr>
            <a:xfrm>
              <a:off x="1848136" y="215678"/>
              <a:ext cx="369616" cy="395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4" name="Shape 244"/>
            <p:cNvSpPr/>
            <p:nvPr/>
          </p:nvSpPr>
          <p:spPr>
            <a:xfrm>
              <a:off x="727290" y="-1"/>
              <a:ext cx="1431134" cy="799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91421" tIns="91421" rIns="91421" bIns="91421" numCol="1" anchor="t">
              <a:spAutoFit/>
            </a:bodyPr>
            <a:lstStyle>
              <a:lvl1pPr>
                <a:lnSpc>
                  <a:spcPct val="90000"/>
                </a:lnSpc>
                <a:defRPr sz="4400" b="1">
                  <a:solidFill>
                    <a:srgbClr val="FFFFFF"/>
                  </a:solidFill>
                </a:defRPr>
              </a:lvl1pPr>
            </a:lstStyle>
            <a:p>
              <a:r>
                <a:t>600</a:t>
              </a:r>
            </a:p>
          </p:txBody>
        </p:sp>
      </p:grp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47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image15.jpeg" descr="23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50" name="Shape 250"/>
          <p:cNvSpPr/>
          <p:nvPr/>
        </p:nvSpPr>
        <p:spPr>
          <a:xfrm>
            <a:off x="4911725" y="1274761"/>
            <a:ext cx="3495675" cy="1434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defRPr sz="4400" b="1">
                <a:solidFill>
                  <a:srgbClr val="FFFFFF"/>
                </a:solidFill>
              </a:defRPr>
            </a:lvl1pPr>
          </a:lstStyle>
          <a:p>
            <a:r>
              <a:t>Надо накопить</a:t>
            </a:r>
          </a:p>
        </p:txBody>
      </p:sp>
      <p:pic>
        <p:nvPicPr>
          <p:cNvPr id="251" name="image11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629525" y="3098800"/>
            <a:ext cx="538163" cy="576263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Shape 252"/>
          <p:cNvSpPr/>
          <p:nvPr/>
        </p:nvSpPr>
        <p:spPr>
          <a:xfrm>
            <a:off x="4865687" y="2851149"/>
            <a:ext cx="2747819" cy="1071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90000"/>
              </a:lnSpc>
              <a:defRPr sz="6300" b="1">
                <a:solidFill>
                  <a:srgbClr val="FFFFFF"/>
                </a:solidFill>
              </a:defRPr>
            </a:lvl1pPr>
          </a:lstStyle>
          <a:p>
            <a:r>
              <a:t>15 600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image8.jpeg" descr="Голубая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Shape 255"/>
          <p:cNvSpPr/>
          <p:nvPr/>
        </p:nvSpPr>
        <p:spPr>
          <a:xfrm>
            <a:off x="749299" y="916745"/>
            <a:ext cx="7999812" cy="3310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defRPr sz="5400" b="1">
                <a:solidFill>
                  <a:srgbClr val="0394D8"/>
                </a:solidFill>
              </a:defRPr>
            </a:lvl1pPr>
          </a:lstStyle>
          <a:p>
            <a:r>
              <a:t>Вы можете откладывать понемногу ежемесячно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/>
          <p:nvPr/>
        </p:nvSpPr>
        <p:spPr>
          <a:xfrm>
            <a:off x="333375" y="403225"/>
            <a:ext cx="8477250" cy="558800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Shape 258"/>
          <p:cNvSpPr/>
          <p:nvPr/>
        </p:nvSpPr>
        <p:spPr>
          <a:xfrm>
            <a:off x="333375" y="3557585"/>
            <a:ext cx="8477250" cy="558806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9" name="Shape 259"/>
          <p:cNvSpPr/>
          <p:nvPr/>
        </p:nvSpPr>
        <p:spPr>
          <a:xfrm>
            <a:off x="333375" y="1453354"/>
            <a:ext cx="8477251" cy="558806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0" name="Shape 260"/>
          <p:cNvSpPr/>
          <p:nvPr/>
        </p:nvSpPr>
        <p:spPr>
          <a:xfrm>
            <a:off x="333375" y="2503484"/>
            <a:ext cx="8477250" cy="558807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aphicFrame>
        <p:nvGraphicFramePr>
          <p:cNvPr id="261" name="Table 261"/>
          <p:cNvGraphicFramePr/>
          <p:nvPr/>
        </p:nvGraphicFramePr>
        <p:xfrm>
          <a:off x="400569" y="411162"/>
          <a:ext cx="8235943" cy="42009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26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2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25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1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42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 b="1"/>
                        <a:t>Период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400" b="1"/>
                        <a:t>Доходы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400" b="1"/>
                        <a:t>Расходы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400" b="1"/>
                        <a:t>Копилка*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400" b="1"/>
                        <a:t>Вклад**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Авг.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1 005,95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Сент.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2 000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2 017,49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Окт.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3 000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3 035,43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Нояб.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4 000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4 058,64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Дек.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5 000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8 000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8 106,55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Янв.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9 000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9 160,69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Февр.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10 000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10 215,26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/>
          <p:nvPr/>
        </p:nvSpPr>
        <p:spPr>
          <a:xfrm>
            <a:off x="333375" y="1453354"/>
            <a:ext cx="8477251" cy="558806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4" name="Shape 264"/>
          <p:cNvSpPr/>
          <p:nvPr/>
        </p:nvSpPr>
        <p:spPr>
          <a:xfrm>
            <a:off x="333375" y="403225"/>
            <a:ext cx="8477250" cy="558800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5" name="Shape 265"/>
          <p:cNvSpPr/>
          <p:nvPr/>
        </p:nvSpPr>
        <p:spPr>
          <a:xfrm>
            <a:off x="333375" y="2503484"/>
            <a:ext cx="8477250" cy="558807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6" name="Shape 266"/>
          <p:cNvSpPr/>
          <p:nvPr/>
        </p:nvSpPr>
        <p:spPr>
          <a:xfrm>
            <a:off x="333375" y="3551237"/>
            <a:ext cx="8477250" cy="558806"/>
          </a:xfrm>
          <a:prstGeom prst="rect">
            <a:avLst/>
          </a:prstGeom>
          <a:solidFill>
            <a:srgbClr val="FBFB0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aphicFrame>
        <p:nvGraphicFramePr>
          <p:cNvPr id="267" name="Table 267"/>
          <p:cNvGraphicFramePr/>
          <p:nvPr/>
        </p:nvGraphicFramePr>
        <p:xfrm>
          <a:off x="404810" y="411162"/>
          <a:ext cx="8232423" cy="36758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29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6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71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7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 b="1"/>
                        <a:t>Период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400" b="1"/>
                        <a:t>Доходы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400" b="1"/>
                        <a:t>Расходы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400" b="1"/>
                        <a:t>Копилка*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400" b="1"/>
                        <a:t>Вклад**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Март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2 000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11 281,93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Апр.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12 352,60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Май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13 000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13 431,98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Июнь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14 000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14 515,01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/>
                        <a:t>Июль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15 000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15 607,25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44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600" b="1"/>
                        <a:t>Итого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27 000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/>
                        <a:t>12 000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15 000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600" b="1"/>
                        <a:t>15 607,25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68" name="Shape 268"/>
          <p:cNvSpPr/>
          <p:nvPr/>
        </p:nvSpPr>
        <p:spPr>
          <a:xfrm>
            <a:off x="386079" y="4287682"/>
            <a:ext cx="8371841" cy="307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12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*Копилка: 250 руб. в неделю; 1 000 руб. в месяц; 15 000 руб. в год (с учётом подарка 3 000 руб.)</a:t>
            </a:r>
          </a:p>
        </p:txBody>
      </p:sp>
      <p:sp>
        <p:nvSpPr>
          <p:cNvPr id="269" name="Shape 269"/>
          <p:cNvSpPr/>
          <p:nvPr/>
        </p:nvSpPr>
        <p:spPr>
          <a:xfrm>
            <a:off x="386079" y="4579782"/>
            <a:ext cx="8371841" cy="307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12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*Пополняемый вклад в банке с учетом накоплений по ставке 7% годовых с ежемесячной капитализацией</a:t>
            </a: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image17.jpeg" descr="зеленый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72" name="Shape 272"/>
          <p:cNvSpPr/>
          <p:nvPr/>
        </p:nvSpPr>
        <p:spPr>
          <a:xfrm>
            <a:off x="747712" y="1128709"/>
            <a:ext cx="7715251" cy="267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110000"/>
              </a:lnSpc>
              <a:defRPr sz="5400" b="1">
                <a:solidFill>
                  <a:srgbClr val="028251"/>
                </a:solidFill>
              </a:defRPr>
            </a:lvl1pPr>
          </a:lstStyle>
          <a:p>
            <a:r>
              <a:t>КАК ВЫГЛЯДИТ ЛИЧНЫЙ ФИНАНСОВЫЙ ПЛАН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image14.png"/>
          <p:cNvPicPr>
            <a:picLocks noChangeAspect="1"/>
          </p:cNvPicPr>
          <p:nvPr/>
        </p:nvPicPr>
        <p:blipFill>
          <a:blip r:embed="rId3" cstate="print">
            <a:extLst/>
          </a:blip>
          <a:srcRect l="26" r="25"/>
          <a:stretch>
            <a:fillRect/>
          </a:stretch>
        </p:blipFill>
        <p:spPr>
          <a:xfrm>
            <a:off x="1249362" y="231774"/>
            <a:ext cx="3011492" cy="4660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булочка_2.png"/>
          <p:cNvPicPr>
            <a:picLocks noChangeAspect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>
          <a:xfrm>
            <a:off x="4549774" y="231769"/>
            <a:ext cx="3013076" cy="46609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image18.jpeg"/>
          <p:cNvPicPr>
            <a:picLocks noChangeAspect="1"/>
          </p:cNvPicPr>
          <p:nvPr/>
        </p:nvPicPr>
        <p:blipFill>
          <a:blip r:embed="rId5" cstate="print">
            <a:extLst/>
          </a:blip>
          <a:srcRect t="23997" b="21034"/>
          <a:stretch>
            <a:fillRect/>
          </a:stretch>
        </p:blipFill>
        <p:spPr>
          <a:xfrm>
            <a:off x="1292225" y="3078158"/>
            <a:ext cx="1435100" cy="1057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image19.jpeg"/>
          <p:cNvPicPr>
            <a:picLocks noChangeAspect="1"/>
          </p:cNvPicPr>
          <p:nvPr/>
        </p:nvPicPr>
        <p:blipFill>
          <a:blip r:embed="rId6" cstate="print">
            <a:extLst/>
          </a:blip>
          <a:srcRect r="22690"/>
          <a:stretch>
            <a:fillRect/>
          </a:stretch>
        </p:blipFill>
        <p:spPr>
          <a:xfrm>
            <a:off x="2752723" y="3076575"/>
            <a:ext cx="1455745" cy="1058863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Shape 278"/>
          <p:cNvSpPr/>
          <p:nvPr/>
        </p:nvSpPr>
        <p:spPr>
          <a:xfrm>
            <a:off x="1966909" y="2103434"/>
            <a:ext cx="493716" cy="21908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9" name="Shape 279"/>
          <p:cNvSpPr/>
          <p:nvPr/>
        </p:nvSpPr>
        <p:spPr>
          <a:xfrm>
            <a:off x="1965324" y="2022474"/>
            <a:ext cx="712794" cy="308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110000"/>
              </a:lnSpc>
              <a:defRPr sz="900">
                <a:solidFill>
                  <a:srgbClr val="7F7F7F"/>
                </a:solid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r>
              <a:t>60.00</a:t>
            </a: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/>
          <p:nvPr/>
        </p:nvSpPr>
        <p:spPr>
          <a:xfrm>
            <a:off x="504824" y="3956648"/>
            <a:ext cx="8064501" cy="914401"/>
          </a:xfrm>
          <a:prstGeom prst="rect">
            <a:avLst/>
          </a:prstGeom>
          <a:solidFill>
            <a:srgbClr val="BAFF5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2" name="Shape 282"/>
          <p:cNvSpPr/>
          <p:nvPr/>
        </p:nvSpPr>
        <p:spPr>
          <a:xfrm>
            <a:off x="504824" y="1804984"/>
            <a:ext cx="8064501" cy="533401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3" name="Shape 283"/>
          <p:cNvSpPr/>
          <p:nvPr/>
        </p:nvSpPr>
        <p:spPr>
          <a:xfrm>
            <a:off x="504824" y="727075"/>
            <a:ext cx="8064501" cy="533400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Shape 284"/>
          <p:cNvSpPr/>
          <p:nvPr/>
        </p:nvSpPr>
        <p:spPr>
          <a:xfrm>
            <a:off x="504824" y="2873375"/>
            <a:ext cx="8064501" cy="533400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aphicFrame>
        <p:nvGraphicFramePr>
          <p:cNvPr id="285" name="Table 285"/>
          <p:cNvGraphicFramePr/>
          <p:nvPr/>
        </p:nvGraphicFramePr>
        <p:xfrm>
          <a:off x="668337" y="195262"/>
          <a:ext cx="7796211" cy="466308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98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9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4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Еженедельный доход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500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руб.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Еженедельный расход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250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руб.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В копилку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250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руб.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987">
                <a:tc gridSpan="2"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/>
                        <a:t>Хочу накопить на велосипед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2200"/>
                      </a:pPr>
                      <a:endParaRPr/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Сколько стоит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15 600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руб.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Куплю через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62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недели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Но я хочу купить через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52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/>
                        <a:t>недели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817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/>
                        <a:t>Тогда накапливать
деньги во вкладе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 b="1"/>
                        <a:t>300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/>
                        <a:t>руб. в нед.</a:t>
                      </a:r>
                    </a:p>
                  </a:txBody>
                  <a:tcPr marL="64440" marR="64440" marT="64440" marB="6444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4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image3.jpeg" descr="3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Shape 129"/>
          <p:cNvSpPr/>
          <p:nvPr/>
        </p:nvSpPr>
        <p:spPr>
          <a:xfrm>
            <a:off x="4449762" y="1579562"/>
            <a:ext cx="4376743" cy="799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80000"/>
              </a:lnSpc>
              <a:defRPr sz="4400" b="1">
                <a:solidFill>
                  <a:srgbClr val="FFFFFF"/>
                </a:solidFill>
              </a:defRPr>
            </a:lvl1pPr>
          </a:lstStyle>
          <a:p>
            <a:r>
              <a:t>Человеческий</a:t>
            </a:r>
          </a:p>
        </p:txBody>
      </p:sp>
      <p:sp>
        <p:nvSpPr>
          <p:cNvPr id="130" name="Shape 130"/>
          <p:cNvSpPr/>
          <p:nvPr/>
        </p:nvSpPr>
        <p:spPr>
          <a:xfrm>
            <a:off x="4521198" y="2362755"/>
            <a:ext cx="4195765" cy="1143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r>
              <a:t>Талант, здоровье, характер.</a:t>
            </a: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82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image16.jpeg" descr="24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88" name="Shape 288"/>
          <p:cNvSpPr/>
          <p:nvPr/>
        </p:nvSpPr>
        <p:spPr>
          <a:xfrm>
            <a:off x="5321300" y="395284"/>
            <a:ext cx="4194175" cy="20695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/>
          <a:p>
            <a:pPr>
              <a:defRPr sz="4400" b="1">
                <a:solidFill>
                  <a:srgbClr val="FFFFFF"/>
                </a:solidFill>
              </a:defRPr>
            </a:pPr>
            <a:r>
              <a:t>Цель достигнута!</a:t>
            </a:r>
            <a:br/>
            <a:endParaRPr/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2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image2.jpeg" descr="Лиловая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Shape 291"/>
          <p:cNvSpPr/>
          <p:nvPr/>
        </p:nvSpPr>
        <p:spPr>
          <a:xfrm>
            <a:off x="750887" y="989009"/>
            <a:ext cx="7972426" cy="286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/>
          <a:p>
            <a:pPr>
              <a:defRPr sz="8400" b="1">
                <a:solidFill>
                  <a:srgbClr val="4247B2"/>
                </a:solidFill>
              </a:defRPr>
            </a:pPr>
            <a:r>
              <a:t>3 ПРАВИЛА </a:t>
            </a:r>
            <a:r>
              <a:rPr sz="5000" b="0">
                <a:solidFill>
                  <a:srgbClr val="000000"/>
                </a:solidFill>
              </a:rPr>
              <a:t>финансового планирования</a:t>
            </a:r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image2.jpeg" descr="Лиловая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Shape 296"/>
          <p:cNvSpPr/>
          <p:nvPr/>
        </p:nvSpPr>
        <p:spPr>
          <a:xfrm>
            <a:off x="761999" y="1812923"/>
            <a:ext cx="7758115" cy="2280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5000"/>
            </a:pPr>
            <a:r>
              <a:t>Финансовые решения начинаются</a:t>
            </a:r>
            <a:br/>
            <a:r>
              <a:t>с планирования</a:t>
            </a:r>
          </a:p>
        </p:txBody>
      </p:sp>
      <p:grpSp>
        <p:nvGrpSpPr>
          <p:cNvPr id="299" name="Group 299"/>
          <p:cNvGrpSpPr/>
          <p:nvPr/>
        </p:nvGrpSpPr>
        <p:grpSpPr>
          <a:xfrm>
            <a:off x="817558" y="717544"/>
            <a:ext cx="914416" cy="912823"/>
            <a:chOff x="-1" y="0"/>
            <a:chExt cx="914414" cy="912821"/>
          </a:xfrm>
        </p:grpSpPr>
        <p:sp>
          <p:nvSpPr>
            <p:cNvPr id="297" name="Shape 297"/>
            <p:cNvSpPr/>
            <p:nvPr/>
          </p:nvSpPr>
          <p:spPr>
            <a:xfrm>
              <a:off x="214312" y="52774"/>
              <a:ext cx="485784" cy="8072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lnSpc>
                  <a:spcPct val="110000"/>
                </a:lnSpc>
                <a:defRPr sz="5000" b="1">
                  <a:solidFill>
                    <a:srgbClr val="4247B2"/>
                  </a:solidFill>
                </a:defRPr>
              </a:lvl1pPr>
            </a:lstStyle>
            <a:p>
              <a:r>
                <a:t>1</a:t>
              </a:r>
            </a:p>
          </p:txBody>
        </p:sp>
        <p:sp>
          <p:nvSpPr>
            <p:cNvPr id="298" name="Shape 298"/>
            <p:cNvSpPr/>
            <p:nvPr/>
          </p:nvSpPr>
          <p:spPr>
            <a:xfrm>
              <a:off x="-2" y="-1"/>
              <a:ext cx="914416" cy="912823"/>
            </a:xfrm>
            <a:prstGeom prst="ellipse">
              <a:avLst/>
            </a:prstGeom>
            <a:noFill/>
            <a:ln w="76200" cap="flat">
              <a:solidFill>
                <a:srgbClr val="4247B2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image2.jpeg" descr="Лиловая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302" name="Shape 302"/>
          <p:cNvSpPr/>
          <p:nvPr/>
        </p:nvSpPr>
        <p:spPr>
          <a:xfrm>
            <a:off x="761999" y="1812923"/>
            <a:ext cx="9602790" cy="2280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5000"/>
            </a:pPr>
            <a:r>
              <a:t>Финансовый план</a:t>
            </a:r>
            <a:br/>
            <a:r>
              <a:t>можно редактировать </a:t>
            </a:r>
            <a:br/>
            <a:r>
              <a:t>и дополнять</a:t>
            </a:r>
          </a:p>
        </p:txBody>
      </p:sp>
      <p:grpSp>
        <p:nvGrpSpPr>
          <p:cNvPr id="305" name="Group 305"/>
          <p:cNvGrpSpPr/>
          <p:nvPr/>
        </p:nvGrpSpPr>
        <p:grpSpPr>
          <a:xfrm>
            <a:off x="817558" y="717544"/>
            <a:ext cx="914416" cy="912823"/>
            <a:chOff x="-1" y="0"/>
            <a:chExt cx="914414" cy="912821"/>
          </a:xfrm>
        </p:grpSpPr>
        <p:sp>
          <p:nvSpPr>
            <p:cNvPr id="303" name="Shape 303"/>
            <p:cNvSpPr/>
            <p:nvPr/>
          </p:nvSpPr>
          <p:spPr>
            <a:xfrm>
              <a:off x="214312" y="52774"/>
              <a:ext cx="485784" cy="8072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lnSpc>
                  <a:spcPct val="110000"/>
                </a:lnSpc>
                <a:defRPr sz="5000" b="1">
                  <a:solidFill>
                    <a:srgbClr val="4247B2"/>
                  </a:solidFill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304" name="Shape 304"/>
            <p:cNvSpPr/>
            <p:nvPr/>
          </p:nvSpPr>
          <p:spPr>
            <a:xfrm>
              <a:off x="-2" y="-1"/>
              <a:ext cx="914416" cy="912823"/>
            </a:xfrm>
            <a:prstGeom prst="ellipse">
              <a:avLst/>
            </a:prstGeom>
            <a:noFill/>
            <a:ln w="76200" cap="flat">
              <a:solidFill>
                <a:srgbClr val="4247B2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image2.jpeg" descr="Лиловая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Shape 308"/>
          <p:cNvSpPr/>
          <p:nvPr/>
        </p:nvSpPr>
        <p:spPr>
          <a:xfrm>
            <a:off x="761999" y="1812923"/>
            <a:ext cx="9602790" cy="2280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5000"/>
            </a:pPr>
            <a:r>
              <a:t>Откладывайте деньги </a:t>
            </a:r>
            <a:br/>
            <a:r>
              <a:t>на непредвиденные</a:t>
            </a:r>
            <a:br/>
            <a:r>
              <a:t>расходы</a:t>
            </a:r>
          </a:p>
        </p:txBody>
      </p:sp>
      <p:grpSp>
        <p:nvGrpSpPr>
          <p:cNvPr id="311" name="Group 311"/>
          <p:cNvGrpSpPr/>
          <p:nvPr/>
        </p:nvGrpSpPr>
        <p:grpSpPr>
          <a:xfrm>
            <a:off x="817558" y="717544"/>
            <a:ext cx="914416" cy="912823"/>
            <a:chOff x="-1" y="0"/>
            <a:chExt cx="914414" cy="912821"/>
          </a:xfrm>
        </p:grpSpPr>
        <p:sp>
          <p:nvSpPr>
            <p:cNvPr id="309" name="Shape 309"/>
            <p:cNvSpPr/>
            <p:nvPr/>
          </p:nvSpPr>
          <p:spPr>
            <a:xfrm>
              <a:off x="214312" y="52774"/>
              <a:ext cx="485784" cy="8072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lnSpc>
                  <a:spcPct val="110000"/>
                </a:lnSpc>
                <a:defRPr sz="5000" b="1">
                  <a:solidFill>
                    <a:srgbClr val="4247B2"/>
                  </a:solidFill>
                </a:defRPr>
              </a:lvl1pPr>
            </a:lstStyle>
            <a:p>
              <a:r>
                <a:t>3</a:t>
              </a:r>
            </a:p>
          </p:txBody>
        </p:sp>
        <p:sp>
          <p:nvSpPr>
            <p:cNvPr id="310" name="Shape 310"/>
            <p:cNvSpPr/>
            <p:nvPr/>
          </p:nvSpPr>
          <p:spPr>
            <a:xfrm>
              <a:off x="-2" y="-1"/>
              <a:ext cx="914416" cy="912823"/>
            </a:xfrm>
            <a:prstGeom prst="ellipse">
              <a:avLst/>
            </a:prstGeom>
            <a:noFill/>
            <a:ln w="76200" cap="flat">
              <a:solidFill>
                <a:srgbClr val="4247B2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image20.jpe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/>
          <p:nvPr/>
        </p:nvSpPr>
        <p:spPr>
          <a:xfrm>
            <a:off x="215900" y="268284"/>
            <a:ext cx="4098925" cy="19781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400" b="1"/>
            </a:pPr>
            <a:r>
              <a:t>Узнайте </a:t>
            </a:r>
            <a:br/>
            <a:r>
              <a:t>о финансах больше</a:t>
            </a:r>
          </a:p>
        </p:txBody>
      </p:sp>
      <p:sp>
        <p:nvSpPr>
          <p:cNvPr id="316" name="Shape 316"/>
          <p:cNvSpPr/>
          <p:nvPr/>
        </p:nvSpPr>
        <p:spPr>
          <a:xfrm>
            <a:off x="4873621" y="1150937"/>
            <a:ext cx="2440366" cy="609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lnSpc>
                <a:spcPct val="110000"/>
              </a:lnSpc>
              <a:defRPr sz="3600" b="1" u="sng">
                <a:solidFill>
                  <a:srgbClr val="404040"/>
                </a:solidFill>
              </a:defRPr>
            </a:lvl1pPr>
          </a:lstStyle>
          <a:p>
            <a:r>
              <a:t>fincult.info</a:t>
            </a:r>
          </a:p>
        </p:txBody>
      </p:sp>
      <p:sp>
        <p:nvSpPr>
          <p:cNvPr id="317" name="Shape 317"/>
          <p:cNvSpPr/>
          <p:nvPr/>
        </p:nvSpPr>
        <p:spPr>
          <a:xfrm>
            <a:off x="4902200" y="2095499"/>
            <a:ext cx="3743325" cy="4862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spcBef>
                <a:spcPts val="1500"/>
              </a:spcBef>
              <a:defRPr sz="2800"/>
            </a:lvl1pPr>
          </a:lstStyle>
          <a:p>
            <a:r>
              <a:t>Задавайте вопросы:</a:t>
            </a:r>
          </a:p>
        </p:txBody>
      </p:sp>
      <p:pic>
        <p:nvPicPr>
          <p:cNvPr id="318" name="image1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17500" y="3656012"/>
            <a:ext cx="3533775" cy="1055693"/>
          </a:xfrm>
          <a:prstGeom prst="rect">
            <a:avLst/>
          </a:prstGeom>
          <a:ln w="12700">
            <a:miter lim="400000"/>
          </a:ln>
        </p:spPr>
      </p:pic>
      <p:sp>
        <p:nvSpPr>
          <p:cNvPr id="319" name="Shape 319"/>
          <p:cNvSpPr/>
          <p:nvPr/>
        </p:nvSpPr>
        <p:spPr>
          <a:xfrm>
            <a:off x="4884737" y="2522534"/>
            <a:ext cx="3838755" cy="609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lnSpc>
                <a:spcPct val="110000"/>
              </a:lnSpc>
              <a:defRPr sz="3600" b="1" u="sng">
                <a:solidFill>
                  <a:srgbClr val="404040"/>
                </a:solidFill>
              </a:defRPr>
            </a:lvl1pPr>
          </a:lstStyle>
          <a:p>
            <a:r>
              <a:t>cbr.ru/Reception/</a:t>
            </a:r>
          </a:p>
        </p:txBody>
      </p:sp>
      <p:sp>
        <p:nvSpPr>
          <p:cNvPr id="320" name="Shape 320"/>
          <p:cNvSpPr/>
          <p:nvPr/>
        </p:nvSpPr>
        <p:spPr>
          <a:xfrm>
            <a:off x="4902200" y="3586162"/>
            <a:ext cx="3743325" cy="4862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spcBef>
                <a:spcPts val="1500"/>
              </a:spcBef>
              <a:defRPr sz="2800"/>
            </a:lvl1pPr>
          </a:lstStyle>
          <a:p>
            <a:r>
              <a:t>Звоните бесплатно:</a:t>
            </a:r>
          </a:p>
        </p:txBody>
      </p:sp>
      <p:sp>
        <p:nvSpPr>
          <p:cNvPr id="321" name="Shape 321"/>
          <p:cNvSpPr/>
          <p:nvPr/>
        </p:nvSpPr>
        <p:spPr>
          <a:xfrm>
            <a:off x="4884737" y="4086223"/>
            <a:ext cx="3510143" cy="609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lnSpc>
                <a:spcPct val="110000"/>
              </a:lnSpc>
              <a:defRPr sz="3600" b="1">
                <a:solidFill>
                  <a:srgbClr val="404040"/>
                </a:solidFill>
              </a:defRPr>
            </a:lvl1pPr>
          </a:lstStyle>
          <a:p>
            <a:r>
              <a:t>8-800-250-40-72</a:t>
            </a:r>
          </a:p>
        </p:txBody>
      </p:sp>
      <p:sp>
        <p:nvSpPr>
          <p:cNvPr id="322" name="Shape 322"/>
          <p:cNvSpPr/>
          <p:nvPr/>
        </p:nvSpPr>
        <p:spPr>
          <a:xfrm>
            <a:off x="4873625" y="309559"/>
            <a:ext cx="3743325" cy="892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spcBef>
                <a:spcPts val="1500"/>
              </a:spcBef>
              <a:defRPr sz="2800"/>
            </a:pPr>
            <a:r>
              <a:t>Читайте статьи </a:t>
            </a:r>
            <a:br/>
            <a:r>
              <a:t>и новости: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4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age2.png"/>
          <p:cNvPicPr>
            <a:picLocks noChangeAspect="1"/>
          </p:cNvPicPr>
          <p:nvPr/>
        </p:nvPicPr>
        <p:blipFill>
          <a:blip r:embed="rId3" cstate="print">
            <a:extLst/>
          </a:blip>
          <a:srcRect l="17041" t="25456" r="13999" b="5590"/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Shape 133"/>
          <p:cNvSpPr/>
          <p:nvPr/>
        </p:nvSpPr>
        <p:spPr>
          <a:xfrm>
            <a:off x="-23814" y="3224209"/>
            <a:ext cx="9167815" cy="799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 algn="ctr">
              <a:lnSpc>
                <a:spcPct val="80000"/>
              </a:lnSpc>
              <a:defRPr sz="4400" b="1">
                <a:solidFill>
                  <a:srgbClr val="FFFFFF"/>
                </a:solidFill>
              </a:defRPr>
            </a:lvl1pPr>
          </a:lstStyle>
          <a:p>
            <a:r>
              <a:t>Интеллектуальный</a:t>
            </a:r>
          </a:p>
        </p:txBody>
      </p:sp>
      <p:sp>
        <p:nvSpPr>
          <p:cNvPr id="134" name="Shape 134"/>
          <p:cNvSpPr/>
          <p:nvPr/>
        </p:nvSpPr>
        <p:spPr>
          <a:xfrm>
            <a:off x="-23814" y="3994148"/>
            <a:ext cx="9167815" cy="609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3600">
                <a:solidFill>
                  <a:srgbClr val="FFFFFF"/>
                </a:solidFill>
              </a:defRPr>
            </a:lvl1pPr>
          </a:lstStyle>
          <a:p>
            <a:r>
              <a:t>Опыт, знания, навыки, кругозор. 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4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image3.png"/>
          <p:cNvPicPr>
            <a:picLocks noChangeAspect="1"/>
          </p:cNvPicPr>
          <p:nvPr/>
        </p:nvPicPr>
        <p:blipFill>
          <a:blip r:embed="rId3" cstate="print">
            <a:extLst/>
          </a:blip>
          <a:srcRect l="20651" t="24519" r="13378" b="9519"/>
          <a:stretch>
            <a:fillRect/>
          </a:stretch>
        </p:blipFill>
        <p:spPr>
          <a:xfrm>
            <a:off x="-1" y="-1"/>
            <a:ext cx="9144002" cy="5143502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Shape 137"/>
          <p:cNvSpPr/>
          <p:nvPr/>
        </p:nvSpPr>
        <p:spPr>
          <a:xfrm>
            <a:off x="474658" y="1577971"/>
            <a:ext cx="4297038" cy="7995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80000"/>
              </a:lnSpc>
              <a:defRPr sz="4400" b="1">
                <a:solidFill>
                  <a:srgbClr val="FFFFFF"/>
                </a:solidFill>
              </a:defRPr>
            </a:lvl1pPr>
          </a:lstStyle>
          <a:p>
            <a:r>
              <a:t>Финансовый</a:t>
            </a:r>
          </a:p>
        </p:txBody>
      </p:sp>
      <p:sp>
        <p:nvSpPr>
          <p:cNvPr id="138" name="Shape 138"/>
          <p:cNvSpPr/>
          <p:nvPr/>
        </p:nvSpPr>
        <p:spPr>
          <a:xfrm>
            <a:off x="550859" y="2365554"/>
            <a:ext cx="4746631" cy="1143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r>
              <a:t>Деньги, квартира, машина, дача.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image4.jpeg" descr="6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Shape 141"/>
          <p:cNvSpPr/>
          <p:nvPr/>
        </p:nvSpPr>
        <p:spPr>
          <a:xfrm>
            <a:off x="219075" y="238121"/>
            <a:ext cx="3700463" cy="2627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t>Чтобы увеличить капитал, нужен финансовый план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image5.jpeg" descr="7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92150" y="419100"/>
            <a:ext cx="8137525" cy="4576763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Shape 144"/>
          <p:cNvSpPr/>
          <p:nvPr/>
        </p:nvSpPr>
        <p:spPr>
          <a:xfrm>
            <a:off x="219075" y="238124"/>
            <a:ext cx="2295525" cy="701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t>Расходы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4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image6.jpeg" descr="8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hape 147"/>
          <p:cNvSpPr/>
          <p:nvPr/>
        </p:nvSpPr>
        <p:spPr>
          <a:xfrm>
            <a:off x="220662" y="238124"/>
            <a:ext cx="4275138" cy="2058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3400" b="1">
                <a:solidFill>
                  <a:srgbClr val="FFFFFF"/>
                </a:solidFill>
              </a:defRPr>
            </a:pPr>
            <a:r>
              <a:t>Расставляйте приоритеты </a:t>
            </a:r>
            <a:br/>
            <a:r>
              <a:t>и не впадайте </a:t>
            </a:r>
            <a:br/>
            <a:r>
              <a:t>в соблазн!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4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image7.jpeg" descr="9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Shape 150"/>
          <p:cNvSpPr/>
          <p:nvPr/>
        </p:nvSpPr>
        <p:spPr>
          <a:xfrm>
            <a:off x="-28575" y="2903534"/>
            <a:ext cx="3440113" cy="18638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90000"/>
              </a:lnSpc>
              <a:defRPr sz="4400" b="1">
                <a:solidFill>
                  <a:srgbClr val="FFFFFF"/>
                </a:solidFill>
              </a:defRPr>
            </a:pPr>
            <a:r>
              <a:t>10%</a:t>
            </a:r>
          </a:p>
          <a:p>
            <a:pPr algn="ctr">
              <a:lnSpc>
                <a:spcPct val="90000"/>
              </a:lnSpc>
              <a:defRPr sz="3000" b="1">
                <a:solidFill>
                  <a:srgbClr val="FFFFFF"/>
                </a:solidFill>
              </a:defRPr>
            </a:pPr>
            <a:r>
              <a:t>ждут, чтобы получить больше.</a:t>
            </a:r>
          </a:p>
        </p:txBody>
      </p:sp>
      <p:sp>
        <p:nvSpPr>
          <p:cNvPr id="151" name="Shape 151"/>
          <p:cNvSpPr/>
          <p:nvPr/>
        </p:nvSpPr>
        <p:spPr>
          <a:xfrm>
            <a:off x="5700712" y="2868609"/>
            <a:ext cx="3617915" cy="1955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spAutoFit/>
          </a:bodyPr>
          <a:lstStyle/>
          <a:p>
            <a:pPr algn="ctr">
              <a:lnSpc>
                <a:spcPct val="90000"/>
              </a:lnSpc>
              <a:defRPr sz="4400" b="1">
                <a:solidFill>
                  <a:srgbClr val="FFFFFF"/>
                </a:solidFill>
              </a:defRPr>
            </a:pPr>
            <a:r>
              <a:t>90% </a:t>
            </a:r>
            <a:r>
              <a:rPr sz="3000"/>
              <a:t>предпочитают иметь меньше,</a:t>
            </a:r>
          </a:p>
          <a:p>
            <a:pPr algn="ctr">
              <a:lnSpc>
                <a:spcPct val="90000"/>
              </a:lnSpc>
              <a:defRPr sz="3000" b="1">
                <a:solidFill>
                  <a:srgbClr val="FFFFFF"/>
                </a:solidFill>
              </a:defRPr>
            </a:pPr>
            <a:r>
              <a:t>но сейчас.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simple-light-2">
  <a:themeElements>
    <a:clrScheme name="simple-light-2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AB40"/>
      </a:accent1>
      <a:accent2>
        <a:srgbClr val="212121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simple-light-2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simple-light-2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imple-light-2">
  <a:themeElements>
    <a:clrScheme name="simple-light-2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AB40"/>
      </a:accent1>
      <a:accent2>
        <a:srgbClr val="212121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simple-light-2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simple-light-2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2461</Words>
  <Application>Microsoft Office PowerPoint</Application>
  <PresentationFormat>Экран (16:9)</PresentationFormat>
  <Paragraphs>272</Paragraphs>
  <Slides>36</Slides>
  <Notes>36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Open Sans Semibold</vt:lpstr>
      <vt:lpstr>PT Sans</vt:lpstr>
      <vt:lpstr>simple-light-2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AlKol</dc:creator>
  <cp:lastModifiedBy>Малюкова Анна Александровна</cp:lastModifiedBy>
  <cp:revision>25</cp:revision>
  <dcterms:modified xsi:type="dcterms:W3CDTF">2017-10-19T13:57:59Z</dcterms:modified>
</cp:coreProperties>
</file>